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4" r:id="rId14"/>
    <p:sldId id="265" r:id="rId15"/>
    <p:sldId id="275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9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819337" y="29591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altLang="en-US" sz="2400"/>
              <a:t>P.GANESH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312207112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B.COM COMMERCE(GENERAL)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:AGURCHAND MANMULL JAIN COLLEGE</a:t>
            </a:r>
            <a:endParaRPr lang="en-US" sz="2400" dirty="0"/>
          </a:p>
          <a:p>
            <a:r>
              <a:rPr lang="en-IN" altLang="en-US" sz="2400" dirty="0"/>
              <a:t>NM ID:37FB860D2DAA8AD8F104C5D40D5EDFE9</a:t>
            </a:r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546735" y="1164590"/>
            <a:ext cx="9074785" cy="4981575"/>
          </a:xfrm>
          <a:prstGeom prst="rect">
            <a:avLst/>
          </a:prstGeom>
        </p:spPr>
        <p:txBody>
          <a:bodyPr wrap="square">
            <a:noAutofit/>
          </a:bodyPr>
          <a:p>
            <a:endParaRPr sz="1600">
              <a:solidFill>
                <a:srgbClr val="558ED5"/>
              </a:solidFill>
              <a:latin typeface="TTRoundsCondensed"/>
              <a:ea typeface="TTRoundsCondense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r="4921"/>
          <a:stretch>
            <a:fillRect/>
          </a:stretch>
        </p:blipFill>
        <p:spPr>
          <a:xfrm>
            <a:off x="750570" y="1049020"/>
            <a:ext cx="8698230" cy="4676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381000" y="934720"/>
            <a:ext cx="9041130" cy="4988560"/>
          </a:xfrm>
        </p:spPr>
        <p:txBody>
          <a:bodyPr>
            <a:noAutofit/>
          </a:bodyPr>
          <a:p>
            <a:r>
              <a:rPr lang="en-US" sz="3600">
                <a:latin typeface="Century Gothic" panose="020B0502020202020204" charset="0"/>
                <a:cs typeface="Century Gothic" panose="020B0502020202020204" charset="0"/>
              </a:rPr>
              <a:t>Pivot table</a:t>
            </a:r>
            <a:endParaRPr lang="en-US" sz="3600"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/>
              <a:t>1.Click insert</a:t>
            </a:r>
            <a:endParaRPr lang="en-US"/>
          </a:p>
          <a:p>
            <a:r>
              <a:rPr lang="en-US"/>
              <a:t>2.From the insert bar click pivot table in new excel sheet</a:t>
            </a:r>
            <a:endParaRPr lang="en-US"/>
          </a:p>
          <a:p>
            <a:r>
              <a:rPr lang="en-US"/>
              <a:t>3.Select business unit and drag it in row</a:t>
            </a:r>
            <a:endParaRPr lang="en-US"/>
          </a:p>
          <a:p>
            <a:r>
              <a:rPr lang="en-US"/>
              <a:t>4.Then select performance level and drag it in column</a:t>
            </a:r>
            <a:endParaRPr lang="en-US"/>
          </a:p>
          <a:p>
            <a:r>
              <a:rPr lang="en-US"/>
              <a:t>5 . Select gender in value</a:t>
            </a:r>
            <a:endParaRPr lang="en-US"/>
          </a:p>
          <a:p>
            <a:endParaRPr lang="en-US"/>
          </a:p>
          <a:p>
            <a:r>
              <a:rPr lang="en-IN" altLang="en-US" sz="3600">
                <a:latin typeface="Century Gothic" panose="020B0502020202020204" charset="0"/>
                <a:cs typeface="Century Gothic" panose="020B0502020202020204" charset="0"/>
              </a:rPr>
              <a:t>PERFORMANCE LEVEL</a:t>
            </a:r>
            <a:endParaRPr lang="en-US" sz="3600"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/>
              <a:t>From the pivot table we can see the analysis for female male and all and we can access all</a:t>
            </a:r>
            <a:endParaRPr lang="en-US"/>
          </a:p>
          <a:p>
            <a:r>
              <a:rPr lang="en-US"/>
              <a:t>type of employees by inerting slicers to see how many are full time ,part time and</a:t>
            </a:r>
            <a:endParaRPr lang="en-US"/>
          </a:p>
          <a:p>
            <a:r>
              <a:rPr lang="en-US"/>
              <a:t>contract based employees.</a:t>
            </a:r>
            <a:endParaRPr lang="en-US"/>
          </a:p>
          <a:p>
            <a:r>
              <a:rPr lang="en-US"/>
              <a:t>Insert graph for better analysis the graph shows the accurate levels and the</a:t>
            </a:r>
            <a:endParaRPr lang="en-US"/>
          </a:p>
          <a:p>
            <a:r>
              <a:rPr lang="en-US"/>
              <a:t>performance of employees. We can see the various graph by changing the options in the</a:t>
            </a:r>
            <a:endParaRPr lang="en-US"/>
          </a:p>
          <a:p>
            <a:r>
              <a:rPr lang="en-US"/>
              <a:t>graph options.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" y="1286510"/>
            <a:ext cx="8883015" cy="41871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5" y="385445"/>
            <a:ext cx="10681335" cy="5304155"/>
          </a:xfrm>
        </p:spPr>
        <p:txBody>
          <a:bodyPr>
            <a:noAutofit/>
          </a:bodyPr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" y="420370"/>
            <a:ext cx="9060180" cy="52343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50900" y="1284605"/>
            <a:ext cx="7154545" cy="41268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sz="2700" b="1">
                <a:solidFill>
                  <a:srgbClr val="000000"/>
                </a:solidFill>
                <a:latin typeface="Century Gothic" panose="020B0502020202020204" charset="0"/>
                <a:ea typeface="TimesNRMTPro-Bold"/>
                <a:cs typeface="Century Gothic" panose="020B0502020202020204" charset="0"/>
              </a:rPr>
              <a:t> </a:t>
            </a:r>
            <a:endParaRPr sz="2700" b="1">
              <a:solidFill>
                <a:srgbClr val="000000"/>
              </a:solidFill>
              <a:latin typeface="TimesNRMTPro-Bold"/>
              <a:ea typeface="TimesNRMTPro-Bold"/>
            </a:endParaRPr>
          </a:p>
          <a:p>
            <a:r>
              <a:rPr>
                <a:solidFill>
                  <a:srgbClr val="000000"/>
                </a:solidFill>
                <a:latin typeface="Century Gothic" panose="020B0502020202020204" charset="0"/>
                <a:ea typeface="TTRoundsCondensed"/>
                <a:cs typeface="Century Gothic" panose="020B0502020202020204" charset="0"/>
              </a:rPr>
              <a:t>From the above analysis the low level,medium level to be </a:t>
            </a:r>
            <a:endParaRPr>
              <a:solidFill>
                <a:srgbClr val="000000"/>
              </a:solidFill>
              <a:latin typeface="Century Gothic" panose="020B0502020202020204" charset="0"/>
              <a:ea typeface="TTRoundsCondensed"/>
              <a:cs typeface="Century Gothic" panose="020B0502020202020204" charset="0"/>
            </a:endParaRPr>
          </a:p>
          <a:p>
            <a:r>
              <a:rPr>
                <a:solidFill>
                  <a:srgbClr val="000000"/>
                </a:solidFill>
                <a:latin typeface="Century Gothic" panose="020B0502020202020204" charset="0"/>
                <a:ea typeface="TTRoundsCondensed"/>
                <a:cs typeface="Century Gothic" panose="020B0502020202020204" charset="0"/>
              </a:rPr>
              <a:t>improved by assigning various tasks and training in their </a:t>
            </a:r>
            <a:endParaRPr>
              <a:solidFill>
                <a:srgbClr val="000000"/>
              </a:solidFill>
              <a:latin typeface="Century Gothic" panose="020B0502020202020204" charset="0"/>
              <a:ea typeface="TTRoundsCondensed"/>
              <a:cs typeface="Century Gothic" panose="020B0502020202020204" charset="0"/>
            </a:endParaRPr>
          </a:p>
          <a:p>
            <a:r>
              <a:rPr>
                <a:solidFill>
                  <a:srgbClr val="000000"/>
                </a:solidFill>
                <a:latin typeface="Century Gothic" panose="020B0502020202020204" charset="0"/>
                <a:ea typeface="TTRoundsCondensed"/>
                <a:cs typeface="Century Gothic" panose="020B0502020202020204" charset="0"/>
              </a:rPr>
              <a:t>field </a:t>
            </a:r>
            <a:endParaRPr>
              <a:solidFill>
                <a:srgbClr val="000000"/>
              </a:solidFill>
              <a:latin typeface="Century Gothic" panose="020B0502020202020204" charset="0"/>
              <a:ea typeface="TTRoundsCondensed"/>
              <a:cs typeface="Century Gothic" panose="020B0502020202020204" charset="0"/>
            </a:endParaRPr>
          </a:p>
          <a:p>
            <a:r>
              <a:rPr>
                <a:solidFill>
                  <a:srgbClr val="000000"/>
                </a:solidFill>
                <a:latin typeface="Century Gothic" panose="020B0502020202020204" charset="0"/>
                <a:ea typeface="TTRoundsCondensed"/>
                <a:cs typeface="Century Gothic" panose="020B0502020202020204" charset="0"/>
              </a:rPr>
              <a:t>The current high and very high level employees are </a:t>
            </a:r>
            <a:endParaRPr>
              <a:solidFill>
                <a:srgbClr val="000000"/>
              </a:solidFill>
              <a:latin typeface="Century Gothic" panose="020B0502020202020204" charset="0"/>
              <a:ea typeface="TTRoundsCondensed"/>
              <a:cs typeface="Century Gothic" panose="020B0502020202020204" charset="0"/>
            </a:endParaRPr>
          </a:p>
          <a:p>
            <a:r>
              <a:rPr>
                <a:solidFill>
                  <a:srgbClr val="000000"/>
                </a:solidFill>
                <a:latin typeface="Century Gothic" panose="020B0502020202020204" charset="0"/>
                <a:ea typeface="TTRoundsCondensed"/>
                <a:cs typeface="Century Gothic" panose="020B0502020202020204" charset="0"/>
              </a:rPr>
              <a:t>improve their intensity by rewards and appreciations </a:t>
            </a:r>
            <a:endParaRPr>
              <a:solidFill>
                <a:srgbClr val="000000"/>
              </a:solidFill>
              <a:latin typeface="Century Gothic" panose="020B0502020202020204" charset="0"/>
              <a:ea typeface="TTRoundsCondensed"/>
              <a:cs typeface="Century Gothic" panose="020B0502020202020204" charset="0"/>
            </a:endParaRPr>
          </a:p>
          <a:p>
            <a:r>
              <a:rPr>
                <a:solidFill>
                  <a:srgbClr val="000000"/>
                </a:solidFill>
                <a:latin typeface="Century Gothic" panose="020B0502020202020204" charset="0"/>
                <a:ea typeface="TTRoundsCondensed"/>
                <a:cs typeface="Century Gothic" panose="020B0502020202020204" charset="0"/>
              </a:rPr>
              <a:t>towards their growth to increase their participation and </a:t>
            </a:r>
            <a:endParaRPr>
              <a:solidFill>
                <a:srgbClr val="000000"/>
              </a:solidFill>
              <a:latin typeface="Century Gothic" panose="020B0502020202020204" charset="0"/>
              <a:ea typeface="TTRoundsCondensed"/>
              <a:cs typeface="Century Gothic" panose="020B0502020202020204" charset="0"/>
            </a:endParaRPr>
          </a:p>
          <a:p>
            <a:r>
              <a:rPr>
                <a:solidFill>
                  <a:srgbClr val="000000"/>
                </a:solidFill>
                <a:latin typeface="Century Gothic" panose="020B0502020202020204" charset="0"/>
                <a:ea typeface="TTRoundsCondensed"/>
                <a:cs typeface="Century Gothic" panose="020B0502020202020204" charset="0"/>
              </a:rPr>
              <a:t>to give more potential towards their project</a:t>
            </a:r>
            <a:endParaRPr>
              <a:solidFill>
                <a:srgbClr val="000000"/>
              </a:solidFill>
              <a:latin typeface="Century Gothic" panose="020B0502020202020204" charset="0"/>
              <a:ea typeface="TTRoundsCondensed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022985" y="1932940"/>
            <a:ext cx="7106920" cy="3339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IN" altLang="en-US" sz="2400">
              <a:latin typeface="Century Gothic" panose="020B0502020202020204" charset="0"/>
              <a:cs typeface="Century Gothic" panose="020B05020202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5" y="1694815"/>
            <a:ext cx="7212965" cy="3418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3820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95450"/>
            <a:ext cx="6659880" cy="4425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1887855"/>
            <a:ext cx="9230995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30" y="2438400"/>
            <a:ext cx="5082540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574675" y="1167765"/>
            <a:ext cx="11250930" cy="449135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>
                <a:solidFill>
                  <a:srgbClr val="000000"/>
                </a:solidFill>
                <a:latin typeface="Century Gothic" panose="020B0502020202020204" charset="0"/>
                <a:ea typeface="TTRoundsCondensed"/>
                <a:cs typeface="Century Gothic" panose="020B0502020202020204" charset="0"/>
              </a:rPr>
              <a:t>Employee data set - the employee datas are taken from the Kaggle to analysis employe performance </a:t>
            </a:r>
            <a:endParaRPr>
              <a:solidFill>
                <a:srgbClr val="000000"/>
              </a:solidFill>
              <a:latin typeface="Century Gothic" panose="020B0502020202020204" charset="0"/>
              <a:ea typeface="TTRoundsCondensed"/>
              <a:cs typeface="Century Gothic" panose="020B0502020202020204" charset="0"/>
            </a:endParaRPr>
          </a:p>
          <a:p>
            <a:r>
              <a:rPr>
                <a:solidFill>
                  <a:srgbClr val="FF0000"/>
                </a:solidFill>
                <a:latin typeface="Century Gothic" panose="020B0502020202020204" charset="0"/>
                <a:ea typeface="TTRoundsCondensed"/>
                <a:cs typeface="Century Gothic" panose="020B0502020202020204" charset="0"/>
              </a:rPr>
              <a:t>9 features </a:t>
            </a:r>
            <a:endParaRPr>
              <a:solidFill>
                <a:srgbClr val="FF0000"/>
              </a:solidFill>
              <a:latin typeface="Century Gothic" panose="020B0502020202020204" charset="0"/>
              <a:ea typeface="TTRoundsCondensed"/>
              <a:cs typeface="Century Gothic" panose="020B0502020202020204" charset="0"/>
            </a:endParaRPr>
          </a:p>
          <a:p>
            <a:r>
              <a:rPr>
                <a:solidFill>
                  <a:srgbClr val="FF0000"/>
                </a:solidFill>
                <a:latin typeface="Century Gothic" panose="020B0502020202020204" charset="0"/>
                <a:ea typeface="TTRoundsCondensed"/>
                <a:cs typeface="Century Gothic" panose="020B0502020202020204" charset="0"/>
              </a:rPr>
              <a:t>Employee ID: Unique identifier for each employee in the organization. </a:t>
            </a:r>
            <a:endParaRPr>
              <a:solidFill>
                <a:srgbClr val="FF0000"/>
              </a:solidFill>
              <a:latin typeface="Century Gothic" panose="020B0502020202020204" charset="0"/>
              <a:ea typeface="TTRoundsCondensed"/>
              <a:cs typeface="Century Gothic" panose="020B0502020202020204" charset="0"/>
            </a:endParaRPr>
          </a:p>
          <a:p>
            <a:r>
              <a:rPr>
                <a:solidFill>
                  <a:srgbClr val="FF0000"/>
                </a:solidFill>
                <a:latin typeface="Century Gothic" panose="020B0502020202020204" charset="0"/>
                <a:ea typeface="TTRoundsCondensed"/>
                <a:cs typeface="Century Gothic" panose="020B0502020202020204" charset="0"/>
              </a:rPr>
              <a:t>First Name: The first name of the employee. </a:t>
            </a:r>
            <a:endParaRPr>
              <a:solidFill>
                <a:srgbClr val="FF0000"/>
              </a:solidFill>
              <a:latin typeface="Century Gothic" panose="020B0502020202020204" charset="0"/>
              <a:ea typeface="TTRoundsCondensed"/>
              <a:cs typeface="Century Gothic" panose="020B0502020202020204" charset="0"/>
            </a:endParaRPr>
          </a:p>
          <a:p>
            <a:r>
              <a:rPr>
                <a:solidFill>
                  <a:srgbClr val="FF0000"/>
                </a:solidFill>
                <a:latin typeface="Century Gothic" panose="020B0502020202020204" charset="0"/>
                <a:ea typeface="TTRoundsCondensed"/>
                <a:cs typeface="Century Gothic" panose="020B0502020202020204" charset="0"/>
              </a:rPr>
              <a:t>Title: The job title or position of the employee within the organization </a:t>
            </a:r>
            <a:endParaRPr>
              <a:solidFill>
                <a:srgbClr val="FF0000"/>
              </a:solidFill>
              <a:latin typeface="Century Gothic" panose="020B0502020202020204" charset="0"/>
              <a:ea typeface="TTRoundsCondensed"/>
              <a:cs typeface="Century Gothic" panose="020B0502020202020204" charset="0"/>
            </a:endParaRPr>
          </a:p>
          <a:p>
            <a:r>
              <a:rPr>
                <a:solidFill>
                  <a:srgbClr val="FF0000"/>
                </a:solidFill>
                <a:latin typeface="Century Gothic" panose="020B0502020202020204" charset="0"/>
                <a:ea typeface="TTRoundsCondensed"/>
                <a:cs typeface="Century Gothic" panose="020B0502020202020204" charset="0"/>
              </a:rPr>
              <a:t>. </a:t>
            </a:r>
            <a:endParaRPr>
              <a:solidFill>
                <a:srgbClr val="FF0000"/>
              </a:solidFill>
              <a:latin typeface="Century Gothic" panose="020B0502020202020204" charset="0"/>
              <a:ea typeface="TTRoundsCondensed"/>
              <a:cs typeface="Century Gothic" panose="020B0502020202020204" charset="0"/>
            </a:endParaRPr>
          </a:p>
          <a:p>
            <a:r>
              <a:rPr>
                <a:solidFill>
                  <a:srgbClr val="FF0000"/>
                </a:solidFill>
                <a:latin typeface="Century Gothic" panose="020B0502020202020204" charset="0"/>
                <a:ea typeface="TTRoundsCondensed"/>
                <a:cs typeface="Century Gothic" panose="020B0502020202020204" charset="0"/>
              </a:rPr>
              <a:t>.Business Unit: The specific business unit or department to which the employee belongs. </a:t>
            </a:r>
            <a:endParaRPr>
              <a:solidFill>
                <a:srgbClr val="FF0000"/>
              </a:solidFill>
              <a:latin typeface="Century Gothic" panose="020B0502020202020204" charset="0"/>
              <a:ea typeface="TTRoundsCondensed"/>
              <a:cs typeface="Century Gothic" panose="020B0502020202020204" charset="0"/>
            </a:endParaRPr>
          </a:p>
          <a:p>
            <a:r>
              <a:rPr>
                <a:solidFill>
                  <a:srgbClr val="FF0000"/>
                </a:solidFill>
                <a:latin typeface="Century Gothic" panose="020B0502020202020204" charset="0"/>
                <a:ea typeface="TTRoundsCondensed"/>
                <a:cs typeface="Century Gothic" panose="020B0502020202020204" charset="0"/>
              </a:rPr>
              <a:t>Employee Status: The current employment status of the employee (e.g., Active, On Leave, Terminated). </a:t>
            </a:r>
            <a:endParaRPr>
              <a:solidFill>
                <a:srgbClr val="FF0000"/>
              </a:solidFill>
              <a:latin typeface="Century Gothic" panose="020B0502020202020204" charset="0"/>
              <a:ea typeface="TTRoundsCondensed"/>
              <a:cs typeface="Century Gothic" panose="020B0502020202020204" charset="0"/>
            </a:endParaRPr>
          </a:p>
          <a:p>
            <a:r>
              <a:rPr>
                <a:solidFill>
                  <a:srgbClr val="FF0000"/>
                </a:solidFill>
                <a:latin typeface="Century Gothic" panose="020B0502020202020204" charset="0"/>
                <a:ea typeface="TTRoundsCondensed"/>
                <a:cs typeface="Century Gothic" panose="020B0502020202020204" charset="0"/>
              </a:rPr>
              <a:t>Employee Type: The type of employment the employee has (e.g., Full-time, Part-time, Contract)</a:t>
            </a:r>
            <a:endParaRPr>
              <a:solidFill>
                <a:srgbClr val="FF0000"/>
              </a:solidFill>
              <a:latin typeface="Century Gothic" panose="020B0502020202020204" charset="0"/>
              <a:ea typeface="TTRoundsCondensed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7000"/>
            <a:ext cx="7583170" cy="1024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2119</Words>
  <Application>WPS Presentation</Application>
  <PresentationFormat>Widescreen</PresentationFormat>
  <Paragraphs>102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Century Gothic</vt:lpstr>
      <vt:lpstr>TTRoundsCondensed</vt:lpstr>
      <vt:lpstr>Segoe Print</vt:lpstr>
      <vt:lpstr>TimesNRMTPro-Bold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Sunita 29</cp:lastModifiedBy>
  <cp:revision>14</cp:revision>
  <dcterms:created xsi:type="dcterms:W3CDTF">2024-03-29T15:07:00Z</dcterms:created>
  <dcterms:modified xsi:type="dcterms:W3CDTF">2024-09-09T16:08:51Z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90E012D149EE4DF0B28D34277BED0E79_12</vt:lpwstr>
  </property>
  <property fmtid="{D5CDD505-2E9C-101B-9397-08002B2CF9AE}" pid="5" name="KSOProductBuildVer">
    <vt:lpwstr>1033-12.2.0.18199</vt:lpwstr>
  </property>
</Properties>
</file>