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5" r:id="rId6"/>
    <p:sldId id="267" r:id="rId7"/>
    <p:sldId id="266" r:id="rId8"/>
    <p:sldId id="270" r:id="rId9"/>
    <p:sldId id="268" r:id="rId10"/>
    <p:sldId id="269" r:id="rId11"/>
    <p:sldId id="277" r:id="rId12"/>
    <p:sldId id="273" r:id="rId13"/>
    <p:sldId id="278" r:id="rId14"/>
    <p:sldId id="271" r:id="rId15"/>
    <p:sldId id="280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DFF"/>
    <a:srgbClr val="B40479"/>
    <a:srgbClr val="B8D233"/>
    <a:srgbClr val="FF9900"/>
    <a:srgbClr val="FFCC66"/>
    <a:srgbClr val="344529"/>
    <a:srgbClr val="2B3922"/>
    <a:srgbClr val="2E3722"/>
    <a:srgbClr val="FCF7F1"/>
    <a:srgbClr val="5C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04959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DESIGN AND ANALYSIS OF ALGORTIHMS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10" y="3490890"/>
            <a:ext cx="4775075" cy="123786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Assignment on Graph algorithms</a:t>
            </a:r>
          </a:p>
          <a:p>
            <a:pPr>
              <a:spcAft>
                <a:spcPts val="600"/>
              </a:spcAft>
            </a:pPr>
            <a:endParaRPr lang="en-US" sz="1400" dirty="0" smtClean="0">
              <a:solidFill>
                <a:schemeClr val="tx1"/>
              </a:solidFill>
            </a:endParaRPr>
          </a:p>
          <a:p>
            <a:pPr algn="l"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Name: Achanta Pavan Santhosh Manideep</a:t>
            </a:r>
          </a:p>
          <a:p>
            <a:pPr algn="l"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Roll no: 181210004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61553" y="900347"/>
            <a:ext cx="6140743" cy="1569660"/>
            <a:chOff x="444136" y="332533"/>
            <a:chExt cx="6140743" cy="1569660"/>
          </a:xfrm>
        </p:grpSpPr>
        <p:sp>
          <p:nvSpPr>
            <p:cNvPr id="3" name="TextBox 2"/>
            <p:cNvSpPr txBox="1"/>
            <p:nvPr/>
          </p:nvSpPr>
          <p:spPr>
            <a:xfrm>
              <a:off x="444136" y="332533"/>
              <a:ext cx="49900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Step-5 : </a:t>
              </a:r>
              <a:r>
                <a:rPr lang="en-US" sz="1600" dirty="0"/>
                <a:t>Select an edge connecting the tree vertex and the fringe vertex that has the </a:t>
              </a:r>
              <a:r>
                <a:rPr lang="en-US" sz="1600" dirty="0" smtClean="0"/>
                <a:t>minimum weight </a:t>
              </a:r>
              <a:r>
                <a:rPr lang="en-US" sz="1600" dirty="0"/>
                <a:t>and add the selected edge and the vertex to the minimum spanning tree T.</a:t>
              </a:r>
              <a:endParaRPr lang="en-IN" sz="140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2229" y="561055"/>
              <a:ext cx="1272650" cy="111261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7217574" y="976455"/>
            <a:ext cx="4546161" cy="1265030"/>
            <a:chOff x="7139197" y="484848"/>
            <a:chExt cx="4546161" cy="1265030"/>
          </a:xfrm>
        </p:grpSpPr>
        <p:sp>
          <p:nvSpPr>
            <p:cNvPr id="8" name="TextBox 7"/>
            <p:cNvSpPr txBox="1"/>
            <p:nvPr/>
          </p:nvSpPr>
          <p:spPr>
            <a:xfrm>
              <a:off x="7139197" y="484848"/>
              <a:ext cx="27214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Step-6 : </a:t>
              </a:r>
              <a:r>
                <a:rPr lang="en-US" sz="1600" dirty="0"/>
                <a:t>Add the fringe vertices (that are adjacent to B</a:t>
              </a:r>
              <a:r>
                <a:rPr lang="en-US" sz="1600" dirty="0" smtClean="0"/>
                <a:t>).</a:t>
              </a:r>
              <a:endParaRPr lang="en-IN" sz="12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50642" y="484848"/>
              <a:ext cx="2034716" cy="126503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461553" y="2994758"/>
            <a:ext cx="4990013" cy="2881945"/>
            <a:chOff x="461553" y="2994758"/>
            <a:chExt cx="4990013" cy="2881945"/>
          </a:xfrm>
        </p:grpSpPr>
        <p:sp>
          <p:nvSpPr>
            <p:cNvPr id="13" name="TextBox 12"/>
            <p:cNvSpPr txBox="1"/>
            <p:nvPr/>
          </p:nvSpPr>
          <p:spPr>
            <a:xfrm>
              <a:off x="461553" y="2994758"/>
              <a:ext cx="49900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Step-7 : </a:t>
              </a:r>
              <a:r>
                <a:rPr lang="en-US" sz="1600" dirty="0"/>
                <a:t>Select an edge connecting the tree vertex and the fringe vertex that has the </a:t>
              </a:r>
              <a:r>
                <a:rPr lang="en-US" sz="1600" dirty="0" smtClean="0"/>
                <a:t>minimum weight </a:t>
              </a:r>
              <a:r>
                <a:rPr lang="en-US" sz="1600" dirty="0"/>
                <a:t>and add the selected edge and the vertex to the minimum spanning tree T.</a:t>
              </a:r>
              <a:endParaRPr lang="en-IN" sz="1400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440" y="4725983"/>
              <a:ext cx="1766008" cy="115072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466459" y="2818350"/>
            <a:ext cx="4990013" cy="3281814"/>
            <a:chOff x="6083282" y="2470007"/>
            <a:chExt cx="4990013" cy="3281814"/>
          </a:xfrm>
        </p:grpSpPr>
        <p:sp>
          <p:nvSpPr>
            <p:cNvPr id="18" name="TextBox 17"/>
            <p:cNvSpPr txBox="1"/>
            <p:nvPr/>
          </p:nvSpPr>
          <p:spPr>
            <a:xfrm>
              <a:off x="6083282" y="2470007"/>
              <a:ext cx="499001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Step-8 : </a:t>
              </a:r>
              <a:r>
                <a:rPr lang="en-US" sz="1600" dirty="0"/>
                <a:t>Note, now node E is not connected, so we will add it in the tree because a minimum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/>
                <a:t>spanning tree is one in which all the n nodes are connected with n–1 edges that have minimum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/>
                <a:t>weight. So, the minimum spanning tree can now be given as,</a:t>
              </a:r>
              <a:endParaRPr lang="en-IN" sz="12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4697" y="4441067"/>
              <a:ext cx="2141406" cy="1310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34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2697" y="582557"/>
            <a:ext cx="6103416" cy="943338"/>
            <a:chOff x="2729824" y="494374"/>
            <a:chExt cx="6916899" cy="943338"/>
          </a:xfrm>
        </p:grpSpPr>
        <p:sp>
          <p:nvSpPr>
            <p:cNvPr id="3" name="Rectangle 2"/>
            <p:cNvSpPr/>
            <p:nvPr/>
          </p:nvSpPr>
          <p:spPr>
            <a:xfrm>
              <a:off x="2729824" y="494374"/>
              <a:ext cx="6916899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1" dirty="0" smtClean="0">
                  <a:ln w="0"/>
                  <a:solidFill>
                    <a:schemeClr val="accent5">
                      <a:lumMod val="5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Krushkal's Algorithm</a:t>
              </a:r>
              <a:endParaRPr lang="en-US" sz="4800" b="1" cap="none" spc="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 flipV="1">
              <a:off x="3276945" y="1417704"/>
              <a:ext cx="5795787" cy="20008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ight Brace 4"/>
          <p:cNvSpPr/>
          <p:nvPr/>
        </p:nvSpPr>
        <p:spPr>
          <a:xfrm>
            <a:off x="6466113" y="624658"/>
            <a:ext cx="322217" cy="859137"/>
          </a:xfrm>
          <a:prstGeom prst="rightBrace">
            <a:avLst>
              <a:gd name="adj1" fmla="val 21846"/>
              <a:gd name="adj2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972598" y="536569"/>
            <a:ext cx="4045247" cy="115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 smtClean="0"/>
              <a:t>Greedy Algorithm</a:t>
            </a:r>
          </a:p>
          <a:p>
            <a:pPr>
              <a:lnSpc>
                <a:spcPct val="150000"/>
              </a:lnSpc>
            </a:pPr>
            <a:r>
              <a:rPr lang="en-IN" sz="1600" dirty="0" smtClean="0"/>
              <a:t>Used to form a MST for a connected, weighted graph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37110" y="2081976"/>
            <a:ext cx="524997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 smtClean="0"/>
              <a:t>The algorithm aims to find the subset of edges that forms a tree that includes all the vertices of the graph.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 smtClean="0"/>
              <a:t>The total weight of all edges in the tree is minimized.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 smtClean="0"/>
              <a:t>If a graph is not connected, then it finds the </a:t>
            </a:r>
            <a:r>
              <a:rPr lang="en-IN" sz="1400" dirty="0" smtClean="0">
                <a:solidFill>
                  <a:schemeClr val="accent5">
                    <a:lumMod val="50000"/>
                  </a:schemeClr>
                </a:solidFill>
              </a:rPr>
              <a:t>minimum spanning forest</a:t>
            </a:r>
            <a:r>
              <a:rPr lang="en-IN" sz="1400" dirty="0" smtClean="0"/>
              <a:t> which is the set of minimum spanning tree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 smtClean="0"/>
              <a:t>Uses </a:t>
            </a:r>
            <a:r>
              <a:rPr lang="en-IN" sz="1400" dirty="0" smtClean="0">
                <a:solidFill>
                  <a:schemeClr val="accent5">
                    <a:lumMod val="50000"/>
                  </a:schemeClr>
                </a:solidFill>
              </a:rPr>
              <a:t>priority queues </a:t>
            </a:r>
            <a:r>
              <a:rPr lang="en-IN" sz="1400" dirty="0" smtClean="0"/>
              <a:t>in which the edges that have minimum weight takes priority over other edges in the graph.</a:t>
            </a:r>
            <a:endParaRPr lang="en-IN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99113" y="1855179"/>
            <a:ext cx="5320938" cy="4049159"/>
            <a:chOff x="627017" y="1645920"/>
            <a:chExt cx="5399315" cy="2650161"/>
          </a:xfrm>
        </p:grpSpPr>
        <p:sp>
          <p:nvSpPr>
            <p:cNvPr id="14" name="TextBox 13"/>
            <p:cNvSpPr txBox="1"/>
            <p:nvPr/>
          </p:nvSpPr>
          <p:spPr>
            <a:xfrm>
              <a:off x="670560" y="2123661"/>
              <a:ext cx="5312229" cy="2054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1: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Create a forest in such a way that each graph is a 	separate tree</a:t>
              </a:r>
              <a:endParaRPr lang="en-US" dirty="0">
                <a:latin typeface="Corbel Light" panose="020B0303020204020204" pitchFamily="34" charset="0"/>
                <a:cs typeface="Calibri" panose="020F0502020204030204" pitchFamily="34" charset="0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2: </a:t>
              </a:r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Create a priority queue Q that contains all edges 	of the graph.</a:t>
              </a:r>
              <a:endParaRPr lang="en-IN" dirty="0">
                <a:latin typeface="Corbel Light" panose="020B0303020204020204" pitchFamily="34" charset="0"/>
                <a:cs typeface="Calibri" panose="020F0502020204030204" pitchFamily="34" charset="0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3: </a:t>
              </a:r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Repeat steps 4 and 5 while Q is not empty</a:t>
              </a:r>
              <a:endParaRPr lang="en-IN" dirty="0">
                <a:latin typeface="Corbel Light" panose="020B0303020204020204" pitchFamily="34" charset="0"/>
                <a:cs typeface="Calibri" panose="020F0502020204030204" pitchFamily="34" charset="0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</a:t>
              </a:r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4: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Remove an edge from Q</a:t>
              </a:r>
              <a:endParaRPr lang="en-IN" dirty="0">
                <a:latin typeface="Corbel Light" panose="020B0303020204020204" pitchFamily="34" charset="0"/>
                <a:cs typeface="Calibri" panose="020F0502020204030204" pitchFamily="34" charset="0"/>
              </a:endParaRPr>
            </a:p>
            <a:p>
              <a:r>
                <a:rPr lang="en-IN" dirty="0">
                  <a:solidFill>
                    <a:schemeClr val="accent5">
                      <a:lumMod val="50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</a:t>
              </a:r>
              <a:r>
                <a:rPr lang="en-IN" dirty="0" smtClean="0">
                  <a:solidFill>
                    <a:schemeClr val="accent5">
                      <a:lumMod val="50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5: </a:t>
              </a:r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IF the edge obtained in step 4 connects two 	trees then add it to forest.</a:t>
              </a:r>
            </a:p>
            <a:p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                ELSE  discard the edge</a:t>
              </a:r>
            </a:p>
            <a:p>
              <a:r>
                <a:rPr lang="en-IN" dirty="0">
                  <a:latin typeface="Corbel Light" panose="020B0303020204020204" pitchFamily="34" charset="0"/>
                  <a:cs typeface="Calibri" panose="020F0502020204030204" pitchFamily="34" charset="0"/>
                </a:rPr>
                <a:t> </a:t>
              </a:r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               [End of loop]</a:t>
              </a:r>
            </a:p>
            <a:p>
              <a:r>
                <a:rPr lang="en-IN" dirty="0" smtClean="0">
                  <a:solidFill>
                    <a:schemeClr val="accent5">
                      <a:lumMod val="50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</a:t>
              </a:r>
              <a:r>
                <a:rPr lang="en-IN" dirty="0">
                  <a:solidFill>
                    <a:schemeClr val="accent5">
                      <a:lumMod val="50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6</a:t>
              </a:r>
              <a:r>
                <a:rPr lang="en-IN" dirty="0" smtClean="0">
                  <a:solidFill>
                    <a:schemeClr val="accent5">
                      <a:lumMod val="50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: </a:t>
              </a:r>
              <a:r>
                <a:rPr lang="en-IN" dirty="0">
                  <a:latin typeface="Corbel Light" panose="020B0303020204020204" pitchFamily="34" charset="0"/>
                  <a:cs typeface="Calibri" panose="020F0502020204030204" pitchFamily="34" charset="0"/>
                </a:rPr>
                <a:t>EXIT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5209" y="1723672"/>
              <a:ext cx="3669970" cy="50965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accent5">
                      <a:lumMod val="5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</a:rPr>
                <a:t>Krushkal’s Algorithm</a:t>
              </a:r>
              <a:endParaRPr lang="en-US" sz="2800" cap="none" spc="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7017" y="1645920"/>
              <a:ext cx="5399315" cy="2650161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84662" y="5355105"/>
            <a:ext cx="312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Running time = </a:t>
            </a:r>
            <a:r>
              <a:rPr lang="en-IN" dirty="0" smtClean="0">
                <a:solidFill>
                  <a:schemeClr val="accent5">
                    <a:lumMod val="50000"/>
                  </a:schemeClr>
                </a:solidFill>
              </a:rPr>
              <a:t>O(E log V)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7693" y="699161"/>
            <a:ext cx="11226150" cy="955461"/>
            <a:chOff x="540095" y="494374"/>
            <a:chExt cx="11226150" cy="955461"/>
          </a:xfrm>
        </p:grpSpPr>
        <p:sp>
          <p:nvSpPr>
            <p:cNvPr id="3" name="Rectangle 2"/>
            <p:cNvSpPr/>
            <p:nvPr/>
          </p:nvSpPr>
          <p:spPr>
            <a:xfrm>
              <a:off x="540095" y="494374"/>
              <a:ext cx="11226150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dirty="0" smtClean="0">
                  <a:ln w="0"/>
                  <a:solidFill>
                    <a:srgbClr val="B40479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Single Source Shortest Path Algorithm</a:t>
              </a:r>
              <a:endParaRPr lang="en-US" sz="4800" b="1" cap="none" spc="0" dirty="0">
                <a:ln w="0"/>
                <a:solidFill>
                  <a:srgbClr val="B4047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988425" y="1432418"/>
              <a:ext cx="10528663" cy="17417"/>
            </a:xfrm>
            <a:prstGeom prst="line">
              <a:avLst/>
            </a:prstGeom>
            <a:ln w="28575">
              <a:solidFill>
                <a:srgbClr val="B40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739613" y="1932046"/>
            <a:ext cx="8721481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dirty="0" smtClean="0"/>
              <a:t>Single Source Shortest Path Algorithms are the algorithms in which the shortest path from a given source vertex and all the other vertices are found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15761" y="3364606"/>
            <a:ext cx="8721481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dirty="0" smtClean="0"/>
              <a:t>The common examples for single source shortest path algorithms are: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36023" y="4037017"/>
            <a:ext cx="9858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 smtClean="0">
                <a:solidFill>
                  <a:srgbClr val="B40479"/>
                </a:solidFill>
              </a:rPr>
              <a:t>Dijkstra’s Algorithm - </a:t>
            </a:r>
            <a:r>
              <a:rPr lang="en-IN" sz="2000" dirty="0" smtClean="0"/>
              <a:t>Uses Greedy Approach</a:t>
            </a:r>
            <a:endParaRPr lang="en-IN" sz="2000" dirty="0" smtClean="0">
              <a:solidFill>
                <a:srgbClr val="B40479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IN" sz="2400" dirty="0" smtClean="0">
                <a:solidFill>
                  <a:srgbClr val="B40479"/>
                </a:solidFill>
              </a:rPr>
              <a:t>Bellman Ford Algorithm -  </a:t>
            </a:r>
            <a:r>
              <a:rPr lang="en-IN" sz="2000" dirty="0"/>
              <a:t>Uses </a:t>
            </a:r>
            <a:r>
              <a:rPr lang="en-IN" sz="2000" dirty="0" smtClean="0"/>
              <a:t>Dynamic Programming</a:t>
            </a:r>
            <a:endParaRPr lang="en-IN" sz="2000" dirty="0">
              <a:solidFill>
                <a:srgbClr val="B404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0842" y="489198"/>
            <a:ext cx="6103416" cy="851005"/>
            <a:chOff x="2716389" y="401015"/>
            <a:chExt cx="6916899" cy="851005"/>
          </a:xfrm>
        </p:grpSpPr>
        <p:sp>
          <p:nvSpPr>
            <p:cNvPr id="3" name="Rectangle 2"/>
            <p:cNvSpPr/>
            <p:nvPr/>
          </p:nvSpPr>
          <p:spPr>
            <a:xfrm>
              <a:off x="2716389" y="401015"/>
              <a:ext cx="6916899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1" dirty="0" smtClean="0">
                  <a:ln w="0"/>
                  <a:solidFill>
                    <a:srgbClr val="00206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Dijkstra's Algorithm</a:t>
              </a:r>
              <a:endParaRPr lang="en-US" sz="4800" b="1" cap="none" spc="0" dirty="0">
                <a:ln w="0"/>
                <a:solidFill>
                  <a:srgbClr val="00206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 flipV="1">
              <a:off x="3276945" y="1232012"/>
              <a:ext cx="5795787" cy="2000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ight Brace 4"/>
          <p:cNvSpPr/>
          <p:nvPr/>
        </p:nvSpPr>
        <p:spPr>
          <a:xfrm>
            <a:off x="6466113" y="624658"/>
            <a:ext cx="322217" cy="859137"/>
          </a:xfrm>
          <a:prstGeom prst="rightBrace">
            <a:avLst>
              <a:gd name="adj1" fmla="val 21846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929687" y="569468"/>
            <a:ext cx="4547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 smtClean="0"/>
              <a:t>Single source shortest path algorithm</a:t>
            </a:r>
          </a:p>
          <a:p>
            <a:pPr>
              <a:lnSpc>
                <a:spcPct val="150000"/>
              </a:lnSpc>
            </a:pPr>
            <a:r>
              <a:rPr lang="en-IN" sz="1600" dirty="0" smtClean="0"/>
              <a:t>Greedy Algorithm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88050" y="1342255"/>
            <a:ext cx="5828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400" dirty="0" smtClean="0">
                <a:solidFill>
                  <a:srgbClr val="002060"/>
                </a:solidFill>
              </a:rPr>
              <a:t>Given a graph G and a source node A, the Dijkstra’s algorithm is used to find the shortest path between A and all the other nodes.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8689" y="2171200"/>
            <a:ext cx="9977800" cy="4049159"/>
            <a:chOff x="627017" y="1645920"/>
            <a:chExt cx="5399315" cy="2650161"/>
          </a:xfrm>
        </p:grpSpPr>
        <p:sp>
          <p:nvSpPr>
            <p:cNvPr id="14" name="TextBox 13"/>
            <p:cNvSpPr txBox="1"/>
            <p:nvPr/>
          </p:nvSpPr>
          <p:spPr>
            <a:xfrm>
              <a:off x="670560" y="2042663"/>
              <a:ext cx="5312229" cy="2175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1. Select the source node also called the initial </a:t>
              </a:r>
              <a:r>
                <a:rPr lang="en-US" sz="1400" dirty="0" smtClean="0"/>
                <a:t>node. </a:t>
              </a:r>
              <a:endParaRPr lang="en-US" sz="1400" dirty="0"/>
            </a:p>
            <a:p>
              <a:pPr>
                <a:lnSpc>
                  <a:spcPct val="150000"/>
                </a:lnSpc>
              </a:pPr>
              <a:r>
                <a:rPr lang="en-US" sz="1400" dirty="0"/>
                <a:t>2. Define an empty set N that will be used to hold nodes to which a </a:t>
              </a:r>
              <a:r>
                <a:rPr lang="en-US" sz="1400" dirty="0" smtClean="0"/>
                <a:t>shortest </a:t>
              </a:r>
              <a:r>
                <a:rPr lang="en-IN" sz="1400" dirty="0" smtClean="0"/>
                <a:t>path </a:t>
              </a:r>
              <a:r>
                <a:rPr lang="en-IN" sz="1400" dirty="0"/>
                <a:t>has been found.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/>
                <a:t>3. Label the initial node with , and insert it into N.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/>
                <a:t>4. Repeat Steps 5 to 7 until the destination node is in N or there are no </a:t>
              </a:r>
              <a:r>
                <a:rPr lang="en-US" sz="1400" dirty="0" smtClean="0"/>
                <a:t>more </a:t>
              </a:r>
              <a:r>
                <a:rPr lang="en-IN" sz="1400" dirty="0" smtClean="0"/>
                <a:t>labelled </a:t>
              </a:r>
              <a:r>
                <a:rPr lang="en-IN" sz="1400" dirty="0"/>
                <a:t>nodes in N.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/>
                <a:t>5. Consider each node that is not in N and is connected by an edge </a:t>
              </a:r>
              <a:r>
                <a:rPr lang="en-US" sz="1400" dirty="0" smtClean="0"/>
                <a:t>from </a:t>
              </a:r>
              <a:r>
                <a:rPr lang="en-IN" sz="1400" dirty="0" smtClean="0"/>
                <a:t>the </a:t>
              </a:r>
              <a:r>
                <a:rPr lang="en-IN" sz="1400" dirty="0"/>
                <a:t>newly inserted node.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/>
                <a:t>6. (a) If the node that is not in N has no label then SET the label of </a:t>
              </a:r>
              <a:r>
                <a:rPr lang="en-US" sz="1400" dirty="0" smtClean="0"/>
                <a:t>the node </a:t>
              </a:r>
              <a:r>
                <a:rPr lang="en-US" sz="1400" dirty="0"/>
                <a:t>= the label of the newly inserted node + the length of the edge.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/>
                <a:t>(b) Else if the node that is not in N was already labelled, then SET its </a:t>
              </a:r>
              <a:r>
                <a:rPr lang="en-US" sz="1400" dirty="0" smtClean="0"/>
                <a:t>new label </a:t>
              </a:r>
              <a:r>
                <a:rPr lang="en-US" sz="1400" dirty="0"/>
                <a:t>= minimum (label of </a:t>
              </a:r>
              <a:r>
                <a:rPr lang="en-US" sz="1400" dirty="0" smtClean="0"/>
                <a:t>newly  inserted </a:t>
              </a:r>
              <a:r>
                <a:rPr lang="en-US" sz="1400" dirty="0"/>
                <a:t>vertex + length of edge, </a:t>
              </a:r>
              <a:r>
                <a:rPr lang="en-US" sz="1400" dirty="0" smtClean="0"/>
                <a:t>old </a:t>
              </a:r>
              <a:r>
                <a:rPr lang="en-IN" sz="1400" dirty="0" smtClean="0"/>
                <a:t>label</a:t>
              </a:r>
              <a:r>
                <a:rPr lang="en-IN" sz="1400" dirty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/>
                <a:t>7. Pick a node not in N that has the smallest label assigned to it and add </a:t>
              </a:r>
              <a:r>
                <a:rPr lang="en-US" sz="1400" dirty="0" smtClean="0"/>
                <a:t>it </a:t>
              </a:r>
              <a:r>
                <a:rPr lang="en-IN" sz="1400" dirty="0" smtClean="0"/>
                <a:t>to </a:t>
              </a:r>
              <a:r>
                <a:rPr lang="en-IN" sz="1400" dirty="0"/>
                <a:t>N.</a:t>
              </a:r>
              <a:endParaRPr lang="en-IN" sz="1400" dirty="0">
                <a:latin typeface="Corbel Light" panose="020B0303020204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0560" y="1700217"/>
              <a:ext cx="1952044" cy="34244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rgbClr val="00206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</a:rPr>
                <a:t>Dijkstra’s Algorithm</a:t>
              </a:r>
              <a:endParaRPr lang="en-US" sz="2800" cap="none" spc="0" dirty="0">
                <a:ln w="0"/>
                <a:solidFill>
                  <a:srgbClr val="00206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7017" y="1645920"/>
              <a:ext cx="5399315" cy="2650161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90112" y="1400465"/>
                <a:ext cx="312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Running time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IN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</m:e>
                      <m:sup>
                        <m:r>
                          <a:rPr lang="en-IN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112" y="1400465"/>
                <a:ext cx="3126377" cy="369332"/>
              </a:xfrm>
              <a:prstGeom prst="rect">
                <a:avLst/>
              </a:prstGeom>
              <a:blipFill>
                <a:blip r:embed="rId2"/>
                <a:stretch>
                  <a:fillRect l="-1754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1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0194" y="576337"/>
            <a:ext cx="1003227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Dijkstra’s algorithm labels every node in the graph where the labels represent the </a:t>
            </a:r>
            <a:r>
              <a:rPr lang="en-US" sz="1600" dirty="0" smtClean="0">
                <a:latin typeface="Century Gothic" panose="020B0502020202020204" pitchFamily="34" charset="0"/>
              </a:rPr>
              <a:t>distance (</a:t>
            </a:r>
            <a:r>
              <a:rPr lang="en-US" sz="1600" dirty="0">
                <a:latin typeface="Century Gothic" panose="020B0502020202020204" pitchFamily="34" charset="0"/>
              </a:rPr>
              <a:t>cost) from the source node to that node. </a:t>
            </a:r>
            <a:endParaRPr lang="en-US" sz="1600" dirty="0" smtClean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 smtClean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entury Gothic" panose="020B0502020202020204" pitchFamily="34" charset="0"/>
              </a:rPr>
              <a:t>There </a:t>
            </a:r>
            <a:r>
              <a:rPr lang="en-US" sz="1600" dirty="0">
                <a:latin typeface="Century Gothic" panose="020B0502020202020204" pitchFamily="34" charset="0"/>
              </a:rPr>
              <a:t>are two kinds of labels: </a:t>
            </a:r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temporary</a:t>
            </a:r>
            <a:r>
              <a:rPr lang="en-US" sz="1600" i="1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and </a:t>
            </a:r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permanent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Temporary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labels </a:t>
            </a:r>
            <a:r>
              <a:rPr lang="en-US" sz="1600" dirty="0">
                <a:latin typeface="Century Gothic" panose="020B0502020202020204" pitchFamily="34" charset="0"/>
              </a:rPr>
              <a:t>are assigned to nodes that have not been </a:t>
            </a:r>
            <a:r>
              <a:rPr lang="en-US" sz="1600" dirty="0" smtClean="0">
                <a:latin typeface="Century Gothic" panose="020B0502020202020204" pitchFamily="34" charset="0"/>
              </a:rPr>
              <a:t>reached.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ermanent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labels </a:t>
            </a:r>
            <a:r>
              <a:rPr lang="en-US" sz="1600" dirty="0" smtClean="0">
                <a:latin typeface="Century Gothic" panose="020B0502020202020204" pitchFamily="34" charset="0"/>
              </a:rPr>
              <a:t>are given </a:t>
            </a:r>
            <a:r>
              <a:rPr lang="en-US" sz="1600" dirty="0">
                <a:latin typeface="Century Gothic" panose="020B0502020202020204" pitchFamily="34" charset="0"/>
              </a:rPr>
              <a:t>to nodes that have been reached and their distance (cost) to the source node is known. </a:t>
            </a:r>
            <a:endParaRPr lang="en-US" sz="1600" dirty="0" smtClean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 smtClean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entury Gothic" panose="020B0502020202020204" pitchFamily="34" charset="0"/>
              </a:rPr>
              <a:t>A node </a:t>
            </a:r>
            <a:r>
              <a:rPr lang="en-US" sz="1600" dirty="0">
                <a:latin typeface="Century Gothic" panose="020B0502020202020204" pitchFamily="34" charset="0"/>
              </a:rPr>
              <a:t>must be a permanent label or a temporary label, but not both</a:t>
            </a:r>
            <a:r>
              <a:rPr lang="en-US" sz="1600" dirty="0" smtClean="0">
                <a:latin typeface="Century Gothic" panose="020B0502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The execution of this algorithm will produce either of the following two results: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1. If the destination node is labelled, then the label will in turn represent the distance from </a:t>
            </a:r>
            <a:r>
              <a:rPr lang="en-US" sz="1600" dirty="0" smtClean="0">
                <a:latin typeface="Century Gothic" panose="020B0502020202020204" pitchFamily="34" charset="0"/>
              </a:rPr>
              <a:t>the source </a:t>
            </a:r>
            <a:r>
              <a:rPr lang="en-US" sz="1600" dirty="0">
                <a:latin typeface="Century Gothic" panose="020B0502020202020204" pitchFamily="34" charset="0"/>
              </a:rPr>
              <a:t>node to the destination node.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2. If the destination node is not labelled, then there is no path from the source to the </a:t>
            </a:r>
            <a:r>
              <a:rPr lang="en-US" sz="1600" dirty="0" smtClean="0">
                <a:latin typeface="Century Gothic" panose="020B0502020202020204" pitchFamily="34" charset="0"/>
              </a:rPr>
              <a:t>destination </a:t>
            </a:r>
            <a:r>
              <a:rPr lang="en-IN" sz="1600" dirty="0" smtClean="0">
                <a:latin typeface="Century Gothic" panose="020B0502020202020204" pitchFamily="34" charset="0"/>
              </a:rPr>
              <a:t>node</a:t>
            </a:r>
            <a:r>
              <a:rPr lang="en-IN" sz="160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33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6023" y="699161"/>
            <a:ext cx="10528663" cy="955461"/>
            <a:chOff x="988425" y="494374"/>
            <a:chExt cx="10528663" cy="955461"/>
          </a:xfrm>
        </p:grpSpPr>
        <p:sp>
          <p:nvSpPr>
            <p:cNvPr id="3" name="Rectangle 2"/>
            <p:cNvSpPr/>
            <p:nvPr/>
          </p:nvSpPr>
          <p:spPr>
            <a:xfrm>
              <a:off x="1544378" y="494374"/>
              <a:ext cx="9217588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All Pair Shortest Path Algorithm</a:t>
              </a:r>
              <a:endParaRPr lang="en-US" sz="4800" b="1" cap="none" spc="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988425" y="1432418"/>
              <a:ext cx="10528663" cy="1741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739613" y="1932046"/>
            <a:ext cx="8721481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dirty="0" smtClean="0"/>
              <a:t>All Pair Shortest Path Algorithms are the algorithms in which the shortest path is found between all pairs of vertices in the graph.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15761" y="3364606"/>
            <a:ext cx="8721481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dirty="0" smtClean="0"/>
              <a:t>The common examples for all pair shortest path algorithms are: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36023" y="4037017"/>
            <a:ext cx="10641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</a:rPr>
              <a:t>Floyd Warshall’s Algorithm</a:t>
            </a:r>
            <a:endParaRPr lang="en-I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</a:rPr>
              <a:t>Dijkstra’s Algorithm </a:t>
            </a:r>
            <a:r>
              <a:rPr lang="en-IN" sz="2000" dirty="0" smtClean="0"/>
              <a:t>(By applying this to every node in the graph)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4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2019" y="636704"/>
            <a:ext cx="6103416" cy="736020"/>
            <a:chOff x="2824964" y="543883"/>
            <a:chExt cx="6916899" cy="736020"/>
          </a:xfrm>
        </p:grpSpPr>
        <p:sp>
          <p:nvSpPr>
            <p:cNvPr id="3" name="Rectangle 2"/>
            <p:cNvSpPr/>
            <p:nvPr/>
          </p:nvSpPr>
          <p:spPr>
            <a:xfrm>
              <a:off x="2824964" y="543883"/>
              <a:ext cx="6916899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Floyd Warshall's Algorithm</a:t>
              </a:r>
              <a:endParaRPr lang="en-US" sz="36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 flipV="1">
              <a:off x="3385520" y="1259895"/>
              <a:ext cx="5795787" cy="20008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ight Brace 4"/>
          <p:cNvSpPr/>
          <p:nvPr/>
        </p:nvSpPr>
        <p:spPr>
          <a:xfrm>
            <a:off x="6466113" y="650760"/>
            <a:ext cx="322217" cy="859137"/>
          </a:xfrm>
          <a:prstGeom prst="rightBrace">
            <a:avLst>
              <a:gd name="adj1" fmla="val 21846"/>
              <a:gd name="adj2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960743" y="746530"/>
            <a:ext cx="4547453" cy="4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 smtClean="0"/>
              <a:t>All pair shortest path </a:t>
            </a:r>
            <a:r>
              <a:rPr lang="en-IN" sz="1600" dirty="0" smtClean="0"/>
              <a:t>algorithm</a:t>
            </a:r>
            <a:endParaRPr lang="en-IN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38689" y="1432536"/>
            <a:ext cx="5828999" cy="69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400" dirty="0" smtClean="0"/>
              <a:t>Given a graph G, the Floyd Warshall’s algorithm is used to find the shortest path between all the pairs of vertices.</a:t>
            </a:r>
            <a:endParaRPr lang="en-IN" sz="1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490112" y="1400465"/>
                <a:ext cx="312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Running time =</a:t>
                </a:r>
                <a:r>
                  <a:rPr lang="en-I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I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</m:e>
                      <m:sup>
                        <m:r>
                          <a:rPr lang="en-I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112" y="1400465"/>
                <a:ext cx="3126377" cy="369332"/>
              </a:xfrm>
              <a:prstGeom prst="rect">
                <a:avLst/>
              </a:prstGeom>
              <a:blipFill>
                <a:blip r:embed="rId2"/>
                <a:stretch>
                  <a:fillRect l="-1754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638687" y="2171200"/>
            <a:ext cx="10438616" cy="4191869"/>
            <a:chOff x="627017" y="1645920"/>
            <a:chExt cx="5399315" cy="2743564"/>
          </a:xfrm>
        </p:grpSpPr>
        <p:sp>
          <p:nvSpPr>
            <p:cNvPr id="19" name="TextBox 18"/>
            <p:cNvSpPr txBox="1"/>
            <p:nvPr/>
          </p:nvSpPr>
          <p:spPr>
            <a:xfrm>
              <a:off x="670560" y="2042663"/>
              <a:ext cx="5312229" cy="250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IN" sz="1400" dirty="0">
                <a:latin typeface="Corbel Light" panose="020B0303020204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0560" y="1739323"/>
              <a:ext cx="2612895" cy="34244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</a:rPr>
                <a:t>Floyd Warshall’s </a:t>
              </a:r>
              <a:r>
                <a:rPr lang="en-US" sz="28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</a:rPr>
                <a:t>Algorithm</a:t>
              </a:r>
              <a:endParaRPr lang="en-US" sz="28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7017" y="1645920"/>
              <a:ext cx="5399315" cy="2743564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55278" y="2750926"/>
                <a:ext cx="10238319" cy="3612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 smtClean="0"/>
                  <a:t>1. [Initialize the </a:t>
                </a:r>
                <a:r>
                  <a:rPr lang="en-US" sz="1400" dirty="0"/>
                  <a:t>Path Matrix] Repeat Step 2 for </a:t>
                </a:r>
                <a:r>
                  <a:rPr lang="en-US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</a:t>
                </a:r>
                <a:r>
                  <a:rPr lang="en-US" sz="1400" dirty="0" smtClean="0"/>
                  <a:t>to 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n-1</a:t>
                </a:r>
                <a:r>
                  <a:rPr lang="en-US" sz="1400" dirty="0" smtClean="0"/>
                  <a:t>, where 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sz="1400" dirty="0"/>
                  <a:t> is the number of nodes in the graph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 smtClean="0"/>
                  <a:t>2. Repeat </a:t>
                </a:r>
                <a:r>
                  <a:rPr lang="en-US" sz="1400" dirty="0"/>
                  <a:t>Step 3 for </a:t>
                </a:r>
                <a:r>
                  <a:rPr lang="en-US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= 0 </a:t>
                </a:r>
                <a:r>
                  <a:rPr lang="en-US" sz="1400" dirty="0"/>
                  <a:t>to 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n-1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 smtClean="0"/>
                  <a:t>3. </a:t>
                </a:r>
                <a:r>
                  <a:rPr lang="en-US" sz="1400" dirty="0"/>
                  <a:t>IF </a:t>
                </a:r>
                <a:r>
                  <a:rPr lang="en-US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A[i][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1400" dirty="0" smtClean="0"/>
                  <a:t>, </a:t>
                </a:r>
                <a:r>
                  <a:rPr lang="en-US" sz="1400" dirty="0"/>
                  <a:t>then SET </a:t>
                </a:r>
                <a:r>
                  <a:rPr lang="en-US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P[i][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</a:t>
                </a:r>
                <a:r>
                  <a:rPr lang="en-US" sz="1400" dirty="0" smtClean="0"/>
                  <a:t>=</a:t>
                </a:r>
                <a:r>
                  <a:rPr lang="en-US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1400" dirty="0"/>
                  <a:t> </a:t>
                </a:r>
                <a:r>
                  <a:rPr lang="en-IN" sz="1400" dirty="0" smtClean="0"/>
                  <a:t>   ELSE </a:t>
                </a:r>
                <a:r>
                  <a:rPr lang="en-IN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P[i][</a:t>
                </a:r>
                <a:r>
                  <a:rPr lang="en-I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IN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</a:t>
                </a:r>
                <a:r>
                  <a:rPr lang="en-I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1400" dirty="0" smtClean="0"/>
                  <a:t>	[</a:t>
                </a:r>
                <a:r>
                  <a:rPr lang="en-IN" sz="1400" dirty="0"/>
                  <a:t>END OF LOOP]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1400" dirty="0" smtClean="0"/>
                  <a:t>    [</a:t>
                </a:r>
                <a:r>
                  <a:rPr lang="en-IN" sz="1400" dirty="0"/>
                  <a:t>END OF LOOP]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 smtClean="0"/>
                  <a:t>4</a:t>
                </a:r>
                <a:r>
                  <a:rPr lang="en-US" sz="1400" dirty="0"/>
                  <a:t>.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[Calculate the path matrix P] Repeat Step 5 for 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1400" dirty="0" smtClean="0"/>
                  <a:t> = </a:t>
                </a:r>
                <a:r>
                  <a:rPr lang="en-US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to 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n-1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 smtClean="0"/>
                  <a:t>5. </a:t>
                </a:r>
                <a:r>
                  <a:rPr lang="en-US" sz="1400" dirty="0"/>
                  <a:t>Repeat Step 6 for </a:t>
                </a:r>
                <a:r>
                  <a:rPr lang="en-US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</a:t>
                </a:r>
                <a:r>
                  <a:rPr lang="en-US" sz="1400" dirty="0" smtClean="0"/>
                  <a:t>to 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n-1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 smtClean="0"/>
                  <a:t>6. Repeat </a:t>
                </a:r>
                <a:r>
                  <a:rPr lang="en-US" sz="1400" dirty="0"/>
                  <a:t>Step 7 for </a:t>
                </a:r>
                <a:r>
                  <a:rPr lang="en-US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=  0 </a:t>
                </a:r>
                <a:r>
                  <a:rPr lang="en-US" sz="1400" dirty="0" smtClean="0"/>
                  <a:t>to 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n-1</a:t>
                </a:r>
              </a:p>
              <a:p>
                <a:pPr>
                  <a:lnSpc>
                    <a:spcPct val="150000"/>
                  </a:lnSpc>
                </a:pPr>
                <a:r>
                  <a:rPr lang="nn-NO" sz="1400" dirty="0" smtClean="0"/>
                  <a:t>7. SET </a:t>
                </a:r>
                <a14:m>
                  <m:oMath xmlns:m="http://schemas.openxmlformats.org/officeDocument/2006/math">
                    <m:r>
                      <a:rPr lang="nn-NO" sz="1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nn-NO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sz="1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nn-NO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sz="14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n-NO" sz="14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nn-NO" sz="1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nn-NO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sz="1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nn-NO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sz="14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sz="14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nn-NO" sz="1400" i="0" dirty="0">
                        <a:latin typeface="Cambria Math" panose="02040503050406030204" pitchFamily="18" charset="0"/>
                      </a:rPr>
                      <m:t>V</m:t>
                    </m:r>
                    <m:r>
                      <a:rPr lang="nn-NO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n-NO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nn-NO" sz="1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nn-NO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sz="1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nn-NO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sz="1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sz="14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IN" sz="1400" b="0" i="1" dirty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IN" sz="1400" b="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n-NO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IN" sz="1400" dirty="0"/>
              </a:p>
              <a:p>
                <a:pPr>
                  <a:lnSpc>
                    <a:spcPct val="150000"/>
                  </a:lnSpc>
                </a:pPr>
                <a:r>
                  <a:rPr lang="en-IN" sz="1400" dirty="0" smtClean="0"/>
                  <a:t>8. </a:t>
                </a:r>
                <a:r>
                  <a:rPr lang="en-IN" sz="1400" dirty="0"/>
                  <a:t>EXIT</a:t>
                </a:r>
                <a:endParaRPr lang="en-IN" sz="1100" dirty="0">
                  <a:latin typeface="Corbel Light" panose="020B030302020402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78" y="2750926"/>
                <a:ext cx="10238319" cy="3612143"/>
              </a:xfrm>
              <a:prstGeom prst="rect">
                <a:avLst/>
              </a:prstGeom>
              <a:blipFill>
                <a:blip r:embed="rId3"/>
                <a:stretch>
                  <a:fillRect l="-179" b="-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8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6487" y="694398"/>
            <a:ext cx="9139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Graph Traversal Algorithms</a:t>
            </a:r>
            <a:endParaRPr lang="en-US" sz="5400" b="1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2556" y="2366666"/>
            <a:ext cx="9622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Traversing a graph means </a:t>
            </a:r>
            <a:r>
              <a:rPr lang="en-IN" sz="2000" dirty="0" smtClean="0">
                <a:solidFill>
                  <a:srgbClr val="C00000"/>
                </a:solidFill>
              </a:rPr>
              <a:t>examining the nodes and edges of the graphs.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2556" y="2881310"/>
            <a:ext cx="8708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There are 2 standard algorithms for graph traversal: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solidFill>
                  <a:srgbClr val="C00000"/>
                </a:solidFill>
              </a:rPr>
              <a:t>Breadth First Search (BFS)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solidFill>
                  <a:srgbClr val="C00000"/>
                </a:solidFill>
              </a:rPr>
              <a:t>Depth First Search (DFS)</a:t>
            </a:r>
            <a:endParaRPr lang="en-IN" sz="2000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27314" y="1933303"/>
            <a:ext cx="10249989" cy="1741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2556" y="4739751"/>
            <a:ext cx="9622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Both these algorithms make use of a variable “</a:t>
            </a:r>
            <a:r>
              <a:rPr lang="en-IN" sz="2000" dirty="0" smtClean="0">
                <a:solidFill>
                  <a:srgbClr val="C00000"/>
                </a:solidFill>
              </a:rPr>
              <a:t>STATUS</a:t>
            </a:r>
            <a:r>
              <a:rPr lang="en-IN" sz="2000" dirty="0" smtClean="0"/>
              <a:t>”. 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This variable describes the state of the node whether it is </a:t>
            </a:r>
            <a:r>
              <a:rPr lang="en-IN" sz="2000" dirty="0" smtClean="0">
                <a:solidFill>
                  <a:srgbClr val="C00000"/>
                </a:solidFill>
              </a:rPr>
              <a:t>ready</a:t>
            </a:r>
            <a:r>
              <a:rPr lang="en-IN" sz="2000" dirty="0" smtClean="0"/>
              <a:t> or </a:t>
            </a:r>
            <a:r>
              <a:rPr lang="en-IN" sz="2000" dirty="0" smtClean="0">
                <a:solidFill>
                  <a:srgbClr val="C00000"/>
                </a:solidFill>
              </a:rPr>
              <a:t>waiting</a:t>
            </a:r>
            <a:r>
              <a:rPr lang="en-IN" sz="2000" dirty="0" smtClean="0"/>
              <a:t> or </a:t>
            </a:r>
            <a:r>
              <a:rPr lang="en-IN" sz="2000" dirty="0" smtClean="0">
                <a:solidFill>
                  <a:srgbClr val="C00000"/>
                </a:solidFill>
              </a:rPr>
              <a:t>processed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649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631" y="624729"/>
            <a:ext cx="70086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0"/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Breadth First Search (BFS)</a:t>
            </a:r>
            <a:endParaRPr lang="en-US" sz="4400" b="1" cap="none" spc="0" dirty="0">
              <a:ln w="0"/>
              <a:solidFill>
                <a:srgbClr val="7030A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4103" y="1784810"/>
            <a:ext cx="5320937" cy="4032069"/>
            <a:chOff x="627017" y="1645920"/>
            <a:chExt cx="5399315" cy="3927566"/>
          </a:xfrm>
        </p:grpSpPr>
        <p:sp>
          <p:nvSpPr>
            <p:cNvPr id="5" name="TextBox 4"/>
            <p:cNvSpPr txBox="1"/>
            <p:nvPr/>
          </p:nvSpPr>
          <p:spPr>
            <a:xfrm>
              <a:off x="670559" y="2391548"/>
              <a:ext cx="5312229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1: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SET </a:t>
              </a:r>
              <a:r>
                <a:rPr lang="en-US" dirty="0">
                  <a:latin typeface="Corbel Light" panose="020B0303020204020204" pitchFamily="34" charset="0"/>
                  <a:cs typeface="Calibri" panose="020F0502020204030204" pitchFamily="34" charset="0"/>
                </a:rPr>
                <a:t>STATUS = 1 (ready state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) for </a:t>
              </a:r>
              <a:r>
                <a:rPr lang="en-US" dirty="0">
                  <a:latin typeface="Corbel Light" panose="020B0303020204020204" pitchFamily="34" charset="0"/>
                  <a:cs typeface="Calibri" panose="020F0502020204030204" pitchFamily="34" charset="0"/>
                </a:rPr>
                <a:t>each node in G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2: </a:t>
              </a:r>
              <a:r>
                <a:rPr lang="en-US" dirty="0">
                  <a:latin typeface="Corbel Light" panose="020B0303020204020204" pitchFamily="34" charset="0"/>
                  <a:cs typeface="Calibri" panose="020F0502020204030204" pitchFamily="34" charset="0"/>
                </a:rPr>
                <a:t>Enqueue the starting node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A and </a:t>
              </a:r>
              <a:r>
                <a:rPr lang="en-US" dirty="0">
                  <a:latin typeface="Corbel Light" panose="020B0303020204020204" pitchFamily="34" charset="0"/>
                  <a:cs typeface="Calibri" panose="020F0502020204030204" pitchFamily="34" charset="0"/>
                </a:rPr>
                <a:t>set its STATUS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	= 2 </a:t>
              </a:r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(</a:t>
              </a:r>
              <a:r>
                <a:rPr lang="en-IN" dirty="0">
                  <a:latin typeface="Corbel Light" panose="020B0303020204020204" pitchFamily="34" charset="0"/>
                  <a:cs typeface="Calibri" panose="020F0502020204030204" pitchFamily="34" charset="0"/>
                </a:rPr>
                <a:t>waiting state)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3: </a:t>
              </a:r>
              <a:r>
                <a:rPr lang="en-US" dirty="0">
                  <a:latin typeface="Corbel Light" panose="020B0303020204020204" pitchFamily="34" charset="0"/>
                  <a:cs typeface="Calibri" panose="020F0502020204030204" pitchFamily="34" charset="0"/>
                </a:rPr>
                <a:t>Repeat Steps 4 and 5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until </a:t>
              </a:r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QUEUE </a:t>
              </a:r>
              <a:r>
                <a:rPr lang="en-IN" dirty="0">
                  <a:latin typeface="Corbel Light" panose="020B0303020204020204" pitchFamily="34" charset="0"/>
                  <a:cs typeface="Calibri" panose="020F0502020204030204" pitchFamily="34" charset="0"/>
                </a:rPr>
                <a:t>is empty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4: </a:t>
              </a:r>
              <a:r>
                <a:rPr lang="en-US" dirty="0">
                  <a:latin typeface="Corbel Light" panose="020B0303020204020204" pitchFamily="34" charset="0"/>
                  <a:cs typeface="Calibri" panose="020F0502020204030204" pitchFamily="34" charset="0"/>
                </a:rPr>
                <a:t>Dequeue a node N. Process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it and </a:t>
              </a:r>
              <a:r>
                <a:rPr lang="en-US" dirty="0">
                  <a:latin typeface="Corbel Light" panose="020B0303020204020204" pitchFamily="34" charset="0"/>
                  <a:cs typeface="Calibri" panose="020F0502020204030204" pitchFamily="34" charset="0"/>
                </a:rPr>
                <a:t>set its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	STATUS </a:t>
              </a:r>
              <a:r>
                <a:rPr lang="en-US" dirty="0">
                  <a:latin typeface="Corbel Light" panose="020B0303020204020204" pitchFamily="34" charset="0"/>
                  <a:cs typeface="Calibri" panose="020F0502020204030204" pitchFamily="34" charset="0"/>
                </a:rPr>
                <a:t>=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3</a:t>
              </a:r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(processed </a:t>
              </a:r>
              <a:r>
                <a:rPr lang="en-IN" dirty="0">
                  <a:latin typeface="Corbel Light" panose="020B0303020204020204" pitchFamily="34" charset="0"/>
                  <a:cs typeface="Calibri" panose="020F0502020204030204" pitchFamily="34" charset="0"/>
                </a:rPr>
                <a:t>state).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5: </a:t>
              </a:r>
              <a:r>
                <a:rPr lang="en-US" dirty="0">
                  <a:latin typeface="Corbel Light" panose="020B0303020204020204" pitchFamily="34" charset="0"/>
                  <a:cs typeface="Calibri" panose="020F0502020204030204" pitchFamily="34" charset="0"/>
                </a:rPr>
                <a:t>Enqueue all the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neighbours of N </a:t>
              </a:r>
              <a:r>
                <a:rPr lang="en-US" dirty="0">
                  <a:latin typeface="Corbel Light" panose="020B0303020204020204" pitchFamily="34" charset="0"/>
                  <a:cs typeface="Calibri" panose="020F0502020204030204" pitchFamily="34" charset="0"/>
                </a:rPr>
                <a:t>that are in the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	ready state (</a:t>
              </a:r>
              <a:r>
                <a:rPr lang="en-US" dirty="0">
                  <a:latin typeface="Corbel Light" panose="020B0303020204020204" pitchFamily="34" charset="0"/>
                  <a:cs typeface="Calibri" panose="020F0502020204030204" pitchFamily="34" charset="0"/>
                </a:rPr>
                <a:t>whose STATUS = 1) and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set </a:t>
              </a:r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their 	STATUS </a:t>
              </a:r>
              <a:r>
                <a:rPr lang="en-IN" dirty="0">
                  <a:latin typeface="Corbel Light" panose="020B0303020204020204" pitchFamily="34" charset="0"/>
                  <a:cs typeface="Calibri" panose="020F0502020204030204" pitchFamily="34" charset="0"/>
                </a:rPr>
                <a:t>= </a:t>
              </a:r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2 (</a:t>
              </a:r>
              <a:r>
                <a:rPr lang="en-IN" dirty="0">
                  <a:latin typeface="Corbel Light" panose="020B0303020204020204" pitchFamily="34" charset="0"/>
                  <a:cs typeface="Calibri" panose="020F0502020204030204" pitchFamily="34" charset="0"/>
                </a:rPr>
                <a:t>waiting state)</a:t>
              </a:r>
            </a:p>
            <a:p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	[</a:t>
              </a:r>
              <a:r>
                <a:rPr lang="en-IN" dirty="0">
                  <a:latin typeface="Corbel Light" panose="020B0303020204020204" pitchFamily="34" charset="0"/>
                  <a:cs typeface="Calibri" panose="020F0502020204030204" pitchFamily="34" charset="0"/>
                </a:rPr>
                <a:t>END OF LOOP]</a:t>
              </a:r>
            </a:p>
            <a:p>
              <a:r>
                <a:rPr lang="en-IN" dirty="0">
                  <a:solidFill>
                    <a:srgbClr val="7030A0"/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6: </a:t>
              </a:r>
              <a:r>
                <a:rPr lang="en-IN" dirty="0">
                  <a:latin typeface="Corbel Light" panose="020B0303020204020204" pitchFamily="34" charset="0"/>
                  <a:cs typeface="Calibri" panose="020F0502020204030204" pitchFamily="34" charset="0"/>
                </a:rPr>
                <a:t>EXIT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14103" y="1825712"/>
              <a:ext cx="308129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rgbClr val="7030A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</a:rPr>
                <a:t>Algorithm for BFS</a:t>
              </a:r>
              <a:endParaRPr lang="en-US" sz="2800" cap="none" spc="0" dirty="0">
                <a:ln w="0"/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7017" y="1645920"/>
              <a:ext cx="5399315" cy="3927566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32882" y="1553978"/>
            <a:ext cx="5235115" cy="2683206"/>
            <a:chOff x="6432883" y="1684828"/>
            <a:chExt cx="5235115" cy="2683206"/>
          </a:xfrm>
        </p:grpSpPr>
        <p:sp>
          <p:nvSpPr>
            <p:cNvPr id="9" name="Rectangle 8"/>
            <p:cNvSpPr/>
            <p:nvPr/>
          </p:nvSpPr>
          <p:spPr>
            <a:xfrm>
              <a:off x="6432883" y="1684828"/>
              <a:ext cx="248177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solidFill>
                    <a:srgbClr val="7030A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</a:rPr>
                <a:t>Features of BFS:</a:t>
              </a:r>
              <a:endParaRPr lang="en-US" sz="2400" cap="none" spc="0" dirty="0">
                <a:ln w="0"/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32883" y="2059710"/>
              <a:ext cx="523511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600" dirty="0" smtClean="0">
                  <a:solidFill>
                    <a:srgbClr val="7030A0"/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Time Complexity:  O(|V| + |E|)</a:t>
              </a:r>
            </a:p>
            <a:p>
              <a:pPr>
                <a:lnSpc>
                  <a:spcPct val="150000"/>
                </a:lnSpc>
              </a:pPr>
              <a:r>
                <a:rPr lang="en-IN" sz="1600" dirty="0" smtClean="0">
                  <a:solidFill>
                    <a:srgbClr val="7030A0"/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Completeness: </a:t>
              </a:r>
              <a:r>
                <a:rPr lang="en-IN" sz="1600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This algorithm is a complete algorithm as it gives solution for any kind of graph</a:t>
              </a:r>
              <a:r>
                <a:rPr lang="en-IN" sz="1600" dirty="0" smtClean="0">
                  <a:solidFill>
                    <a:srgbClr val="7030A0"/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IN" sz="1600" dirty="0" smtClean="0">
                  <a:solidFill>
                    <a:srgbClr val="7030A0"/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Optimality: </a:t>
              </a:r>
              <a:r>
                <a:rPr lang="en-IN" sz="1600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BFS is optimal for graph that has edges of equal length, since it always returns the result with fewest edges between the start node and goal node.</a:t>
              </a:r>
              <a:endParaRPr lang="en-IN" sz="1600" dirty="0">
                <a:solidFill>
                  <a:srgbClr val="7030A0"/>
                </a:solidFill>
                <a:latin typeface="Corbel Light" panose="020B030302020402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32883" y="4457912"/>
            <a:ext cx="5235115" cy="1518674"/>
            <a:chOff x="6432883" y="4457912"/>
            <a:chExt cx="5235115" cy="1518674"/>
          </a:xfrm>
        </p:grpSpPr>
        <p:sp>
          <p:nvSpPr>
            <p:cNvPr id="10" name="Rectangle 9"/>
            <p:cNvSpPr/>
            <p:nvPr/>
          </p:nvSpPr>
          <p:spPr>
            <a:xfrm>
              <a:off x="6432883" y="4457912"/>
              <a:ext cx="307007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solidFill>
                    <a:srgbClr val="7030A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</a:rPr>
                <a:t>Applications of BFS:</a:t>
              </a:r>
              <a:endParaRPr lang="en-US" sz="2400" cap="none" spc="0" dirty="0">
                <a:ln w="0"/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32883" y="4899368"/>
              <a:ext cx="52351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600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Finding all connected components in graph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600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Finding all nodes within individual connected component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600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Finding shortest path between two nodes ‘u’ and ‘v’ of an unweighted or weighted graph.</a:t>
              </a:r>
              <a:endParaRPr lang="en-IN" sz="1600" dirty="0">
                <a:latin typeface="Corbel Light" panose="020B030302020402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769561" y="624729"/>
            <a:ext cx="3072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Uses </a:t>
            </a:r>
            <a:r>
              <a:rPr lang="en-IN" sz="2000" b="1" dirty="0" smtClean="0">
                <a:solidFill>
                  <a:srgbClr val="7030A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Queue</a:t>
            </a:r>
            <a:r>
              <a:rPr lang="en-IN" sz="20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 to store and process the nodes</a:t>
            </a:r>
            <a:endParaRPr lang="en-IN" sz="2000" dirty="0">
              <a:latin typeface="Corbel Light" panose="020B0303020204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9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486" y="624729"/>
            <a:ext cx="65229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Depth First Search (BFS)</a:t>
            </a:r>
            <a:endParaRPr lang="en-US" sz="4400" b="1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4103" y="1784810"/>
            <a:ext cx="5320937" cy="4032069"/>
            <a:chOff x="627017" y="1645920"/>
            <a:chExt cx="5399315" cy="3927566"/>
          </a:xfrm>
        </p:grpSpPr>
        <p:sp>
          <p:nvSpPr>
            <p:cNvPr id="5" name="TextBox 4"/>
            <p:cNvSpPr txBox="1"/>
            <p:nvPr/>
          </p:nvSpPr>
          <p:spPr>
            <a:xfrm>
              <a:off x="670559" y="2391548"/>
              <a:ext cx="5312229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1</a:t>
              </a:r>
              <a:r>
                <a:rPr lang="en-US" dirty="0">
                  <a:solidFill>
                    <a:srgbClr val="7030A0"/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: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SET </a:t>
              </a:r>
              <a:r>
                <a:rPr lang="en-US" dirty="0">
                  <a:latin typeface="Corbel Light" panose="020B0303020204020204" pitchFamily="34" charset="0"/>
                  <a:cs typeface="Calibri" panose="020F0502020204030204" pitchFamily="34" charset="0"/>
                </a:rPr>
                <a:t>STATUS = 1 (ready state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) for </a:t>
              </a:r>
              <a:r>
                <a:rPr lang="en-US" dirty="0">
                  <a:latin typeface="Corbel Light" panose="020B0303020204020204" pitchFamily="34" charset="0"/>
                  <a:cs typeface="Calibri" panose="020F0502020204030204" pitchFamily="34" charset="0"/>
                </a:rPr>
                <a:t>each node in G</a:t>
              </a:r>
            </a:p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2: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Push </a:t>
              </a:r>
              <a:r>
                <a:rPr lang="en-US" dirty="0">
                  <a:latin typeface="Corbel Light" panose="020B0303020204020204" pitchFamily="34" charset="0"/>
                  <a:cs typeface="Calibri" panose="020F0502020204030204" pitchFamily="34" charset="0"/>
                </a:rPr>
                <a:t>the starting node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A on stack and </a:t>
              </a:r>
              <a:r>
                <a:rPr lang="en-US" dirty="0">
                  <a:latin typeface="Corbel Light" panose="020B0303020204020204" pitchFamily="34" charset="0"/>
                  <a:cs typeface="Calibri" panose="020F0502020204030204" pitchFamily="34" charset="0"/>
                </a:rPr>
                <a:t>set its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	STATUS 	= 2 </a:t>
              </a:r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(</a:t>
              </a:r>
              <a:r>
                <a:rPr lang="en-IN" dirty="0">
                  <a:latin typeface="Corbel Light" panose="020B0303020204020204" pitchFamily="34" charset="0"/>
                  <a:cs typeface="Calibri" panose="020F0502020204030204" pitchFamily="34" charset="0"/>
                </a:rPr>
                <a:t>waiting state)</a:t>
              </a:r>
            </a:p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3: </a:t>
              </a:r>
              <a:r>
                <a:rPr lang="en-US" dirty="0">
                  <a:latin typeface="Corbel Light" panose="020B0303020204020204" pitchFamily="34" charset="0"/>
                  <a:cs typeface="Calibri" panose="020F0502020204030204" pitchFamily="34" charset="0"/>
                </a:rPr>
                <a:t>Repeat Steps 4 and 5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until </a:t>
              </a:r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STACK </a:t>
              </a:r>
              <a:r>
                <a:rPr lang="en-IN" dirty="0">
                  <a:latin typeface="Corbel Light" panose="020B0303020204020204" pitchFamily="34" charset="0"/>
                  <a:cs typeface="Calibri" panose="020F0502020204030204" pitchFamily="34" charset="0"/>
                </a:rPr>
                <a:t>is empty</a:t>
              </a:r>
            </a:p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4: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Pop the top node </a:t>
              </a:r>
              <a:r>
                <a:rPr lang="en-US" dirty="0">
                  <a:latin typeface="Corbel Light" panose="020B0303020204020204" pitchFamily="34" charset="0"/>
                  <a:cs typeface="Calibri" panose="020F0502020204030204" pitchFamily="34" charset="0"/>
                </a:rPr>
                <a:t>N. Process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it and </a:t>
              </a:r>
              <a:r>
                <a:rPr lang="en-US" dirty="0">
                  <a:latin typeface="Corbel Light" panose="020B0303020204020204" pitchFamily="34" charset="0"/>
                  <a:cs typeface="Calibri" panose="020F0502020204030204" pitchFamily="34" charset="0"/>
                </a:rPr>
                <a:t>set its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	STATUS </a:t>
              </a:r>
              <a:r>
                <a:rPr lang="en-US" dirty="0">
                  <a:latin typeface="Corbel Light" panose="020B0303020204020204" pitchFamily="34" charset="0"/>
                  <a:cs typeface="Calibri" panose="020F0502020204030204" pitchFamily="34" charset="0"/>
                </a:rPr>
                <a:t>=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3</a:t>
              </a:r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(processed </a:t>
              </a:r>
              <a:r>
                <a:rPr lang="en-IN" dirty="0">
                  <a:latin typeface="Corbel Light" panose="020B0303020204020204" pitchFamily="34" charset="0"/>
                  <a:cs typeface="Calibri" panose="020F0502020204030204" pitchFamily="34" charset="0"/>
                </a:rPr>
                <a:t>state).</a:t>
              </a:r>
            </a:p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5: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Push </a:t>
              </a:r>
              <a:r>
                <a:rPr lang="en-US" dirty="0">
                  <a:latin typeface="Corbel Light" panose="020B0303020204020204" pitchFamily="34" charset="0"/>
                  <a:cs typeface="Calibri" panose="020F0502020204030204" pitchFamily="34" charset="0"/>
                </a:rPr>
                <a:t>all the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neighbours of N on to the stack that 	are </a:t>
              </a:r>
              <a:r>
                <a:rPr lang="en-US" dirty="0">
                  <a:latin typeface="Corbel Light" panose="020B0303020204020204" pitchFamily="34" charset="0"/>
                  <a:cs typeface="Calibri" panose="020F0502020204030204" pitchFamily="34" charset="0"/>
                </a:rPr>
                <a:t>in the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	ready state (</a:t>
              </a:r>
              <a:r>
                <a:rPr lang="en-US" dirty="0">
                  <a:latin typeface="Corbel Light" panose="020B0303020204020204" pitchFamily="34" charset="0"/>
                  <a:cs typeface="Calibri" panose="020F0502020204030204" pitchFamily="34" charset="0"/>
                </a:rPr>
                <a:t>whose STATUS = 1)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	and set </a:t>
              </a:r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their STATUS </a:t>
              </a:r>
              <a:r>
                <a:rPr lang="en-IN" dirty="0">
                  <a:latin typeface="Corbel Light" panose="020B0303020204020204" pitchFamily="34" charset="0"/>
                  <a:cs typeface="Calibri" panose="020F0502020204030204" pitchFamily="34" charset="0"/>
                </a:rPr>
                <a:t>= </a:t>
              </a:r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2 (</a:t>
              </a:r>
              <a:r>
                <a:rPr lang="en-IN" dirty="0">
                  <a:latin typeface="Corbel Light" panose="020B0303020204020204" pitchFamily="34" charset="0"/>
                  <a:cs typeface="Calibri" panose="020F0502020204030204" pitchFamily="34" charset="0"/>
                </a:rPr>
                <a:t>waiting state)</a:t>
              </a:r>
            </a:p>
            <a:p>
              <a:r>
                <a:rPr lang="en-IN" dirty="0">
                  <a:latin typeface="Corbel Light" panose="020B0303020204020204" pitchFamily="34" charset="0"/>
                  <a:cs typeface="Calibri" panose="020F0502020204030204" pitchFamily="34" charset="0"/>
                </a:rPr>
                <a:t> </a:t>
              </a:r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              [</a:t>
              </a:r>
              <a:r>
                <a:rPr lang="en-IN" dirty="0">
                  <a:latin typeface="Corbel Light" panose="020B0303020204020204" pitchFamily="34" charset="0"/>
                  <a:cs typeface="Calibri" panose="020F0502020204030204" pitchFamily="34" charset="0"/>
                </a:rPr>
                <a:t>END OF LOOP]</a:t>
              </a:r>
            </a:p>
            <a:p>
              <a:r>
                <a:rPr lang="en-IN" dirty="0">
                  <a:solidFill>
                    <a:schemeClr val="accent1">
                      <a:lumMod val="75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6: </a:t>
              </a:r>
              <a:r>
                <a:rPr lang="en-IN" dirty="0">
                  <a:latin typeface="Corbel Light" panose="020B0303020204020204" pitchFamily="34" charset="0"/>
                  <a:cs typeface="Calibri" panose="020F0502020204030204" pitchFamily="34" charset="0"/>
                </a:rPr>
                <a:t>EXIT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4569" y="1825712"/>
              <a:ext cx="3180359" cy="50965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</a:rPr>
                <a:t>Algorithm for DFS</a:t>
              </a:r>
              <a:endParaRPr lang="en-US" sz="280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7017" y="1645920"/>
              <a:ext cx="5399315" cy="3927566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06433" y="1553978"/>
            <a:ext cx="5261564" cy="2683206"/>
            <a:chOff x="6406434" y="1684828"/>
            <a:chExt cx="5261564" cy="2683206"/>
          </a:xfrm>
        </p:grpSpPr>
        <p:sp>
          <p:nvSpPr>
            <p:cNvPr id="9" name="Rectangle 8"/>
            <p:cNvSpPr/>
            <p:nvPr/>
          </p:nvSpPr>
          <p:spPr>
            <a:xfrm>
              <a:off x="6406434" y="1684828"/>
              <a:ext cx="253466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</a:rPr>
                <a:t>Features of DFS:</a:t>
              </a:r>
              <a:endParaRPr lang="en-US" sz="240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32883" y="2059710"/>
              <a:ext cx="523511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600" dirty="0" smtClean="0">
                  <a:solidFill>
                    <a:schemeClr val="accent1">
                      <a:lumMod val="75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Time Complexity: </a:t>
              </a:r>
              <a:r>
                <a:rPr lang="en-IN" sz="16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O(|V| + |E|)</a:t>
              </a:r>
            </a:p>
            <a:p>
              <a:pPr>
                <a:lnSpc>
                  <a:spcPct val="150000"/>
                </a:lnSpc>
              </a:pPr>
              <a:r>
                <a:rPr lang="en-IN" sz="1600" dirty="0" smtClean="0">
                  <a:solidFill>
                    <a:schemeClr val="accent1">
                      <a:lumMod val="75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Completeness: </a:t>
              </a:r>
              <a:r>
                <a:rPr lang="en-IN" sz="1600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This algorithm is a complete algorithm as it gives solution for any kind of graph</a:t>
              </a:r>
              <a:r>
                <a:rPr lang="en-IN" sz="1600" dirty="0" smtClean="0">
                  <a:solidFill>
                    <a:srgbClr val="7030A0"/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IN" sz="1600" dirty="0" smtClean="0">
                  <a:solidFill>
                    <a:schemeClr val="accent1">
                      <a:lumMod val="75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Optimality: </a:t>
              </a:r>
              <a:r>
                <a:rPr lang="en-IN" sz="1600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BFS is optimal for graph that has edges of equal length, since it always returns the result with fewest edges between the start node and goal node.</a:t>
              </a:r>
              <a:endParaRPr lang="en-IN" sz="1600" dirty="0">
                <a:solidFill>
                  <a:srgbClr val="7030A0"/>
                </a:solidFill>
                <a:latin typeface="Corbel Light" panose="020B030302020402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06433" y="4457912"/>
            <a:ext cx="5261565" cy="1518674"/>
            <a:chOff x="6406433" y="4457912"/>
            <a:chExt cx="5261565" cy="1518674"/>
          </a:xfrm>
        </p:grpSpPr>
        <p:sp>
          <p:nvSpPr>
            <p:cNvPr id="10" name="Rectangle 9"/>
            <p:cNvSpPr/>
            <p:nvPr/>
          </p:nvSpPr>
          <p:spPr>
            <a:xfrm>
              <a:off x="6406433" y="4457912"/>
              <a:ext cx="312297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</a:rPr>
                <a:t>Applications of DFS:</a:t>
              </a:r>
              <a:endParaRPr lang="en-US" sz="240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32883" y="4899368"/>
              <a:ext cx="52351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600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Finding all connected components in graph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600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Finding all nodes within individual connected component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600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Finding shortest path between two nodes ‘u’ and ‘v’ of an unweighted or weighted graph.</a:t>
              </a:r>
              <a:endParaRPr lang="en-IN" sz="1600" dirty="0">
                <a:latin typeface="Corbel Light" panose="020B030302020402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73767" y="679590"/>
            <a:ext cx="3072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Uses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Stack</a:t>
            </a:r>
            <a:r>
              <a:rPr lang="en-IN" sz="20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 to store and process the nodes</a:t>
            </a:r>
            <a:endParaRPr lang="en-IN" sz="2000" dirty="0">
              <a:latin typeface="Corbel Light" panose="020B0303020204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8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32017" y="1853669"/>
            <a:ext cx="6715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 spanning tree of a connected, undirected graph G is the sub graph of G, which is a tree that connects all its vertices together</a:t>
            </a:r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3539988" y="699161"/>
            <a:ext cx="5099185" cy="1080689"/>
            <a:chOff x="3692390" y="494374"/>
            <a:chExt cx="5099185" cy="1080689"/>
          </a:xfrm>
        </p:grpSpPr>
        <p:sp>
          <p:nvSpPr>
            <p:cNvPr id="4" name="Rectangle 3"/>
            <p:cNvSpPr/>
            <p:nvPr/>
          </p:nvSpPr>
          <p:spPr>
            <a:xfrm>
              <a:off x="3692390" y="494374"/>
              <a:ext cx="49215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0"/>
                  <a:solidFill>
                    <a:srgbClr val="B40479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Spanning Tree</a:t>
              </a:r>
              <a:endParaRPr lang="en-US" sz="5400" b="1" cap="none" spc="0" dirty="0">
                <a:ln w="0"/>
                <a:solidFill>
                  <a:srgbClr val="B4047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692390" y="1555055"/>
              <a:ext cx="5099185" cy="20008"/>
            </a:xfrm>
            <a:prstGeom prst="line">
              <a:avLst/>
            </a:prstGeom>
            <a:ln>
              <a:solidFill>
                <a:srgbClr val="B40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939018" y="3173639"/>
            <a:ext cx="9334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A graph can have any number of spanning trees.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We can assign weights to the edges in the graphs.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 smtClean="0">
                <a:solidFill>
                  <a:srgbClr val="B40479"/>
                </a:solidFill>
              </a:rPr>
              <a:t>weight of a spanning tree </a:t>
            </a:r>
            <a:r>
              <a:rPr lang="en-IN" sz="2400" dirty="0" smtClean="0"/>
              <a:t>is the sum of weights of all edges that are connected in the tree.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093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26" y="668546"/>
            <a:ext cx="6158322" cy="2217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323" y="3590925"/>
            <a:ext cx="6203885" cy="2413752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7277100" y="668546"/>
            <a:ext cx="561975" cy="2093704"/>
          </a:xfrm>
          <a:prstGeom prst="rightBrace">
            <a:avLst>
              <a:gd name="adj1" fmla="val 25282"/>
              <a:gd name="adj2" fmla="val 50000"/>
            </a:avLst>
          </a:prstGeom>
          <a:ln>
            <a:solidFill>
              <a:srgbClr val="B40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Brace 6"/>
          <p:cNvSpPr/>
          <p:nvPr/>
        </p:nvSpPr>
        <p:spPr>
          <a:xfrm>
            <a:off x="4600575" y="3590925"/>
            <a:ext cx="485775" cy="2247900"/>
          </a:xfrm>
          <a:prstGeom prst="leftBrace">
            <a:avLst>
              <a:gd name="adj1" fmla="val 43627"/>
              <a:gd name="adj2" fmla="val 50000"/>
            </a:avLst>
          </a:prstGeom>
          <a:ln>
            <a:solidFill>
              <a:srgbClr val="B40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90505" y="4299376"/>
            <a:ext cx="346258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B4047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Weighted Graph </a:t>
            </a:r>
          </a:p>
          <a:p>
            <a:pPr algn="ctr"/>
            <a:r>
              <a:rPr lang="en-US" sz="2400" dirty="0" smtClean="0">
                <a:ln w="0"/>
                <a:solidFill>
                  <a:srgbClr val="B4047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and its spanning trees</a:t>
            </a:r>
            <a:endParaRPr lang="en-US" sz="2400" cap="none" spc="0" dirty="0">
              <a:ln w="0"/>
              <a:solidFill>
                <a:srgbClr val="B40479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39075" y="1299899"/>
            <a:ext cx="369118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B4047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Unweighted Graph and its spanning trees</a:t>
            </a:r>
            <a:endParaRPr lang="en-US" sz="2400" cap="none" spc="0" dirty="0">
              <a:ln w="0"/>
              <a:solidFill>
                <a:srgbClr val="B40479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601075" y="3295650"/>
            <a:ext cx="457200" cy="390526"/>
          </a:xfrm>
          <a:prstGeom prst="straightConnector1">
            <a:avLst/>
          </a:prstGeom>
          <a:ln>
            <a:solidFill>
              <a:srgbClr val="B40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751216" y="2926318"/>
            <a:ext cx="93345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rgbClr val="B4047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MST</a:t>
            </a:r>
            <a:endParaRPr lang="en-US" cap="none" spc="0" dirty="0">
              <a:ln w="0"/>
              <a:solidFill>
                <a:srgbClr val="B40479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82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7273" y="1411857"/>
            <a:ext cx="1103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The spanning tree whose weight is less than or equal to the weight of every other spanning tree among all the spanning trees of a graph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1297883" y="408649"/>
            <a:ext cx="9272384" cy="882465"/>
            <a:chOff x="1343025" y="417653"/>
            <a:chExt cx="9272384" cy="882465"/>
          </a:xfrm>
        </p:grpSpPr>
        <p:sp>
          <p:nvSpPr>
            <p:cNvPr id="4" name="Rectangle 3"/>
            <p:cNvSpPr/>
            <p:nvPr/>
          </p:nvSpPr>
          <p:spPr>
            <a:xfrm>
              <a:off x="1530871" y="417653"/>
              <a:ext cx="9084538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dirty="0" smtClean="0">
                  <a:ln w="0"/>
                  <a:solidFill>
                    <a:schemeClr val="accent3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Minimum Spanning Tree (MST)</a:t>
              </a:r>
              <a:endParaRPr lang="en-US" sz="4800" b="1" cap="none" spc="0" dirty="0">
                <a:ln w="0"/>
                <a:solidFill>
                  <a:schemeClr val="accent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343025" y="1300117"/>
              <a:ext cx="9272384" cy="1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381" y="1986619"/>
            <a:ext cx="6020759" cy="4358364"/>
            <a:chOff x="363000" y="1572981"/>
            <a:chExt cx="5717572" cy="4441772"/>
          </a:xfrm>
        </p:grpSpPr>
        <p:sp>
          <p:nvSpPr>
            <p:cNvPr id="10" name="TextBox 9"/>
            <p:cNvSpPr txBox="1"/>
            <p:nvPr/>
          </p:nvSpPr>
          <p:spPr>
            <a:xfrm>
              <a:off x="768343" y="2109604"/>
              <a:ext cx="5312229" cy="39051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There can be multiple spanning trees of the same weight.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Even each edge in the graph is assigned a different weight, then there will be only a unique MST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If there exists a cycle C, in a graph G that has a weight larger than that of other edges of C, then this edge cannot belong to MST.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MSTs can be computed quickly and easily to provide optimal solutions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3000" y="1572981"/>
              <a:ext cx="3902800" cy="5871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 smtClean="0">
                  <a:ln w="0"/>
                  <a:solidFill>
                    <a:schemeClr val="accent3"/>
                  </a:solidFill>
                  <a:latin typeface="+mj-lt"/>
                </a:rPr>
                <a:t>Properties of MST:</a:t>
              </a:r>
              <a:endParaRPr lang="en-US" sz="2400" cap="none" spc="0" dirty="0">
                <a:ln w="0"/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7017" y="1645920"/>
              <a:ext cx="5399315" cy="392756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79217" y="2058188"/>
            <a:ext cx="5900421" cy="4032879"/>
            <a:chOff x="477278" y="1645920"/>
            <a:chExt cx="5603294" cy="4110058"/>
          </a:xfrm>
        </p:grpSpPr>
        <p:sp>
          <p:nvSpPr>
            <p:cNvPr id="17" name="TextBox 16"/>
            <p:cNvSpPr txBox="1"/>
            <p:nvPr/>
          </p:nvSpPr>
          <p:spPr>
            <a:xfrm>
              <a:off x="768343" y="2368379"/>
              <a:ext cx="5312229" cy="33875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2000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MSTs are used in designing networks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2000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MSTs are used to find airline routes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2000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MSTs are applied in routing algorithms for finding the most efficient path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2000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Used to find the cheapest way to connect terminals like cities, electronic components, computers etcetera.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7278" y="1674450"/>
              <a:ext cx="3902800" cy="5871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 smtClean="0">
                  <a:ln w="0"/>
                  <a:solidFill>
                    <a:schemeClr val="accent3"/>
                  </a:solidFill>
                  <a:latin typeface="+mj-lt"/>
                </a:rPr>
                <a:t>Applications of MST:</a:t>
              </a:r>
              <a:endParaRPr lang="en-US" sz="2400" cap="none" spc="0" dirty="0">
                <a:ln w="0"/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7017" y="1645920"/>
              <a:ext cx="5399315" cy="392756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5934075" y="2299673"/>
            <a:ext cx="19050" cy="3828819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84259" y="447022"/>
            <a:ext cx="5546711" cy="943338"/>
            <a:chOff x="3401482" y="494374"/>
            <a:chExt cx="5546711" cy="943338"/>
          </a:xfrm>
        </p:grpSpPr>
        <p:sp>
          <p:nvSpPr>
            <p:cNvPr id="3" name="Rectangle 2"/>
            <p:cNvSpPr/>
            <p:nvPr/>
          </p:nvSpPr>
          <p:spPr>
            <a:xfrm>
              <a:off x="3401482" y="494374"/>
              <a:ext cx="554671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Prim’s Algorithm</a:t>
              </a:r>
              <a:endParaRPr lang="en-US" sz="5400" b="1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 flipV="1">
              <a:off x="3674973" y="1417704"/>
              <a:ext cx="5099185" cy="200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ight Brace 4"/>
          <p:cNvSpPr/>
          <p:nvPr/>
        </p:nvSpPr>
        <p:spPr>
          <a:xfrm>
            <a:off x="6305006" y="531223"/>
            <a:ext cx="322217" cy="859137"/>
          </a:xfrm>
          <a:prstGeom prst="rightBrace">
            <a:avLst>
              <a:gd name="adj1" fmla="val 21846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627222" y="447022"/>
            <a:ext cx="5172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 smtClean="0"/>
              <a:t>Greedy algorithm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 smtClean="0"/>
              <a:t>Used to form a MST for a connected, weighted undirected graph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7264" y="1403439"/>
            <a:ext cx="5599616" cy="10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algorithm builds a tree that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includes every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vertex and a subset of the edges in such a way that the total weight of all the edges in the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tree </a:t>
            </a:r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</a:rPr>
              <a:t>is </a:t>
            </a:r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minimized.</a:t>
            </a:r>
            <a:endParaRPr lang="en-I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3491" y="2424296"/>
            <a:ext cx="50071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algorithm maintains three sets of vertices which can be given as below</a:t>
            </a:r>
            <a:r>
              <a:rPr lang="en-US" sz="1600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Tree vertices: </a:t>
            </a:r>
            <a:r>
              <a:rPr lang="en-US" sz="1600" dirty="0"/>
              <a:t>Vertices that are a part of the minimum spanning tree 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Fringe vertices: </a:t>
            </a:r>
            <a:r>
              <a:rPr lang="en-US" sz="1600" dirty="0"/>
              <a:t>Vertices that are currently not a part of T, but are adjacent to some tree vertex.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Unseen vertices: </a:t>
            </a:r>
            <a:r>
              <a:rPr lang="en-US" sz="1600" dirty="0"/>
              <a:t>Vertices that are neither tree vertices nor fringe vertices fall under </a:t>
            </a:r>
            <a:r>
              <a:rPr lang="en-US" sz="1600" dirty="0" smtClean="0"/>
              <a:t>this </a:t>
            </a:r>
            <a:r>
              <a:rPr lang="en-IN" sz="1600" dirty="0" smtClean="0"/>
              <a:t>category</a:t>
            </a:r>
            <a:endParaRPr lang="en-IN" sz="11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05006" y="2226940"/>
            <a:ext cx="5320937" cy="2720675"/>
            <a:chOff x="627017" y="1645920"/>
            <a:chExt cx="5399315" cy="2650161"/>
          </a:xfrm>
        </p:grpSpPr>
        <p:sp>
          <p:nvSpPr>
            <p:cNvPr id="14" name="TextBox 13"/>
            <p:cNvSpPr txBox="1"/>
            <p:nvPr/>
          </p:nvSpPr>
          <p:spPr>
            <a:xfrm>
              <a:off x="670559" y="2391548"/>
              <a:ext cx="5312229" cy="1708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1: </a:t>
              </a:r>
              <a:r>
                <a:rPr lang="en-US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Select a starting vertex</a:t>
              </a:r>
              <a:endParaRPr lang="en-US" dirty="0">
                <a:latin typeface="Corbel Light" panose="020B0303020204020204" pitchFamily="34" charset="0"/>
                <a:cs typeface="Calibri" panose="020F0502020204030204" pitchFamily="34" charset="0"/>
              </a:endParaRPr>
            </a:p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2: </a:t>
              </a:r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Repeat steps 3 to 4 until there are fringe vertices</a:t>
              </a:r>
              <a:endParaRPr lang="en-IN" dirty="0">
                <a:latin typeface="Corbel Light" panose="020B0303020204020204" pitchFamily="34" charset="0"/>
                <a:cs typeface="Calibri" panose="020F0502020204030204" pitchFamily="34" charset="0"/>
              </a:endParaRPr>
            </a:p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3: </a:t>
              </a:r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Select an edge E containing the tree vertex and  	fringe vertex that has minimum weight.</a:t>
              </a:r>
              <a:endParaRPr lang="en-IN" dirty="0">
                <a:latin typeface="Corbel Light" panose="020B0303020204020204" pitchFamily="34" charset="0"/>
                <a:cs typeface="Calibri" panose="020F0502020204030204" pitchFamily="34" charset="0"/>
              </a:endParaRPr>
            </a:p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4: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 </a:t>
              </a:r>
              <a:r>
                <a:rPr lang="en-IN" dirty="0" smtClean="0">
                  <a:latin typeface="Corbel Light" panose="020B0303020204020204" pitchFamily="34" charset="0"/>
                  <a:cs typeface="Calibri" panose="020F0502020204030204" pitchFamily="34" charset="0"/>
                </a:rPr>
                <a:t>Add the selected edge and vertex to the MST</a:t>
              </a:r>
              <a:endParaRPr lang="en-IN" dirty="0">
                <a:latin typeface="Corbel Light" panose="020B0303020204020204" pitchFamily="34" charset="0"/>
                <a:cs typeface="Calibri" panose="020F0502020204030204" pitchFamily="34" charset="0"/>
              </a:endParaRPr>
            </a:p>
            <a:p>
              <a:r>
                <a:rPr lang="en-IN" dirty="0" smtClean="0">
                  <a:solidFill>
                    <a:schemeClr val="accent6">
                      <a:lumMod val="75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Step 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5</a:t>
              </a:r>
              <a:r>
                <a:rPr lang="en-IN" dirty="0" smtClean="0">
                  <a:solidFill>
                    <a:schemeClr val="accent6">
                      <a:lumMod val="75000"/>
                    </a:schemeClr>
                  </a:solidFill>
                  <a:latin typeface="Corbel Light" panose="020B0303020204020204" pitchFamily="34" charset="0"/>
                  <a:cs typeface="Calibri" panose="020F0502020204030204" pitchFamily="34" charset="0"/>
                </a:rPr>
                <a:t>: </a:t>
              </a:r>
              <a:r>
                <a:rPr lang="en-IN" dirty="0">
                  <a:latin typeface="Corbel Light" panose="020B0303020204020204" pitchFamily="34" charset="0"/>
                  <a:cs typeface="Calibri" panose="020F0502020204030204" pitchFamily="34" charset="0"/>
                </a:rPr>
                <a:t>EXIT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0559" y="1746794"/>
              <a:ext cx="2996552" cy="50965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</a:rPr>
                <a:t>Prim’s Algorithm</a:t>
              </a:r>
              <a:endParaRPr lang="en-US" sz="280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7017" y="1645920"/>
              <a:ext cx="5399315" cy="2650161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739803" y="5512199"/>
            <a:ext cx="312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Running time =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O(E log V)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4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8641" y="480036"/>
            <a:ext cx="8332552" cy="1128899"/>
            <a:chOff x="548641" y="480036"/>
            <a:chExt cx="8332552" cy="1128899"/>
          </a:xfrm>
        </p:grpSpPr>
        <p:sp>
          <p:nvSpPr>
            <p:cNvPr id="2" name="Rectangle 1"/>
            <p:cNvSpPr/>
            <p:nvPr/>
          </p:nvSpPr>
          <p:spPr>
            <a:xfrm>
              <a:off x="548641" y="480036"/>
              <a:ext cx="5860868" cy="11288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 smtClean="0">
                  <a:ln w="0"/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Example (MST): </a:t>
              </a:r>
            </a:p>
            <a:p>
              <a:pPr>
                <a:lnSpc>
                  <a:spcPct val="150000"/>
                </a:lnSpc>
              </a:pPr>
              <a:r>
                <a:rPr lang="en-US" sz="2400" b="1" dirty="0" smtClean="0">
                  <a:ln w="0"/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Construct the MST for the graph given</a:t>
              </a:r>
              <a:endParaRPr lang="en-US" sz="2400" b="1" cap="none" spc="0" dirty="0">
                <a:ln w="0"/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8407" y="480036"/>
              <a:ext cx="1912786" cy="1120237"/>
            </a:xfrm>
            <a:prstGeom prst="rect">
              <a:avLst/>
            </a:prstGeom>
          </p:spPr>
        </p:pic>
      </p:grpSp>
      <p:cxnSp>
        <p:nvCxnSpPr>
          <p:cNvPr id="6" name="Straight Connector 5"/>
          <p:cNvCxnSpPr/>
          <p:nvPr/>
        </p:nvCxnSpPr>
        <p:spPr>
          <a:xfrm>
            <a:off x="548641" y="1680365"/>
            <a:ext cx="1090313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35428" y="1845974"/>
            <a:ext cx="4110445" cy="1034720"/>
            <a:chOff x="548641" y="1907177"/>
            <a:chExt cx="4110445" cy="1034720"/>
          </a:xfrm>
        </p:grpSpPr>
        <p:sp>
          <p:nvSpPr>
            <p:cNvPr id="7" name="TextBox 6"/>
            <p:cNvSpPr txBox="1"/>
            <p:nvPr/>
          </p:nvSpPr>
          <p:spPr>
            <a:xfrm>
              <a:off x="548641" y="1907177"/>
              <a:ext cx="4110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>
                  <a:solidFill>
                    <a:schemeClr val="accent4">
                      <a:lumMod val="75000"/>
                    </a:schemeClr>
                  </a:solidFill>
                </a:rPr>
                <a:t>Step-1 : </a:t>
              </a:r>
              <a:r>
                <a:rPr lang="en-US" sz="1600" dirty="0"/>
                <a:t>Choose a starting vertex A.</a:t>
              </a:r>
              <a:endParaRPr lang="en-IN" sz="16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2963" y="2362727"/>
              <a:ext cx="975445" cy="57917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159764" y="1757967"/>
            <a:ext cx="5442857" cy="1569660"/>
            <a:chOff x="548640" y="3309567"/>
            <a:chExt cx="5442857" cy="1569660"/>
          </a:xfrm>
        </p:grpSpPr>
        <p:sp>
          <p:nvSpPr>
            <p:cNvPr id="11" name="TextBox 10"/>
            <p:cNvSpPr txBox="1"/>
            <p:nvPr/>
          </p:nvSpPr>
          <p:spPr>
            <a:xfrm>
              <a:off x="548640" y="3309567"/>
              <a:ext cx="41104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600" b="1" dirty="0" smtClean="0">
                  <a:solidFill>
                    <a:schemeClr val="accent4">
                      <a:lumMod val="75000"/>
                    </a:schemeClr>
                  </a:solidFill>
                </a:rPr>
                <a:t>Step-2 : </a:t>
              </a:r>
              <a:r>
                <a:rPr lang="en-US" sz="1600" dirty="0"/>
                <a:t>Add the fringe vertices (that are adjacent to A</a:t>
              </a:r>
              <a:r>
                <a:rPr lang="en-US" sz="1600" dirty="0" smtClean="0"/>
                <a:t>).</a:t>
              </a:r>
              <a:r>
                <a:rPr lang="en-US" sz="1600" dirty="0"/>
                <a:t> The edges connecting the vertex and </a:t>
              </a:r>
              <a:r>
                <a:rPr lang="en-US" sz="1600" dirty="0" smtClean="0"/>
                <a:t>fringe vertices </a:t>
              </a:r>
              <a:r>
                <a:rPr lang="en-US" sz="1600" dirty="0"/>
                <a:t>are shown with dotted lines.</a:t>
              </a:r>
              <a:endParaRPr lang="en-IN" sz="16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2213" y="3611764"/>
              <a:ext cx="1219284" cy="965266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435428" y="3424076"/>
            <a:ext cx="5138058" cy="2762401"/>
            <a:chOff x="435428" y="3424076"/>
            <a:chExt cx="5138058" cy="2762401"/>
          </a:xfrm>
        </p:grpSpPr>
        <p:sp>
          <p:nvSpPr>
            <p:cNvPr id="16" name="TextBox 15"/>
            <p:cNvSpPr txBox="1"/>
            <p:nvPr/>
          </p:nvSpPr>
          <p:spPr>
            <a:xfrm>
              <a:off x="435428" y="3424076"/>
              <a:ext cx="513805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600" b="1" dirty="0" smtClean="0">
                  <a:solidFill>
                    <a:schemeClr val="accent4">
                      <a:lumMod val="75000"/>
                    </a:schemeClr>
                  </a:solidFill>
                </a:rPr>
                <a:t>Step-3 : </a:t>
              </a:r>
              <a:r>
                <a:rPr lang="en-US" sz="1600" dirty="0"/>
                <a:t>Select an edge connecting the tree vertex and the fringe vertex that has the </a:t>
              </a:r>
              <a:r>
                <a:rPr lang="en-US" sz="1600" dirty="0" smtClean="0"/>
                <a:t>minimum weight </a:t>
              </a:r>
              <a:r>
                <a:rPr lang="en-US" sz="1600" dirty="0"/>
                <a:t>and add the selected edge and the vertex to the </a:t>
              </a:r>
              <a:r>
                <a:rPr lang="en-US" sz="1600" dirty="0" smtClean="0"/>
                <a:t>minimum spanning </a:t>
              </a:r>
              <a:r>
                <a:rPr lang="en-US" sz="1600" dirty="0"/>
                <a:t>tree T.</a:t>
              </a:r>
              <a:endParaRPr lang="en-IN" sz="160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3235" y="5043378"/>
              <a:ext cx="1280271" cy="1143099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6159764" y="3424076"/>
            <a:ext cx="5138058" cy="1956099"/>
            <a:chOff x="6312164" y="3689203"/>
            <a:chExt cx="5138058" cy="1956099"/>
          </a:xfrm>
        </p:grpSpPr>
        <p:sp>
          <p:nvSpPr>
            <p:cNvPr id="21" name="TextBox 20"/>
            <p:cNvSpPr txBox="1"/>
            <p:nvPr/>
          </p:nvSpPr>
          <p:spPr>
            <a:xfrm>
              <a:off x="6312164" y="3689203"/>
              <a:ext cx="51380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600" b="1" dirty="0" smtClean="0">
                  <a:solidFill>
                    <a:schemeClr val="accent4">
                      <a:lumMod val="75000"/>
                    </a:schemeClr>
                  </a:solidFill>
                </a:rPr>
                <a:t>Step-4 : </a:t>
              </a:r>
              <a:r>
                <a:rPr lang="en-US" sz="1600" dirty="0" smtClean="0"/>
                <a:t>Add the fringes that are adjacent to C</a:t>
              </a:r>
              <a:endParaRPr lang="en-IN" sz="1600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57225" y="4342169"/>
              <a:ext cx="1341236" cy="1303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0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2091</Words>
  <Application>Microsoft Office PowerPoint</Application>
  <PresentationFormat>Widescreen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Corbel Light</vt:lpstr>
      <vt:lpstr>Garamond</vt:lpstr>
      <vt:lpstr>SavonVTI</vt:lpstr>
      <vt:lpstr>DESIGN AND ANALYSIS OF ALGORTIHMS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2020-04-27T10:20:58Z</dcterms:created>
  <dcterms:modified xsi:type="dcterms:W3CDTF">2020-04-27T15:39:26Z</dcterms:modified>
</cp:coreProperties>
</file>