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sldIdLst>
    <p:sldId id="256" r:id="rId5"/>
    <p:sldId id="257" r:id="rId6"/>
    <p:sldId id="262" r:id="rId7"/>
    <p:sldId id="258" r:id="rId8"/>
    <p:sldId id="263" r:id="rId9"/>
    <p:sldId id="259" r:id="rId10"/>
    <p:sldId id="265" r:id="rId11"/>
    <p:sldId id="260" r:id="rId12"/>
    <p:sldId id="261"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4/17/2020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smtClean="0"/>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smtClean="0"/>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smtClean="0"/>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4/17/2020</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smtClean="0"/>
              <a:t>Design and Analysis of</a:t>
            </a:r>
            <a:br>
              <a:rPr lang="en-US" dirty="0" smtClean="0"/>
            </a:br>
            <a:r>
              <a:rPr lang="en-US" dirty="0" smtClean="0"/>
              <a:t>Algorithms</a:t>
            </a:r>
            <a:endParaRPr lang="en-US" dirty="0"/>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dirty="0" smtClean="0"/>
              <a:t>Problem Statements</a:t>
            </a:r>
          </a:p>
          <a:p>
            <a:endParaRPr lang="en-US" dirty="0"/>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7323908" y="4645994"/>
            <a:ext cx="4868092" cy="1571926"/>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smtClean="0">
                <a:solidFill>
                  <a:schemeClr val="bg1"/>
                </a:solidFill>
                <a:latin typeface="+mj-lt"/>
                <a:ea typeface="+mn-ea"/>
                <a:cs typeface="+mn-cs"/>
              </a:rPr>
              <a:t>Name: Achanta Pavan Santhosh Manideep</a:t>
            </a:r>
          </a:p>
          <a:p>
            <a:pPr>
              <a:spcBef>
                <a:spcPts val="1000"/>
              </a:spcBef>
            </a:pPr>
            <a:r>
              <a:rPr lang="en-US" sz="1800" dirty="0" smtClean="0">
                <a:solidFill>
                  <a:schemeClr val="bg1"/>
                </a:solidFill>
                <a:latin typeface="+mj-lt"/>
                <a:ea typeface="+mn-ea"/>
                <a:cs typeface="+mn-cs"/>
              </a:rPr>
              <a:t> Roll no: 181210004</a:t>
            </a:r>
          </a:p>
          <a:p>
            <a:pPr>
              <a:spcBef>
                <a:spcPts val="1000"/>
              </a:spcBef>
            </a:pPr>
            <a:r>
              <a:rPr lang="en-US" sz="1800" dirty="0" smtClean="0">
                <a:solidFill>
                  <a:schemeClr val="bg1"/>
                </a:solidFill>
                <a:latin typeface="+mj-lt"/>
                <a:ea typeface="+mn-ea"/>
                <a:cs typeface="+mn-cs"/>
              </a:rPr>
              <a:t>B.Tech – CSE -2</a:t>
            </a:r>
            <a:r>
              <a:rPr lang="en-US" sz="1800" baseline="30000" dirty="0" smtClean="0">
                <a:solidFill>
                  <a:schemeClr val="bg1"/>
                </a:solidFill>
                <a:latin typeface="+mj-lt"/>
                <a:ea typeface="+mn-ea"/>
                <a:cs typeface="+mn-cs"/>
              </a:rPr>
              <a:t>nd</a:t>
            </a:r>
            <a:r>
              <a:rPr lang="en-US" sz="1800" dirty="0" smtClean="0">
                <a:solidFill>
                  <a:schemeClr val="bg1"/>
                </a:solidFill>
                <a:latin typeface="+mj-lt"/>
                <a:ea typeface="+mn-ea"/>
                <a:cs typeface="+mn-cs"/>
              </a:rPr>
              <a:t> year</a:t>
            </a:r>
          </a:p>
          <a:p>
            <a:pPr>
              <a:spcBef>
                <a:spcPts val="1000"/>
              </a:spcBef>
            </a:pPr>
            <a:r>
              <a:rPr lang="en-US" sz="1800" dirty="0" smtClean="0">
                <a:solidFill>
                  <a:schemeClr val="bg1"/>
                </a:solidFill>
                <a:latin typeface="+mj-lt"/>
                <a:ea typeface="+mn-ea"/>
                <a:cs typeface="+mn-cs"/>
              </a:rPr>
              <a:t>National Institute of Technology</a:t>
            </a:r>
            <a:endParaRPr lang="en-US" sz="1800" dirty="0">
              <a:solidFill>
                <a:schemeClr val="bg1"/>
              </a:solidFill>
              <a:latin typeface="+mj-lt"/>
              <a:ea typeface="+mn-ea"/>
              <a:cs typeface="+mn-cs"/>
            </a:endParaRP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 Tracking – Implementation</a:t>
            </a:r>
            <a:endParaRPr lang="en-IN" dirty="0"/>
          </a:p>
        </p:txBody>
      </p:sp>
      <p:sp>
        <p:nvSpPr>
          <p:cNvPr id="5" name="Rectangle 4"/>
          <p:cNvSpPr/>
          <p:nvPr/>
        </p:nvSpPr>
        <p:spPr>
          <a:xfrm>
            <a:off x="304800" y="1483702"/>
            <a:ext cx="11695611" cy="5078313"/>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en-US" dirty="0">
                <a:latin typeface="Batang" panose="02030600000101010101" pitchFamily="18" charset="-127"/>
                <a:ea typeface="Batang" panose="02030600000101010101" pitchFamily="18" charset="-127"/>
              </a:rPr>
              <a:t>The idea is to place queens one by one in different columns, starting from the leftmost column. </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Batang" panose="02030600000101010101" pitchFamily="18" charset="-127"/>
                <a:ea typeface="Batang" panose="02030600000101010101" pitchFamily="18" charset="-127"/>
              </a:rPr>
              <a:t>When we place a queen in a column, we check for clashes with already placed queens. </a:t>
            </a:r>
            <a:endParaRPr lang="en-US" altLang="en-US" dirty="0" smtClean="0">
              <a:latin typeface="Batang" panose="02030600000101010101" pitchFamily="18" charset="-127"/>
              <a:ea typeface="Batang" panose="02030600000101010101" pitchFamily="18" charset="-127"/>
            </a:endParaRPr>
          </a:p>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Batang" panose="02030600000101010101" pitchFamily="18" charset="-127"/>
                <a:ea typeface="Batang" panose="02030600000101010101" pitchFamily="18" charset="-127"/>
              </a:rPr>
              <a:t>In </a:t>
            </a:r>
            <a:r>
              <a:rPr lang="en-US" altLang="en-US" dirty="0">
                <a:latin typeface="Batang" panose="02030600000101010101" pitchFamily="18" charset="-127"/>
                <a:ea typeface="Batang" panose="02030600000101010101" pitchFamily="18" charset="-127"/>
              </a:rPr>
              <a:t>the current column, if we find a row for which there is no clash, we mark this row and column as part of the solution. </a:t>
            </a:r>
            <a:endParaRPr lang="en-US" altLang="en-US" dirty="0" smtClean="0">
              <a:latin typeface="Batang" panose="02030600000101010101" pitchFamily="18" charset="-127"/>
              <a:ea typeface="Batang" panose="02030600000101010101" pitchFamily="18" charset="-127"/>
            </a:endParaRPr>
          </a:p>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Batang" panose="02030600000101010101" pitchFamily="18" charset="-127"/>
                <a:ea typeface="Batang" panose="02030600000101010101" pitchFamily="18" charset="-127"/>
              </a:rPr>
              <a:t>If </a:t>
            </a:r>
            <a:r>
              <a:rPr lang="en-US" altLang="en-US" dirty="0">
                <a:latin typeface="Batang" panose="02030600000101010101" pitchFamily="18" charset="-127"/>
                <a:ea typeface="Batang" panose="02030600000101010101" pitchFamily="18" charset="-127"/>
              </a:rPr>
              <a:t>we do not find such a row due to clashes then we backtrack and return false</a:t>
            </a:r>
            <a:r>
              <a:rPr lang="en-US" altLang="en-US" dirty="0" smtClean="0">
                <a:latin typeface="Batang" panose="02030600000101010101" pitchFamily="18" charset="-127"/>
                <a:ea typeface="Batang" panose="02030600000101010101" pitchFamily="18" charset="-127"/>
              </a:rPr>
              <a:t>.</a:t>
            </a:r>
          </a:p>
          <a:p>
            <a:pPr lvl="0" eaLnBrk="0" fontAlgn="base" hangingPunct="0">
              <a:spcBef>
                <a:spcPct val="0"/>
              </a:spcBef>
              <a:spcAft>
                <a:spcPct val="0"/>
              </a:spcAft>
            </a:pPr>
            <a:endParaRPr lang="en-US" altLang="en-US" dirty="0">
              <a:latin typeface="Batang" panose="02030600000101010101" pitchFamily="18" charset="-127"/>
              <a:ea typeface="Batang" panose="02030600000101010101" pitchFamily="18" charset="-127"/>
            </a:endParaRPr>
          </a:p>
          <a:p>
            <a:pPr marL="342900" lvl="0" indent="-342900" eaLnBrk="0" fontAlgn="base" hangingPunct="0">
              <a:spcBef>
                <a:spcPct val="0"/>
              </a:spcBef>
              <a:spcAft>
                <a:spcPct val="0"/>
              </a:spcAft>
              <a:buAutoNum type="arabicParenR"/>
            </a:pPr>
            <a:r>
              <a:rPr lang="en-US" altLang="en-US" dirty="0" smtClean="0">
                <a:latin typeface="Batang" panose="02030600000101010101" pitchFamily="18" charset="-127"/>
                <a:ea typeface="Batang" panose="02030600000101010101" pitchFamily="18" charset="-127"/>
              </a:rPr>
              <a:t>Start </a:t>
            </a:r>
            <a:r>
              <a:rPr lang="en-US" altLang="en-US" dirty="0">
                <a:latin typeface="Batang" panose="02030600000101010101" pitchFamily="18" charset="-127"/>
                <a:ea typeface="Batang" panose="02030600000101010101" pitchFamily="18" charset="-127"/>
              </a:rPr>
              <a:t>in the leftmost column </a:t>
            </a:r>
            <a:endParaRPr lang="en-US" altLang="en-US" dirty="0" smtClean="0">
              <a:latin typeface="Batang" panose="02030600000101010101" pitchFamily="18" charset="-127"/>
              <a:ea typeface="Batang" panose="02030600000101010101" pitchFamily="18" charset="-127"/>
            </a:endParaRPr>
          </a:p>
          <a:p>
            <a:pPr marL="342900" lvl="0" indent="-342900" eaLnBrk="0" fontAlgn="base" hangingPunct="0">
              <a:spcBef>
                <a:spcPct val="0"/>
              </a:spcBef>
              <a:spcAft>
                <a:spcPct val="0"/>
              </a:spcAft>
              <a:buAutoNum type="arabicParenR"/>
            </a:pPr>
            <a:r>
              <a:rPr lang="en-US" altLang="en-US" dirty="0" smtClean="0">
                <a:latin typeface="Batang" panose="02030600000101010101" pitchFamily="18" charset="-127"/>
                <a:ea typeface="Batang" panose="02030600000101010101" pitchFamily="18" charset="-127"/>
              </a:rPr>
              <a:t>If </a:t>
            </a:r>
            <a:r>
              <a:rPr lang="en-US" altLang="en-US" dirty="0">
                <a:latin typeface="Batang" panose="02030600000101010101" pitchFamily="18" charset="-127"/>
                <a:ea typeface="Batang" panose="02030600000101010101" pitchFamily="18" charset="-127"/>
              </a:rPr>
              <a:t>all queens are placed return true </a:t>
            </a:r>
            <a:r>
              <a:rPr lang="en-US" altLang="en-US" dirty="0" smtClean="0">
                <a:latin typeface="Batang" panose="02030600000101010101" pitchFamily="18" charset="-127"/>
                <a:ea typeface="Batang" panose="02030600000101010101" pitchFamily="18" charset="-127"/>
              </a:rPr>
              <a:t> </a:t>
            </a:r>
          </a:p>
          <a:p>
            <a:pPr marL="342900" lvl="0" indent="-342900" eaLnBrk="0" fontAlgn="base" hangingPunct="0">
              <a:spcBef>
                <a:spcPct val="0"/>
              </a:spcBef>
              <a:spcAft>
                <a:spcPct val="0"/>
              </a:spcAft>
              <a:buAutoNum type="arabicParenR"/>
            </a:pPr>
            <a:r>
              <a:rPr lang="en-US" altLang="en-US" dirty="0" smtClean="0">
                <a:latin typeface="Batang" panose="02030600000101010101" pitchFamily="18" charset="-127"/>
                <a:ea typeface="Batang" panose="02030600000101010101" pitchFamily="18" charset="-127"/>
              </a:rPr>
              <a:t>Try </a:t>
            </a:r>
            <a:r>
              <a:rPr lang="en-US" altLang="en-US" dirty="0">
                <a:latin typeface="Batang" panose="02030600000101010101" pitchFamily="18" charset="-127"/>
                <a:ea typeface="Batang" panose="02030600000101010101" pitchFamily="18" charset="-127"/>
              </a:rPr>
              <a:t>all rows in the current column. </a:t>
            </a:r>
            <a:endParaRPr lang="en-US" altLang="en-US" dirty="0" smtClean="0">
              <a:latin typeface="Batang" panose="02030600000101010101" pitchFamily="18" charset="-127"/>
              <a:ea typeface="Batang" panose="02030600000101010101" pitchFamily="18" charset="-127"/>
            </a:endParaRPr>
          </a:p>
          <a:p>
            <a:pPr lvl="1" eaLnBrk="0" fontAlgn="base" hangingPunct="0">
              <a:spcBef>
                <a:spcPct val="0"/>
              </a:spcBef>
              <a:spcAft>
                <a:spcPct val="0"/>
              </a:spcAft>
            </a:pPr>
            <a:r>
              <a:rPr lang="en-US" altLang="en-US" dirty="0" smtClean="0">
                <a:latin typeface="Batang" panose="02030600000101010101" pitchFamily="18" charset="-127"/>
                <a:ea typeface="Batang" panose="02030600000101010101" pitchFamily="18" charset="-127"/>
              </a:rPr>
              <a:t>Do </a:t>
            </a:r>
            <a:r>
              <a:rPr lang="en-US" altLang="en-US" dirty="0">
                <a:latin typeface="Batang" panose="02030600000101010101" pitchFamily="18" charset="-127"/>
                <a:ea typeface="Batang" panose="02030600000101010101" pitchFamily="18" charset="-127"/>
              </a:rPr>
              <a:t>following for every tried row. </a:t>
            </a:r>
            <a:endParaRPr lang="en-US" altLang="en-US" dirty="0" smtClean="0">
              <a:latin typeface="Batang" panose="02030600000101010101" pitchFamily="18" charset="-127"/>
              <a:ea typeface="Batang" panose="02030600000101010101" pitchFamily="18" charset="-127"/>
            </a:endParaRPr>
          </a:p>
          <a:p>
            <a:pPr lvl="1" eaLnBrk="0" fontAlgn="base" hangingPunct="0">
              <a:spcBef>
                <a:spcPct val="0"/>
              </a:spcBef>
              <a:spcAft>
                <a:spcPct val="0"/>
              </a:spcAft>
            </a:pPr>
            <a:r>
              <a:rPr lang="en-US" altLang="en-US" dirty="0">
                <a:latin typeface="Batang" panose="02030600000101010101" pitchFamily="18" charset="-127"/>
                <a:ea typeface="Batang" panose="02030600000101010101" pitchFamily="18" charset="-127"/>
              </a:rPr>
              <a:t>	</a:t>
            </a:r>
            <a:r>
              <a:rPr lang="en-US" altLang="en-US" dirty="0" smtClean="0">
                <a:latin typeface="Batang" panose="02030600000101010101" pitchFamily="18" charset="-127"/>
                <a:ea typeface="Batang" panose="02030600000101010101" pitchFamily="18" charset="-127"/>
              </a:rPr>
              <a:t>a</a:t>
            </a:r>
            <a:r>
              <a:rPr lang="en-US" altLang="en-US" dirty="0">
                <a:latin typeface="Batang" panose="02030600000101010101" pitchFamily="18" charset="-127"/>
                <a:ea typeface="Batang" panose="02030600000101010101" pitchFamily="18" charset="-127"/>
              </a:rPr>
              <a:t>) If the queen can be placed safely in this row then mark this [row, column] as part of the </a:t>
            </a:r>
            <a:r>
              <a:rPr lang="en-US" altLang="en-US" dirty="0" smtClean="0">
                <a:latin typeface="Batang" panose="02030600000101010101" pitchFamily="18" charset="-127"/>
                <a:ea typeface="Batang" panose="02030600000101010101" pitchFamily="18" charset="-127"/>
              </a:rPr>
              <a:t>	solution </a:t>
            </a:r>
            <a:r>
              <a:rPr lang="en-US" altLang="en-US" dirty="0">
                <a:latin typeface="Batang" panose="02030600000101010101" pitchFamily="18" charset="-127"/>
                <a:ea typeface="Batang" panose="02030600000101010101" pitchFamily="18" charset="-127"/>
              </a:rPr>
              <a:t>and recursively check if placing queen here leads to a solution</a:t>
            </a:r>
            <a:r>
              <a:rPr lang="en-US" altLang="en-US" dirty="0" smtClean="0">
                <a:latin typeface="Batang" panose="02030600000101010101" pitchFamily="18" charset="-127"/>
                <a:ea typeface="Batang" panose="02030600000101010101" pitchFamily="18" charset="-127"/>
              </a:rPr>
              <a:t>.</a:t>
            </a:r>
          </a:p>
          <a:p>
            <a:pPr lvl="1" eaLnBrk="0" fontAlgn="base" hangingPunct="0">
              <a:spcBef>
                <a:spcPct val="0"/>
              </a:spcBef>
              <a:spcAft>
                <a:spcPct val="0"/>
              </a:spcAft>
            </a:pPr>
            <a:r>
              <a:rPr lang="en-US" altLang="en-US" dirty="0" smtClean="0">
                <a:latin typeface="Batang" panose="02030600000101010101" pitchFamily="18" charset="-127"/>
                <a:ea typeface="Batang" panose="02030600000101010101" pitchFamily="18" charset="-127"/>
              </a:rPr>
              <a:t> 	b</a:t>
            </a:r>
            <a:r>
              <a:rPr lang="en-US" altLang="en-US" dirty="0">
                <a:latin typeface="Batang" panose="02030600000101010101" pitchFamily="18" charset="-127"/>
                <a:ea typeface="Batang" panose="02030600000101010101" pitchFamily="18" charset="-127"/>
              </a:rPr>
              <a:t>) If placing the queen in [row, column] leads to a solution then return true. </a:t>
            </a:r>
            <a:endParaRPr lang="en-US" altLang="en-US" dirty="0" smtClean="0">
              <a:latin typeface="Batang" panose="02030600000101010101" pitchFamily="18" charset="-127"/>
              <a:ea typeface="Batang" panose="02030600000101010101" pitchFamily="18" charset="-127"/>
            </a:endParaRPr>
          </a:p>
          <a:p>
            <a:pPr lvl="1" eaLnBrk="0" fontAlgn="base" hangingPunct="0">
              <a:spcBef>
                <a:spcPct val="0"/>
              </a:spcBef>
              <a:spcAft>
                <a:spcPct val="0"/>
              </a:spcAft>
            </a:pPr>
            <a:r>
              <a:rPr lang="en-US" altLang="en-US" dirty="0">
                <a:latin typeface="Batang" panose="02030600000101010101" pitchFamily="18" charset="-127"/>
                <a:ea typeface="Batang" panose="02030600000101010101" pitchFamily="18" charset="-127"/>
              </a:rPr>
              <a:t>	</a:t>
            </a:r>
            <a:r>
              <a:rPr lang="en-US" altLang="en-US" dirty="0" smtClean="0">
                <a:latin typeface="Batang" panose="02030600000101010101" pitchFamily="18" charset="-127"/>
                <a:ea typeface="Batang" panose="02030600000101010101" pitchFamily="18" charset="-127"/>
              </a:rPr>
              <a:t>c</a:t>
            </a:r>
            <a:r>
              <a:rPr lang="en-US" altLang="en-US" dirty="0">
                <a:latin typeface="Batang" panose="02030600000101010101" pitchFamily="18" charset="-127"/>
                <a:ea typeface="Batang" panose="02030600000101010101" pitchFamily="18" charset="-127"/>
              </a:rPr>
              <a:t>) If placing queen doesn't lead to a solution then unmark this [row, column] (Backtrack) and go </a:t>
            </a:r>
            <a:r>
              <a:rPr lang="en-US" altLang="en-US" dirty="0" smtClean="0">
                <a:latin typeface="Batang" panose="02030600000101010101" pitchFamily="18" charset="-127"/>
                <a:ea typeface="Batang" panose="02030600000101010101" pitchFamily="18" charset="-127"/>
              </a:rPr>
              <a:t>	to </a:t>
            </a:r>
            <a:r>
              <a:rPr lang="en-US" altLang="en-US" dirty="0">
                <a:latin typeface="Batang" panose="02030600000101010101" pitchFamily="18" charset="-127"/>
                <a:ea typeface="Batang" panose="02030600000101010101" pitchFamily="18" charset="-127"/>
              </a:rPr>
              <a:t>step (a) to try other rows. </a:t>
            </a:r>
          </a:p>
          <a:p>
            <a:pPr lvl="1" eaLnBrk="0" fontAlgn="base" hangingPunct="0">
              <a:spcBef>
                <a:spcPct val="0"/>
              </a:spcBef>
              <a:spcAft>
                <a:spcPct val="0"/>
              </a:spcAft>
            </a:pPr>
            <a:endParaRPr lang="en-US" altLang="en-US" dirty="0">
              <a:latin typeface="Batang" panose="02030600000101010101" pitchFamily="18" charset="-127"/>
              <a:ea typeface="Batang" panose="02030600000101010101" pitchFamily="18" charset="-127"/>
            </a:endParaRPr>
          </a:p>
          <a:p>
            <a:pPr lvl="1" eaLnBrk="0" fontAlgn="base" hangingPunct="0">
              <a:spcBef>
                <a:spcPct val="0"/>
              </a:spcBef>
              <a:spcAft>
                <a:spcPct val="0"/>
              </a:spcAft>
            </a:pPr>
            <a:r>
              <a:rPr lang="en-US" altLang="en-US" dirty="0" smtClean="0">
                <a:latin typeface="Batang" panose="02030600000101010101" pitchFamily="18" charset="-127"/>
                <a:ea typeface="Batang" panose="02030600000101010101" pitchFamily="18" charset="-127"/>
              </a:rPr>
              <a:t>4) If </a:t>
            </a:r>
            <a:r>
              <a:rPr lang="en-US" altLang="en-US" dirty="0">
                <a:latin typeface="Batang" panose="02030600000101010101" pitchFamily="18" charset="-127"/>
                <a:ea typeface="Batang" panose="02030600000101010101" pitchFamily="18" charset="-127"/>
              </a:rPr>
              <a:t>all rows have been tried and nothing worked, return false to trigger backtracking. </a:t>
            </a:r>
          </a:p>
          <a:p>
            <a:pPr lvl="1" eaLnBrk="0" fontAlgn="base" hangingPunct="0">
              <a:spcBef>
                <a:spcPct val="0"/>
              </a:spcBef>
              <a:spcAft>
                <a:spcPct val="0"/>
              </a:spcAft>
            </a:pPr>
            <a:r>
              <a:rPr lang="en-US" altLang="en-US" dirty="0" smtClean="0">
                <a:latin typeface="Batang" panose="02030600000101010101" pitchFamily="18" charset="-127"/>
                <a:ea typeface="Batang" panose="02030600000101010101" pitchFamily="18" charset="-127"/>
              </a:rPr>
              <a:t>	</a:t>
            </a:r>
            <a:endParaRPr lang="en-US" altLang="en-US"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234975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Greedy Algorithm</a:t>
            </a:r>
            <a:endParaRPr lang="en-IN" dirty="0"/>
          </a:p>
        </p:txBody>
      </p:sp>
      <p:pic>
        <p:nvPicPr>
          <p:cNvPr id="4" name="Picture 3"/>
          <p:cNvPicPr>
            <a:picLocks noChangeAspect="1"/>
          </p:cNvPicPr>
          <p:nvPr/>
        </p:nvPicPr>
        <p:blipFill>
          <a:blip r:embed="rId2"/>
          <a:stretch>
            <a:fillRect/>
          </a:stretch>
        </p:blipFill>
        <p:spPr>
          <a:xfrm>
            <a:off x="661557" y="1428205"/>
            <a:ext cx="10926009" cy="4894218"/>
          </a:xfrm>
          <a:prstGeom prst="rect">
            <a:avLst/>
          </a:prstGeom>
        </p:spPr>
      </p:pic>
    </p:spTree>
    <p:extLst>
      <p:ext uri="{BB962C8B-B14F-4D97-AF65-F5344CB8AC3E}">
        <p14:creationId xmlns:p14="http://schemas.microsoft.com/office/powerpoint/2010/main" val="1233606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Greedy Algorithm - Implementation</a:t>
            </a:r>
            <a:endParaRPr lang="en-IN" dirty="0"/>
          </a:p>
        </p:txBody>
      </p:sp>
      <p:sp>
        <p:nvSpPr>
          <p:cNvPr id="5" name="Content Placeholder 1"/>
          <p:cNvSpPr>
            <a:spLocks noGrp="1"/>
          </p:cNvSpPr>
          <p:nvPr>
            <p:ph idx="1"/>
          </p:nvPr>
        </p:nvSpPr>
        <p:spPr>
          <a:xfrm>
            <a:off x="604433" y="1604211"/>
            <a:ext cx="10983131" cy="4657252"/>
          </a:xfrm>
        </p:spPr>
        <p:txBody>
          <a:bodyPr>
            <a:noAutofit/>
          </a:bodyPr>
          <a:lstStyle/>
          <a:p>
            <a:r>
              <a:rPr lang="en-US" sz="1800" dirty="0">
                <a:latin typeface="Batang" panose="02030600000101010101" pitchFamily="18" charset="-127"/>
                <a:ea typeface="Batang" panose="02030600000101010101" pitchFamily="18" charset="-127"/>
              </a:rPr>
              <a:t>Since each index is independent, we can try converting letters one-by-one.</a:t>
            </a:r>
          </a:p>
          <a:p>
            <a:r>
              <a:rPr lang="en-US" sz="1800" dirty="0">
                <a:latin typeface="Batang" panose="02030600000101010101" pitchFamily="18" charset="-127"/>
                <a:ea typeface="Batang" panose="02030600000101010101" pitchFamily="18" charset="-127"/>
              </a:rPr>
              <a:t>For each index, we can calculate the days required without using the hidden ability as </a:t>
            </a:r>
            <a:r>
              <a:rPr lang="en-US" sz="1800" b="1" dirty="0">
                <a:latin typeface="Batang" panose="02030600000101010101" pitchFamily="18" charset="-127"/>
                <a:ea typeface="Batang" panose="02030600000101010101" pitchFamily="18" charset="-127"/>
              </a:rPr>
              <a:t>k</a:t>
            </a:r>
            <a:r>
              <a:rPr lang="en-US" sz="1800" dirty="0">
                <a:latin typeface="Batang" panose="02030600000101010101" pitchFamily="18" charset="-127"/>
                <a:ea typeface="Batang" panose="02030600000101010101" pitchFamily="18" charset="-127"/>
              </a:rPr>
              <a:t> using brute force. Now, if </a:t>
            </a:r>
            <a:r>
              <a:rPr lang="en-US" sz="1800" b="1" dirty="0">
                <a:latin typeface="Batang" panose="02030600000101010101" pitchFamily="18" charset="-127"/>
                <a:ea typeface="Batang" panose="02030600000101010101" pitchFamily="18" charset="-127"/>
              </a:rPr>
              <a:t>k&gt;=13</a:t>
            </a:r>
            <a:r>
              <a:rPr lang="en-US" sz="1800" dirty="0">
                <a:latin typeface="Batang" panose="02030600000101010101" pitchFamily="18" charset="-127"/>
                <a:ea typeface="Batang" panose="02030600000101010101" pitchFamily="18" charset="-127"/>
              </a:rPr>
              <a:t>, we can introduce hidden ability to reduce the time taken by </a:t>
            </a:r>
            <a:r>
              <a:rPr lang="en-US" sz="1800" b="1" dirty="0">
                <a:latin typeface="Batang" panose="02030600000101010101" pitchFamily="18" charset="-127"/>
                <a:ea typeface="Batang" panose="02030600000101010101" pitchFamily="18" charset="-127"/>
              </a:rPr>
              <a:t>12</a:t>
            </a:r>
            <a:r>
              <a:rPr lang="en-US" sz="1800" dirty="0">
                <a:latin typeface="Batang" panose="02030600000101010101" pitchFamily="18" charset="-127"/>
                <a:ea typeface="Batang" panose="02030600000101010101" pitchFamily="18" charset="-127"/>
              </a:rPr>
              <a:t> days by changing </a:t>
            </a:r>
            <a:r>
              <a:rPr lang="en-US" sz="1800" b="1" dirty="0">
                <a:latin typeface="Batang" panose="02030600000101010101" pitchFamily="18" charset="-127"/>
                <a:ea typeface="Batang" panose="02030600000101010101" pitchFamily="18" charset="-127"/>
              </a:rPr>
              <a:t>13</a:t>
            </a:r>
            <a:r>
              <a:rPr lang="en-US" sz="1800" dirty="0">
                <a:latin typeface="Batang" panose="02030600000101010101" pitchFamily="18" charset="-127"/>
                <a:ea typeface="Batang" panose="02030600000101010101" pitchFamily="18" charset="-127"/>
              </a:rPr>
              <a:t> normal days with </a:t>
            </a:r>
            <a:r>
              <a:rPr lang="en-US" sz="1800" b="1" dirty="0">
                <a:latin typeface="Batang" panose="02030600000101010101" pitchFamily="18" charset="-127"/>
                <a:ea typeface="Batang" panose="02030600000101010101" pitchFamily="18" charset="-127"/>
              </a:rPr>
              <a:t>1</a:t>
            </a:r>
            <a:r>
              <a:rPr lang="en-US" sz="1800" dirty="0">
                <a:latin typeface="Batang" panose="02030600000101010101" pitchFamily="18" charset="-127"/>
                <a:ea typeface="Batang" panose="02030600000101010101" pitchFamily="18" charset="-127"/>
              </a:rPr>
              <a:t> hidden ability day.</a:t>
            </a:r>
          </a:p>
          <a:p>
            <a:r>
              <a:rPr lang="en-US" sz="1800" dirty="0" smtClean="0">
                <a:latin typeface="Batang" panose="02030600000101010101" pitchFamily="18" charset="-127"/>
                <a:ea typeface="Batang" panose="02030600000101010101" pitchFamily="18" charset="-127"/>
              </a:rPr>
              <a:t>We use greedy algorithm because:</a:t>
            </a:r>
          </a:p>
          <a:p>
            <a:r>
              <a:rPr lang="en-US" sz="1800" dirty="0" smtClean="0">
                <a:latin typeface="Batang" panose="02030600000101010101" pitchFamily="18" charset="-127"/>
                <a:ea typeface="Batang" panose="02030600000101010101" pitchFamily="18" charset="-127"/>
              </a:rPr>
              <a:t>Here each and every day, Pikachu decides whether to go one step or 13 steps depending on the starting and destination letters. </a:t>
            </a:r>
          </a:p>
          <a:p>
            <a:r>
              <a:rPr lang="en-US" sz="1800" dirty="0" smtClean="0">
                <a:latin typeface="Batang" panose="02030600000101010101" pitchFamily="18" charset="-127"/>
                <a:ea typeface="Batang" panose="02030600000101010101" pitchFamily="18" charset="-127"/>
              </a:rPr>
              <a:t>Each and every decision that Pikachu made should lead to it to the destination in minimum number of days. </a:t>
            </a:r>
          </a:p>
          <a:p>
            <a:r>
              <a:rPr lang="en-US" sz="1800" dirty="0" smtClean="0">
                <a:latin typeface="Batang" panose="02030600000101010101" pitchFamily="18" charset="-127"/>
                <a:ea typeface="Batang" panose="02030600000101010101" pitchFamily="18" charset="-127"/>
              </a:rPr>
              <a:t>All these individual decisions that were made by Pikachu give the minimum time required.</a:t>
            </a:r>
            <a:endParaRPr lang="en-IN" sz="1800"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3384847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Dynamic Programming</a:t>
            </a:r>
            <a:endParaRPr lang="en-IN" dirty="0"/>
          </a:p>
        </p:txBody>
      </p:sp>
      <p:pic>
        <p:nvPicPr>
          <p:cNvPr id="2" name="Picture 1"/>
          <p:cNvPicPr>
            <a:picLocks noChangeAspect="1"/>
          </p:cNvPicPr>
          <p:nvPr/>
        </p:nvPicPr>
        <p:blipFill>
          <a:blip r:embed="rId2"/>
          <a:stretch>
            <a:fillRect/>
          </a:stretch>
        </p:blipFill>
        <p:spPr>
          <a:xfrm>
            <a:off x="1541417" y="2021926"/>
            <a:ext cx="8900159" cy="3455765"/>
          </a:xfrm>
          <a:prstGeom prst="rect">
            <a:avLst/>
          </a:prstGeom>
        </p:spPr>
      </p:pic>
    </p:spTree>
    <p:extLst>
      <p:ext uri="{BB962C8B-B14F-4D97-AF65-F5344CB8AC3E}">
        <p14:creationId xmlns:p14="http://schemas.microsoft.com/office/powerpoint/2010/main" val="435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Dynamic Programming - Implementation</a:t>
            </a:r>
            <a:endParaRPr lang="en-IN" dirty="0"/>
          </a:p>
        </p:txBody>
      </p:sp>
      <p:sp>
        <p:nvSpPr>
          <p:cNvPr id="2" name="Rectangle 1"/>
          <p:cNvSpPr/>
          <p:nvPr/>
        </p:nvSpPr>
        <p:spPr>
          <a:xfrm>
            <a:off x="766355" y="1539635"/>
            <a:ext cx="10432868" cy="3693319"/>
          </a:xfrm>
          <a:prstGeom prst="rect">
            <a:avLst/>
          </a:prstGeom>
        </p:spPr>
        <p:txBody>
          <a:bodyPr wrap="square">
            <a:spAutoFit/>
          </a:bodyPr>
          <a:lstStyle/>
          <a:p>
            <a:pPr marL="285750" indent="-285750" fontAlgn="base">
              <a:buFont typeface="Arial" panose="020B0604020202020204" pitchFamily="34" charset="0"/>
              <a:buChar char="•"/>
            </a:pPr>
            <a:r>
              <a:rPr lang="en-US" dirty="0">
                <a:latin typeface="Batang" panose="02030600000101010101" pitchFamily="18" charset="-127"/>
                <a:ea typeface="Batang" panose="02030600000101010101" pitchFamily="18" charset="-127"/>
              </a:rPr>
              <a:t>The idea is to use Dynamic Programming. </a:t>
            </a:r>
            <a:endParaRPr lang="en-US" dirty="0" smtClean="0">
              <a:latin typeface="Batang" panose="02030600000101010101" pitchFamily="18" charset="-127"/>
              <a:ea typeface="Batang" panose="02030600000101010101" pitchFamily="18" charset="-127"/>
            </a:endParaRPr>
          </a:p>
          <a:p>
            <a:pPr marL="285750" indent="-285750" fontAlgn="base">
              <a:buFont typeface="Arial" panose="020B0604020202020204" pitchFamily="34" charset="0"/>
              <a:buChar char="•"/>
            </a:pPr>
            <a:r>
              <a:rPr lang="en-US" dirty="0" smtClean="0">
                <a:latin typeface="Batang" panose="02030600000101010101" pitchFamily="18" charset="-127"/>
                <a:ea typeface="Batang" panose="02030600000101010101" pitchFamily="18" charset="-127"/>
              </a:rPr>
              <a:t>For </a:t>
            </a:r>
            <a:r>
              <a:rPr lang="en-US" dirty="0">
                <a:latin typeface="Batang" panose="02030600000101010101" pitchFamily="18" charset="-127"/>
                <a:ea typeface="Batang" panose="02030600000101010101" pitchFamily="18" charset="-127"/>
              </a:rPr>
              <a:t>each cell of the matrix, we keep maximum length of a snake which ends in current cell. </a:t>
            </a:r>
            <a:endParaRPr lang="en-US" dirty="0" smtClean="0">
              <a:latin typeface="Batang" panose="02030600000101010101" pitchFamily="18" charset="-127"/>
              <a:ea typeface="Batang" panose="02030600000101010101" pitchFamily="18" charset="-127"/>
            </a:endParaRPr>
          </a:p>
          <a:p>
            <a:pPr marL="285750" indent="-285750" fontAlgn="base">
              <a:buFont typeface="Arial" panose="020B0604020202020204" pitchFamily="34" charset="0"/>
              <a:buChar char="•"/>
            </a:pPr>
            <a:r>
              <a:rPr lang="en-US" dirty="0" smtClean="0">
                <a:latin typeface="Batang" panose="02030600000101010101" pitchFamily="18" charset="-127"/>
                <a:ea typeface="Batang" panose="02030600000101010101" pitchFamily="18" charset="-127"/>
              </a:rPr>
              <a:t>The </a:t>
            </a:r>
            <a:r>
              <a:rPr lang="en-US" dirty="0">
                <a:latin typeface="Batang" panose="02030600000101010101" pitchFamily="18" charset="-127"/>
                <a:ea typeface="Batang" panose="02030600000101010101" pitchFamily="18" charset="-127"/>
              </a:rPr>
              <a:t>maximum length snake sequence will have maximum value. </a:t>
            </a:r>
            <a:endParaRPr lang="en-US" dirty="0" smtClean="0">
              <a:latin typeface="Batang" panose="02030600000101010101" pitchFamily="18" charset="-127"/>
              <a:ea typeface="Batang" panose="02030600000101010101" pitchFamily="18" charset="-127"/>
            </a:endParaRPr>
          </a:p>
          <a:p>
            <a:pPr marL="285750" indent="-285750" fontAlgn="base">
              <a:buFont typeface="Arial" panose="020B0604020202020204" pitchFamily="34" charset="0"/>
              <a:buChar char="•"/>
            </a:pPr>
            <a:r>
              <a:rPr lang="en-US" dirty="0" smtClean="0">
                <a:latin typeface="Batang" panose="02030600000101010101" pitchFamily="18" charset="-127"/>
                <a:ea typeface="Batang" panose="02030600000101010101" pitchFamily="18" charset="-127"/>
              </a:rPr>
              <a:t>The </a:t>
            </a:r>
            <a:r>
              <a:rPr lang="en-US" dirty="0">
                <a:latin typeface="Batang" panose="02030600000101010101" pitchFamily="18" charset="-127"/>
                <a:ea typeface="Batang" panose="02030600000101010101" pitchFamily="18" charset="-127"/>
              </a:rPr>
              <a:t>maximum value cell will correspond to tail of the snake. In order to print the snake, we need to backtrack from tail all the way back to snake’s head</a:t>
            </a:r>
            <a:r>
              <a:rPr lang="en-US" dirty="0" smtClean="0">
                <a:latin typeface="Batang" panose="02030600000101010101" pitchFamily="18" charset="-127"/>
                <a:ea typeface="Batang" panose="02030600000101010101" pitchFamily="18" charset="-127"/>
              </a:rPr>
              <a:t>.</a:t>
            </a:r>
          </a:p>
          <a:p>
            <a:pPr marL="285750" indent="-285750" fontAlgn="base">
              <a:buFont typeface="Arial" panose="020B0604020202020204" pitchFamily="34" charset="0"/>
              <a:buChar char="•"/>
            </a:pPr>
            <a:r>
              <a:rPr lang="en-US" dirty="0" smtClean="0">
                <a:latin typeface="Batang" panose="02030600000101010101" pitchFamily="18" charset="-127"/>
                <a:ea typeface="Batang" panose="02030600000101010101" pitchFamily="18" charset="-127"/>
              </a:rPr>
              <a:t>Let</a:t>
            </a:r>
            <a:r>
              <a:rPr lang="en-US" b="1" dirty="0">
                <a:latin typeface="Batang" panose="02030600000101010101" pitchFamily="18" charset="-127"/>
                <a:ea typeface="Batang" panose="02030600000101010101" pitchFamily="18" charset="-127"/>
              </a:rPr>
              <a:t> T[i][i]</a:t>
            </a:r>
            <a:r>
              <a:rPr lang="en-US" dirty="0">
                <a:latin typeface="Batang" panose="02030600000101010101" pitchFamily="18" charset="-127"/>
                <a:ea typeface="Batang" panose="02030600000101010101" pitchFamily="18" charset="-127"/>
              </a:rPr>
              <a:t> represent maximum length of a snake which ends at cell (i, j), then for given matrix M, the DP relation is defined as –</a:t>
            </a:r>
          </a:p>
          <a:p>
            <a:pPr fontAlgn="base"/>
            <a:endParaRPr lang="en-US" dirty="0" smtClean="0">
              <a:latin typeface="Batang" panose="02030600000101010101" pitchFamily="18" charset="-127"/>
              <a:ea typeface="Batang" panose="02030600000101010101" pitchFamily="18" charset="-127"/>
            </a:endParaRPr>
          </a:p>
          <a:p>
            <a:pPr fontAlgn="base"/>
            <a:r>
              <a:rPr lang="en-US" dirty="0" smtClean="0">
                <a:latin typeface="Batang" panose="02030600000101010101" pitchFamily="18" charset="-127"/>
                <a:ea typeface="Batang" panose="02030600000101010101" pitchFamily="18" charset="-127"/>
              </a:rPr>
              <a:t>T[0</a:t>
            </a:r>
            <a:r>
              <a:rPr lang="en-US" dirty="0">
                <a:latin typeface="Batang" panose="02030600000101010101" pitchFamily="18" charset="-127"/>
                <a:ea typeface="Batang" panose="02030600000101010101" pitchFamily="18" charset="-127"/>
              </a:rPr>
              <a:t>][0] = 0</a:t>
            </a:r>
            <a:br>
              <a:rPr lang="en-US" dirty="0">
                <a:latin typeface="Batang" panose="02030600000101010101" pitchFamily="18" charset="-127"/>
                <a:ea typeface="Batang" panose="02030600000101010101" pitchFamily="18" charset="-127"/>
              </a:rPr>
            </a:br>
            <a:r>
              <a:rPr lang="en-US" dirty="0">
                <a:latin typeface="Batang" panose="02030600000101010101" pitchFamily="18" charset="-127"/>
                <a:ea typeface="Batang" panose="02030600000101010101" pitchFamily="18" charset="-127"/>
              </a:rPr>
              <a:t>T[i][j] = max(T[i][j], T[i][j – 1] + 1) if M[i][j] = M[i][j – 1] ± 1</a:t>
            </a:r>
            <a:br>
              <a:rPr lang="en-US" dirty="0">
                <a:latin typeface="Batang" panose="02030600000101010101" pitchFamily="18" charset="-127"/>
                <a:ea typeface="Batang" panose="02030600000101010101" pitchFamily="18" charset="-127"/>
              </a:rPr>
            </a:br>
            <a:r>
              <a:rPr lang="en-US" dirty="0">
                <a:latin typeface="Batang" panose="02030600000101010101" pitchFamily="18" charset="-127"/>
                <a:ea typeface="Batang" panose="02030600000101010101" pitchFamily="18" charset="-127"/>
              </a:rPr>
              <a:t>T[i][j] = max(T[i][j], T[i – 1][j] + 1) if M[i][j] = M[i – 1][j] ± 1</a:t>
            </a:r>
          </a:p>
          <a:p>
            <a:pPr fontAlgn="base"/>
            <a:endParaRPr lang="en-US" b="0" i="0" dirty="0">
              <a:effectLst/>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170879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Divide and Conquer </a:t>
            </a:r>
            <a:endParaRPr lang="en-IN" dirty="0"/>
          </a:p>
        </p:txBody>
      </p:sp>
      <p:pic>
        <p:nvPicPr>
          <p:cNvPr id="2" name="Picture 1"/>
          <p:cNvPicPr>
            <a:picLocks noChangeAspect="1"/>
          </p:cNvPicPr>
          <p:nvPr/>
        </p:nvPicPr>
        <p:blipFill>
          <a:blip r:embed="rId2"/>
          <a:stretch>
            <a:fillRect/>
          </a:stretch>
        </p:blipFill>
        <p:spPr>
          <a:xfrm>
            <a:off x="857794" y="2011679"/>
            <a:ext cx="10476412" cy="2316481"/>
          </a:xfrm>
          <a:prstGeom prst="rect">
            <a:avLst/>
          </a:prstGeom>
        </p:spPr>
      </p:pic>
    </p:spTree>
    <p:extLst>
      <p:ext uri="{BB962C8B-B14F-4D97-AF65-F5344CB8AC3E}">
        <p14:creationId xmlns:p14="http://schemas.microsoft.com/office/powerpoint/2010/main" val="1529413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Divide and Conquer - Implementation </a:t>
            </a:r>
            <a:endParaRPr lang="en-IN" dirty="0"/>
          </a:p>
        </p:txBody>
      </p:sp>
      <p:sp>
        <p:nvSpPr>
          <p:cNvPr id="4" name="Rectangle 3"/>
          <p:cNvSpPr/>
          <p:nvPr/>
        </p:nvSpPr>
        <p:spPr>
          <a:xfrm>
            <a:off x="740230" y="1586530"/>
            <a:ext cx="10363199" cy="4524315"/>
          </a:xfrm>
          <a:prstGeom prst="rect">
            <a:avLst/>
          </a:prstGeom>
        </p:spPr>
        <p:txBody>
          <a:bodyPr wrap="square">
            <a:spAutoFit/>
          </a:bodyPr>
          <a:lstStyle/>
          <a:p>
            <a:pPr marL="285750" indent="-285750" fontAlgn="base">
              <a:buFont typeface="Arial" panose="020B0604020202020204" pitchFamily="34" charset="0"/>
              <a:buChar char="•"/>
            </a:pPr>
            <a:r>
              <a:rPr lang="en-US" dirty="0" smtClean="0">
                <a:latin typeface="Batang" panose="02030600000101010101" pitchFamily="18" charset="-127"/>
                <a:ea typeface="Batang" panose="02030600000101010101" pitchFamily="18" charset="-127"/>
              </a:rPr>
              <a:t>The </a:t>
            </a:r>
            <a:r>
              <a:rPr lang="en-US" dirty="0">
                <a:latin typeface="Batang" panose="02030600000101010101" pitchFamily="18" charset="-127"/>
                <a:ea typeface="Batang" panose="02030600000101010101" pitchFamily="18" charset="-127"/>
              </a:rPr>
              <a:t>idea is similar to merge sort, divide the array into two equal or almost equal halves in </a:t>
            </a:r>
            <a:r>
              <a:rPr lang="en-US" dirty="0" smtClean="0">
                <a:latin typeface="Batang" panose="02030600000101010101" pitchFamily="18" charset="-127"/>
                <a:ea typeface="Batang" panose="02030600000101010101" pitchFamily="18" charset="-127"/>
              </a:rPr>
              <a:t>each </a:t>
            </a:r>
            <a:r>
              <a:rPr lang="en-US" dirty="0">
                <a:latin typeface="Batang" panose="02030600000101010101" pitchFamily="18" charset="-127"/>
                <a:ea typeface="Batang" panose="02030600000101010101" pitchFamily="18" charset="-127"/>
              </a:rPr>
              <a:t>step until the base case is reached</a:t>
            </a:r>
            <a:r>
              <a:rPr lang="en-US" dirty="0" smtClean="0">
                <a:latin typeface="Batang" panose="02030600000101010101" pitchFamily="18" charset="-127"/>
                <a:ea typeface="Batang" panose="02030600000101010101" pitchFamily="18" charset="-127"/>
              </a:rPr>
              <a:t>.</a:t>
            </a:r>
          </a:p>
          <a:p>
            <a:pPr fontAlgn="base"/>
            <a:endParaRPr lang="en-US" dirty="0">
              <a:latin typeface="Batang" panose="02030600000101010101" pitchFamily="18" charset="-127"/>
              <a:ea typeface="Batang" panose="02030600000101010101" pitchFamily="18" charset="-127"/>
            </a:endParaRPr>
          </a:p>
          <a:p>
            <a:pPr marL="285750" indent="-285750" fontAlgn="base">
              <a:buFont typeface="Arial" panose="020B0604020202020204" pitchFamily="34" charset="0"/>
              <a:buChar char="•"/>
            </a:pPr>
            <a:r>
              <a:rPr lang="en-US" dirty="0">
                <a:latin typeface="Batang" panose="02030600000101010101" pitchFamily="18" charset="-127"/>
                <a:ea typeface="Batang" panose="02030600000101010101" pitchFamily="18" charset="-127"/>
              </a:rPr>
              <a:t>Create a function merge that counts the number of inversions when two halves of the array are merged, create two indices i and j, i is the index for first half and j is an index of the second half. if a[i] is greater than a[j], then there are (mid – i) inversions. because left and right subarrays are sorted, so all the remaining elements in left-subarray (a[i+1], a[i+2] … a[mid]) will be greater than a[j</a:t>
            </a:r>
            <a:r>
              <a:rPr lang="en-US" dirty="0" smtClean="0">
                <a:latin typeface="Batang" panose="02030600000101010101" pitchFamily="18" charset="-127"/>
                <a:ea typeface="Batang" panose="02030600000101010101" pitchFamily="18" charset="-127"/>
              </a:rPr>
              <a:t>].</a:t>
            </a:r>
          </a:p>
          <a:p>
            <a:pPr fontAlgn="base"/>
            <a:endParaRPr lang="en-US" dirty="0">
              <a:latin typeface="Batang" panose="02030600000101010101" pitchFamily="18" charset="-127"/>
              <a:ea typeface="Batang" panose="02030600000101010101" pitchFamily="18" charset="-127"/>
            </a:endParaRPr>
          </a:p>
          <a:p>
            <a:pPr marL="285750" indent="-285750" fontAlgn="base">
              <a:buFont typeface="Arial" panose="020B0604020202020204" pitchFamily="34" charset="0"/>
              <a:buChar char="•"/>
            </a:pPr>
            <a:r>
              <a:rPr lang="en-US" dirty="0">
                <a:latin typeface="Batang" panose="02030600000101010101" pitchFamily="18" charset="-127"/>
                <a:ea typeface="Batang" panose="02030600000101010101" pitchFamily="18" charset="-127"/>
              </a:rPr>
              <a:t>Create a recursive function to divide the array into halves and find the answer by summing the number of inversions is the first half, number of inversion in the second half and the number of inversions by merging the two</a:t>
            </a:r>
            <a:r>
              <a:rPr lang="en-US" dirty="0" smtClean="0">
                <a:latin typeface="Batang" panose="02030600000101010101" pitchFamily="18" charset="-127"/>
                <a:ea typeface="Batang" panose="02030600000101010101" pitchFamily="18" charset="-127"/>
              </a:rPr>
              <a:t>.</a:t>
            </a:r>
          </a:p>
          <a:p>
            <a:pPr fontAlgn="base"/>
            <a:endParaRPr lang="en-US" dirty="0">
              <a:latin typeface="Batang" panose="02030600000101010101" pitchFamily="18" charset="-127"/>
              <a:ea typeface="Batang" panose="02030600000101010101" pitchFamily="18" charset="-127"/>
            </a:endParaRPr>
          </a:p>
          <a:p>
            <a:pPr marL="285750" indent="-285750" fontAlgn="base">
              <a:buFont typeface="Arial" panose="020B0604020202020204" pitchFamily="34" charset="0"/>
              <a:buChar char="•"/>
            </a:pPr>
            <a:r>
              <a:rPr lang="en-US" dirty="0">
                <a:latin typeface="Batang" panose="02030600000101010101" pitchFamily="18" charset="-127"/>
                <a:ea typeface="Batang" panose="02030600000101010101" pitchFamily="18" charset="-127"/>
              </a:rPr>
              <a:t>The base case of recursion is when there is only one element in the given half</a:t>
            </a:r>
            <a:r>
              <a:rPr lang="en-US" dirty="0" smtClean="0">
                <a:latin typeface="Batang" panose="02030600000101010101" pitchFamily="18" charset="-127"/>
                <a:ea typeface="Batang" panose="02030600000101010101" pitchFamily="18" charset="-127"/>
              </a:rPr>
              <a:t>.</a:t>
            </a:r>
          </a:p>
          <a:p>
            <a:pPr fontAlgn="base"/>
            <a:endParaRPr lang="en-US" dirty="0">
              <a:latin typeface="Batang" panose="02030600000101010101" pitchFamily="18" charset="-127"/>
              <a:ea typeface="Batang" panose="02030600000101010101" pitchFamily="18" charset="-127"/>
            </a:endParaRPr>
          </a:p>
          <a:p>
            <a:pPr marL="285750" indent="-285750" fontAlgn="base">
              <a:buFont typeface="Arial" panose="020B0604020202020204" pitchFamily="34" charset="0"/>
              <a:buChar char="•"/>
            </a:pPr>
            <a:r>
              <a:rPr lang="en-US" dirty="0">
                <a:latin typeface="Batang" panose="02030600000101010101" pitchFamily="18" charset="-127"/>
                <a:ea typeface="Batang" panose="02030600000101010101" pitchFamily="18" charset="-127"/>
              </a:rPr>
              <a:t>Print the answer</a:t>
            </a:r>
            <a:endParaRPr lang="en-US" b="0" i="0" dirty="0">
              <a:effectLst/>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32522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Branch and Bound</a:t>
            </a:r>
            <a:endParaRPr lang="en-IN" dirty="0"/>
          </a:p>
        </p:txBody>
      </p:sp>
      <p:pic>
        <p:nvPicPr>
          <p:cNvPr id="2" name="Picture 1"/>
          <p:cNvPicPr>
            <a:picLocks noChangeAspect="1"/>
          </p:cNvPicPr>
          <p:nvPr/>
        </p:nvPicPr>
        <p:blipFill>
          <a:blip r:embed="rId2"/>
          <a:stretch>
            <a:fillRect/>
          </a:stretch>
        </p:blipFill>
        <p:spPr>
          <a:xfrm>
            <a:off x="676260" y="2264721"/>
            <a:ext cx="11106367" cy="2011188"/>
          </a:xfrm>
          <a:prstGeom prst="rect">
            <a:avLst/>
          </a:prstGeom>
        </p:spPr>
      </p:pic>
    </p:spTree>
    <p:extLst>
      <p:ext uri="{BB962C8B-B14F-4D97-AF65-F5344CB8AC3E}">
        <p14:creationId xmlns:p14="http://schemas.microsoft.com/office/powerpoint/2010/main" val="361708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 Tracking</a:t>
            </a:r>
            <a:endParaRPr lang="en-IN" dirty="0"/>
          </a:p>
        </p:txBody>
      </p:sp>
      <p:pic>
        <p:nvPicPr>
          <p:cNvPr id="2" name="Picture 1"/>
          <p:cNvPicPr>
            <a:picLocks noChangeAspect="1"/>
          </p:cNvPicPr>
          <p:nvPr/>
        </p:nvPicPr>
        <p:blipFill>
          <a:blip r:embed="rId2"/>
          <a:stretch>
            <a:fillRect/>
          </a:stretch>
        </p:blipFill>
        <p:spPr>
          <a:xfrm>
            <a:off x="1788800" y="1496063"/>
            <a:ext cx="8043177" cy="4639298"/>
          </a:xfrm>
          <a:prstGeom prst="rect">
            <a:avLst/>
          </a:prstGeom>
        </p:spPr>
      </p:pic>
    </p:spTree>
    <p:extLst>
      <p:ext uri="{BB962C8B-B14F-4D97-AF65-F5344CB8AC3E}">
        <p14:creationId xmlns:p14="http://schemas.microsoft.com/office/powerpoint/2010/main" val="1525308564"/>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M16411177_Bring Your Presentations_win32_mlw - v3" id="{DE0A717D-0B12-4D44-8613-A03A4CD6D7EE}" vid="{30B64ACD-7D47-478C-8DC1-E97D1D075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90717D-CB20-4004-8DD0-01756D9D039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A56FF6-92BD-46DE-9059-01B9F08E88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448</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Batang</vt:lpstr>
      <vt:lpstr>Arial</vt:lpstr>
      <vt:lpstr>Calibri</vt:lpstr>
      <vt:lpstr>Segoe UI</vt:lpstr>
      <vt:lpstr>Segoe UI Light</vt:lpstr>
      <vt:lpstr>Get Started with 3D</vt:lpstr>
      <vt:lpstr>Design and Analysis of Algorithms</vt:lpstr>
      <vt:lpstr>Greedy Algorithm</vt:lpstr>
      <vt:lpstr>Greedy Algorithm - Implementation</vt:lpstr>
      <vt:lpstr>Dynamic Programming</vt:lpstr>
      <vt:lpstr>Dynamic Programming - Implementation</vt:lpstr>
      <vt:lpstr>Divide and Conquer </vt:lpstr>
      <vt:lpstr>Divide and Conquer - Implementation </vt:lpstr>
      <vt:lpstr>Branch and Bound</vt:lpstr>
      <vt:lpstr>Back Tracking</vt:lpstr>
      <vt:lpstr>Back Tracking – Implementation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2020-04-17T11:50:17Z</dcterms:created>
  <dcterms:modified xsi:type="dcterms:W3CDTF">2020-04-17T12:28:13Z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