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72" r:id="rId9"/>
    <p:sldId id="265" r:id="rId10"/>
    <p:sldId id="266" r:id="rId11"/>
    <p:sldId id="267" r:id="rId12"/>
    <p:sldId id="268" r:id="rId13"/>
    <p:sldId id="269" r:id="rId14"/>
    <p:sldId id="270" r:id="rId15"/>
    <p:sldId id="271"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2/19/2024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2/19/2024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2/19/2024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2/19/2024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00400"/>
            <a:ext cx="8229600" cy="2806891"/>
          </a:xfrm>
        </p:spPr>
        <p:txBody>
          <a:bodyPr>
            <a:normAutofit lnSpcReduction="10000"/>
          </a:bodyPr>
          <a:lstStyle/>
          <a:p>
            <a:pPr marL="109728" indent="0" algn="r">
              <a:buNone/>
            </a:pPr>
            <a:r>
              <a:rPr lang="en-US" dirty="0" smtClean="0"/>
              <a:t>Presented By:</a:t>
            </a:r>
          </a:p>
          <a:p>
            <a:pPr marL="109728" indent="0" algn="r">
              <a:buNone/>
            </a:pPr>
            <a:endParaRPr lang="en-US" dirty="0" smtClean="0"/>
          </a:p>
          <a:p>
            <a:pPr marL="109728" indent="0" algn="r">
              <a:buNone/>
            </a:pPr>
            <a:endParaRPr lang="en-US" dirty="0" smtClean="0"/>
          </a:p>
          <a:p>
            <a:pPr marL="109728" indent="0" algn="r">
              <a:buNone/>
            </a:pPr>
            <a:r>
              <a:rPr lang="en-US" sz="2000" dirty="0"/>
              <a:t>SIDDHARTH </a:t>
            </a:r>
            <a:r>
              <a:rPr lang="en-US" sz="2000" dirty="0" smtClean="0"/>
              <a:t>GADEWAL</a:t>
            </a:r>
            <a:endParaRPr lang="en-US" sz="2000" dirty="0"/>
          </a:p>
          <a:p>
            <a:pPr marL="109728" indent="0" algn="r">
              <a:buNone/>
            </a:pPr>
            <a:r>
              <a:rPr lang="en-US" sz="2000" dirty="0"/>
              <a:t>HARSHADA SAMANT</a:t>
            </a:r>
          </a:p>
          <a:p>
            <a:pPr marL="109728" indent="0" algn="r">
              <a:buNone/>
            </a:pPr>
            <a:r>
              <a:rPr lang="en-US" sz="2000" dirty="0"/>
              <a:t>ANUSHKA AUTADE</a:t>
            </a:r>
          </a:p>
          <a:p>
            <a:pPr marL="109728" indent="0" algn="r">
              <a:buNone/>
            </a:pPr>
            <a:r>
              <a:rPr lang="en-US" sz="2000" dirty="0"/>
              <a:t>GANEASH KHEDKAR</a:t>
            </a:r>
          </a:p>
          <a:p>
            <a:pPr marL="109728" indent="0" algn="r">
              <a:buNone/>
            </a:pPr>
            <a:endParaRPr lang="en-US" dirty="0"/>
          </a:p>
        </p:txBody>
      </p:sp>
      <p:sp>
        <p:nvSpPr>
          <p:cNvPr id="3" name="Title 2"/>
          <p:cNvSpPr>
            <a:spLocks noGrp="1"/>
          </p:cNvSpPr>
          <p:nvPr>
            <p:ph type="title"/>
          </p:nvPr>
        </p:nvSpPr>
        <p:spPr>
          <a:xfrm>
            <a:off x="457200" y="914400"/>
            <a:ext cx="8229600" cy="1143000"/>
          </a:xfrm>
        </p:spPr>
        <p:txBody>
          <a:bodyPr>
            <a:normAutofit fontScale="90000"/>
          </a:bodyPr>
          <a:lstStyle/>
          <a:p>
            <a:pPr algn="ctr"/>
            <a:r>
              <a:rPr lang="en-US" sz="4400" dirty="0"/>
              <a:t>Music Recommendation Based On Facial Emotions Recognition</a:t>
            </a:r>
            <a:endParaRPr lang="en-US" dirty="0"/>
          </a:p>
        </p:txBody>
      </p:sp>
    </p:spTree>
    <p:extLst>
      <p:ext uri="{BB962C8B-B14F-4D97-AF65-F5344CB8AC3E}">
        <p14:creationId xmlns:p14="http://schemas.microsoft.com/office/powerpoint/2010/main" val="377440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a:t>A CNN typically has three layers: a convolutional layer, a pooling layer, and a fully connected layer.</a:t>
            </a:r>
          </a:p>
          <a:p>
            <a:endParaRPr lang="en-US" b="1" dirty="0" smtClean="0"/>
          </a:p>
          <a:p>
            <a:r>
              <a:rPr lang="en-US" sz="3600" b="1" dirty="0" smtClean="0"/>
              <a:t>1.Convolutional </a:t>
            </a:r>
            <a:r>
              <a:rPr lang="en-US" sz="3600" b="1" dirty="0"/>
              <a:t>Layer :</a:t>
            </a:r>
            <a:endParaRPr lang="en-US" sz="3600" dirty="0"/>
          </a:p>
          <a:p>
            <a:endParaRPr lang="en-US" dirty="0"/>
          </a:p>
          <a:p>
            <a:r>
              <a:rPr lang="en-US" dirty="0"/>
              <a:t>The element involved in carrying out the convolution operation in the first part of a Convolutional Layer is called the Kernel/Filter. The objective </a:t>
            </a:r>
            <a:r>
              <a:rPr lang="en-US" dirty="0" smtClean="0"/>
              <a:t>of the </a:t>
            </a:r>
            <a:r>
              <a:rPr lang="en-US" dirty="0"/>
              <a:t>Convolution Operation is to extract the high-level features such as edges, from the input image. Conventionally, the first Convolution Layer </a:t>
            </a:r>
            <a:r>
              <a:rPr lang="en-US" dirty="0" smtClean="0"/>
              <a:t>is responsible </a:t>
            </a:r>
            <a:r>
              <a:rPr lang="en-US" dirty="0"/>
              <a:t>for capturing the Low-Level features such as edges, color, gradient orientation, etc. With added layers, the architecture adapts to the High-Level features as well.</a:t>
            </a:r>
          </a:p>
          <a:p>
            <a:pPr marL="109728" indent="0">
              <a:buNone/>
            </a:pPr>
            <a:endParaRPr lang="en-US" dirty="0"/>
          </a:p>
          <a:p>
            <a:r>
              <a:rPr lang="en-US" dirty="0"/>
              <a:t>Convolution is a mathematical operation to merge two sets of information. In our case the convolution is applied on the </a:t>
            </a:r>
            <a:r>
              <a:rPr lang="en-US" dirty="0" smtClean="0"/>
              <a:t>input data </a:t>
            </a:r>
            <a:r>
              <a:rPr lang="en-US" dirty="0"/>
              <a:t>using </a:t>
            </a:r>
            <a:r>
              <a:rPr lang="en-US" dirty="0" smtClean="0"/>
              <a:t>a convolution </a:t>
            </a:r>
            <a:r>
              <a:rPr lang="en-US" dirty="0"/>
              <a:t>filter to produce a feature map.</a:t>
            </a:r>
          </a:p>
          <a:p>
            <a:pPr marL="109728" indent="0">
              <a:buNone/>
            </a:pPr>
            <a:endParaRPr lang="en-US" dirty="0"/>
          </a:p>
          <a:p>
            <a:r>
              <a:rPr lang="en-US" dirty="0"/>
              <a:t>We perform the convolution operation by sliding this filter over the input. At every location, we do element-wise matrix multiplication and sum </a:t>
            </a:r>
            <a:r>
              <a:rPr lang="en-US" dirty="0" smtClean="0"/>
              <a:t>the result</a:t>
            </a:r>
            <a:r>
              <a:rPr lang="en-US" dirty="0"/>
              <a:t>. This sum goes into the feature map. The green area where the convolution operation takes place is called the receptive field. Due to the size </a:t>
            </a:r>
            <a:r>
              <a:rPr lang="en-US" dirty="0" smtClean="0"/>
              <a:t>of the </a:t>
            </a:r>
            <a:r>
              <a:rPr lang="en-US" dirty="0"/>
              <a:t>filter the receptive field is also 3x3.</a:t>
            </a:r>
          </a:p>
          <a:p>
            <a:endParaRPr lang="en-US" dirty="0"/>
          </a:p>
        </p:txBody>
      </p:sp>
      <p:sp>
        <p:nvSpPr>
          <p:cNvPr id="3" name="Title 2"/>
          <p:cNvSpPr>
            <a:spLocks noGrp="1"/>
          </p:cNvSpPr>
          <p:nvPr>
            <p:ph type="title"/>
          </p:nvPr>
        </p:nvSpPr>
        <p:spPr/>
        <p:txBody>
          <a:bodyPr/>
          <a:lstStyle/>
          <a:p>
            <a:r>
              <a:rPr lang="en-US" dirty="0" smtClean="0"/>
              <a:t>CNN Model</a:t>
            </a:r>
            <a:endParaRPr lang="en-US" dirty="0"/>
          </a:p>
        </p:txBody>
      </p:sp>
    </p:spTree>
    <p:extLst>
      <p:ext uri="{BB962C8B-B14F-4D97-AF65-F5344CB8AC3E}">
        <p14:creationId xmlns:p14="http://schemas.microsoft.com/office/powerpoint/2010/main" val="8009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dirty="0"/>
          </a:p>
          <a:p>
            <a:r>
              <a:rPr lang="en-US" dirty="0"/>
              <a:t>Similar to the Convolutional Layer, the Pooling layer is responsible for reducing the spatial size of the Convolved Feature. This is to decrease </a:t>
            </a:r>
            <a:r>
              <a:rPr lang="en-US" dirty="0" smtClean="0"/>
              <a:t>the computational </a:t>
            </a:r>
            <a:r>
              <a:rPr lang="en-US" dirty="0"/>
              <a:t>power required to process the data through dimensionality reduction.</a:t>
            </a:r>
          </a:p>
          <a:p>
            <a:endParaRPr lang="en-US" dirty="0"/>
          </a:p>
          <a:p>
            <a:r>
              <a:rPr lang="en-US" dirty="0"/>
              <a:t>Furthermore, it is useful for extracting dominant features which are rotational and positional invariant, thus maintaining the process of effectively </a:t>
            </a:r>
            <a:r>
              <a:rPr lang="en-US" dirty="0" smtClean="0"/>
              <a:t>training of </a:t>
            </a:r>
            <a:r>
              <a:rPr lang="en-US" dirty="0"/>
              <a:t>the model.</a:t>
            </a:r>
          </a:p>
          <a:p>
            <a:endParaRPr lang="en-US" dirty="0"/>
          </a:p>
          <a:p>
            <a:r>
              <a:rPr lang="en-US" dirty="0"/>
              <a:t>There are two types of Pooling: Max Pooling and Average Pooling. Max Pooling returns the maximum value from the portion of the image covered by </a:t>
            </a:r>
            <a:r>
              <a:rPr lang="en-US" dirty="0" err="1"/>
              <a:t>theKernel</a:t>
            </a:r>
            <a:r>
              <a:rPr lang="en-US" dirty="0"/>
              <a:t>. On the other hand, Average Pooling returns the average of all the values from the portion of the image covered by </a:t>
            </a:r>
            <a:r>
              <a:rPr lang="en-US" dirty="0" smtClean="0"/>
              <a:t>the Kernel</a:t>
            </a:r>
            <a:r>
              <a:rPr lang="en-US" dirty="0"/>
              <a:t>.</a:t>
            </a:r>
          </a:p>
          <a:p>
            <a:endParaRPr lang="en-US" dirty="0"/>
          </a:p>
        </p:txBody>
      </p:sp>
      <p:sp>
        <p:nvSpPr>
          <p:cNvPr id="3" name="Title 2"/>
          <p:cNvSpPr>
            <a:spLocks noGrp="1"/>
          </p:cNvSpPr>
          <p:nvPr>
            <p:ph type="title"/>
          </p:nvPr>
        </p:nvSpPr>
        <p:spPr/>
        <p:txBody>
          <a:bodyPr>
            <a:normAutofit fontScale="90000"/>
          </a:bodyPr>
          <a:lstStyle/>
          <a:p>
            <a:r>
              <a:rPr lang="en-US" dirty="0"/>
              <a:t>2.Pooling Layer :</a:t>
            </a:r>
            <a:br>
              <a:rPr lang="en-US" dirty="0"/>
            </a:br>
            <a:endParaRPr lang="en-US" dirty="0"/>
          </a:p>
        </p:txBody>
      </p:sp>
    </p:spTree>
    <p:extLst>
      <p:ext uri="{BB962C8B-B14F-4D97-AF65-F5344CB8AC3E}">
        <p14:creationId xmlns:p14="http://schemas.microsoft.com/office/powerpoint/2010/main" val="301195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US" dirty="0"/>
          </a:p>
          <a:p>
            <a:r>
              <a:rPr lang="en-US" dirty="0"/>
              <a:t>Neurons in this layer have full connectivity with all neurons in the preceding and succeeding layer as seen in regular </a:t>
            </a:r>
            <a:r>
              <a:rPr lang="en-US" dirty="0" smtClean="0"/>
              <a:t>CNN</a:t>
            </a:r>
            <a:r>
              <a:rPr lang="en-US" dirty="0"/>
              <a:t>.</a:t>
            </a:r>
          </a:p>
          <a:p>
            <a:endParaRPr lang="en-US" dirty="0"/>
          </a:p>
          <a:p>
            <a:r>
              <a:rPr lang="en-US" dirty="0"/>
              <a:t>Fully Connected Layer is also called as Dense Layer. It provides learning features from all the combinations of the features of the previous layer. </a:t>
            </a:r>
            <a:r>
              <a:rPr lang="en-US" dirty="0" smtClean="0"/>
              <a:t>The FC </a:t>
            </a:r>
            <a:r>
              <a:rPr lang="en-US" dirty="0"/>
              <a:t>layer helps to map the representation between the input and the output.</a:t>
            </a:r>
          </a:p>
          <a:p>
            <a:endParaRPr lang="en-US" dirty="0"/>
          </a:p>
          <a:p>
            <a:r>
              <a:rPr lang="en-US" dirty="0"/>
              <a:t>The flattened output is fed to a feed-forward neural network and </a:t>
            </a:r>
            <a:r>
              <a:rPr lang="en-US" dirty="0" smtClean="0"/>
              <a:t>back propagation </a:t>
            </a:r>
            <a:r>
              <a:rPr lang="en-US" dirty="0"/>
              <a:t>applied to every iteration of training.</a:t>
            </a:r>
          </a:p>
          <a:p>
            <a:endParaRPr lang="en-US" dirty="0"/>
          </a:p>
          <a:p>
            <a:r>
              <a:rPr lang="en-US" dirty="0"/>
              <a:t>Over a series of epochs, the model is able to distinguish between dominating and certain low-level features in images and classify them using </a:t>
            </a:r>
            <a:r>
              <a:rPr lang="en-US" dirty="0" smtClean="0"/>
              <a:t>the </a:t>
            </a:r>
            <a:r>
              <a:rPr lang="en-US" dirty="0" err="1" smtClean="0"/>
              <a:t>SoftMax</a:t>
            </a:r>
            <a:r>
              <a:rPr lang="en-US" dirty="0" smtClean="0"/>
              <a:t> </a:t>
            </a:r>
            <a:r>
              <a:rPr lang="en-US" dirty="0"/>
              <a:t>Classification technique.</a:t>
            </a:r>
          </a:p>
          <a:p>
            <a:pPr marL="109728" indent="0">
              <a:buNone/>
            </a:pPr>
            <a:endParaRPr lang="en-US" dirty="0"/>
          </a:p>
          <a:p>
            <a:pPr marL="109728" indent="0">
              <a:buNone/>
            </a:pP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dirty="0"/>
              <a:t>3.Fully Connected Layer :</a:t>
            </a:r>
            <a:br>
              <a:rPr lang="en-US" dirty="0"/>
            </a:br>
            <a:endParaRPr lang="en-US" dirty="0"/>
          </a:p>
        </p:txBody>
      </p:sp>
    </p:spTree>
    <p:extLst>
      <p:ext uri="{BB962C8B-B14F-4D97-AF65-F5344CB8AC3E}">
        <p14:creationId xmlns:p14="http://schemas.microsoft.com/office/powerpoint/2010/main" val="234180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dataset containing music features and emotions is utilized for training the recommendation system. </a:t>
            </a:r>
            <a:endParaRPr lang="en-US" dirty="0" smtClean="0"/>
          </a:p>
          <a:p>
            <a:r>
              <a:rPr lang="en-US" dirty="0" err="1" smtClean="0"/>
              <a:t>Spotify</a:t>
            </a:r>
            <a:r>
              <a:rPr lang="en-US" dirty="0" smtClean="0"/>
              <a:t> </a:t>
            </a:r>
            <a:r>
              <a:rPr lang="en-US" dirty="0"/>
              <a:t>API is employed to fetch real-time music data and recommendations based on the detected emotion. </a:t>
            </a:r>
            <a:endParaRPr lang="en-US" dirty="0" smtClean="0"/>
          </a:p>
          <a:p>
            <a:r>
              <a:rPr lang="en-US" dirty="0" smtClean="0"/>
              <a:t>Playlists </a:t>
            </a:r>
            <a:r>
              <a:rPr lang="en-US" dirty="0"/>
              <a:t>from various genres and moods are accessed to offer a diverse selection of music.</a:t>
            </a:r>
            <a:endParaRPr lang="en-US" dirty="0"/>
          </a:p>
        </p:txBody>
      </p:sp>
      <p:sp>
        <p:nvSpPr>
          <p:cNvPr id="3" name="Title 2"/>
          <p:cNvSpPr>
            <a:spLocks noGrp="1"/>
          </p:cNvSpPr>
          <p:nvPr>
            <p:ph type="title"/>
          </p:nvPr>
        </p:nvSpPr>
        <p:spPr/>
        <p:txBody>
          <a:bodyPr/>
          <a:lstStyle/>
          <a:p>
            <a:r>
              <a:rPr lang="en-US" dirty="0" err="1" smtClean="0"/>
              <a:t>Spotify</a:t>
            </a:r>
            <a:r>
              <a:rPr lang="en-US" dirty="0" smtClean="0"/>
              <a:t> Fetching</a:t>
            </a:r>
            <a:endParaRPr lang="en-US" dirty="0"/>
          </a:p>
        </p:txBody>
      </p:sp>
    </p:spTree>
    <p:extLst>
      <p:ext uri="{BB962C8B-B14F-4D97-AF65-F5344CB8AC3E}">
        <p14:creationId xmlns:p14="http://schemas.microsoft.com/office/powerpoint/2010/main" val="327230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r>
              <a:rPr lang="en-US" dirty="0" smtClean="0"/>
              <a:t>The </a:t>
            </a:r>
            <a:r>
              <a:rPr lang="en-US" dirty="0"/>
              <a:t>music dataset is preprocessed to extract relevant features such as </a:t>
            </a:r>
            <a:r>
              <a:rPr lang="en-US" dirty="0" err="1"/>
              <a:t>acousticness</a:t>
            </a:r>
            <a:r>
              <a:rPr lang="en-US" dirty="0"/>
              <a:t>, </a:t>
            </a:r>
            <a:r>
              <a:rPr lang="en-US" dirty="0" err="1"/>
              <a:t>danceability</a:t>
            </a:r>
            <a:r>
              <a:rPr lang="en-US" dirty="0"/>
              <a:t>, energy, etc. These features contribute to the creation of a comprehensive music profile. Additionally, facial emotion data is processed to ensure compatibility with the recommendation model.</a:t>
            </a:r>
            <a:endParaRPr lang="en-US" dirty="0"/>
          </a:p>
        </p:txBody>
      </p:sp>
      <p:sp>
        <p:nvSpPr>
          <p:cNvPr id="3" name="Title 2"/>
          <p:cNvSpPr>
            <a:spLocks noGrp="1"/>
          </p:cNvSpPr>
          <p:nvPr>
            <p:ph type="title"/>
          </p:nvPr>
        </p:nvSpPr>
        <p:spPr/>
        <p:txBody>
          <a:bodyPr>
            <a:normAutofit fontScale="90000"/>
          </a:bodyPr>
          <a:lstStyle/>
          <a:p>
            <a:r>
              <a:rPr lang="en-US" dirty="0"/>
              <a:t>Data Preprocessing and Feature </a:t>
            </a:r>
            <a:r>
              <a:rPr lang="en-US" dirty="0" smtClean="0"/>
              <a:t>Engineering</a:t>
            </a:r>
            <a:endParaRPr lang="en-US" dirty="0"/>
          </a:p>
        </p:txBody>
      </p:sp>
    </p:spTree>
    <p:extLst>
      <p:ext uri="{BB962C8B-B14F-4D97-AF65-F5344CB8AC3E}">
        <p14:creationId xmlns:p14="http://schemas.microsoft.com/office/powerpoint/2010/main" val="371046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pPr marL="109728" indent="0">
              <a:buNone/>
            </a:pPr>
            <a:r>
              <a:rPr lang="en-US" dirty="0" smtClean="0"/>
              <a:t>The </a:t>
            </a:r>
            <a:r>
              <a:rPr lang="en-US" dirty="0"/>
              <a:t>system is designed to have a user-friendly interface that displays real-time facial emotion detection, recommended songs, and playlist images. The visualization component enhances the overall user experience.</a:t>
            </a:r>
            <a:endParaRPr lang="en-US" dirty="0"/>
          </a:p>
        </p:txBody>
      </p:sp>
      <p:sp>
        <p:nvSpPr>
          <p:cNvPr id="3" name="Title 2"/>
          <p:cNvSpPr>
            <a:spLocks noGrp="1"/>
          </p:cNvSpPr>
          <p:nvPr>
            <p:ph type="title"/>
          </p:nvPr>
        </p:nvSpPr>
        <p:spPr/>
        <p:txBody>
          <a:bodyPr>
            <a:normAutofit/>
          </a:bodyPr>
          <a:lstStyle/>
          <a:p>
            <a:r>
              <a:rPr lang="en-US" dirty="0"/>
              <a:t>User Interface and </a:t>
            </a:r>
            <a:r>
              <a:rPr lang="en-US" dirty="0" smtClean="0"/>
              <a:t>Visualization</a:t>
            </a:r>
            <a:endParaRPr lang="en-US" dirty="0"/>
          </a:p>
        </p:txBody>
      </p:sp>
    </p:spTree>
    <p:extLst>
      <p:ext uri="{BB962C8B-B14F-4D97-AF65-F5344CB8AC3E}">
        <p14:creationId xmlns:p14="http://schemas.microsoft.com/office/powerpoint/2010/main" val="257796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US" dirty="0"/>
          </a:p>
          <a:p>
            <a:r>
              <a:rPr lang="en-US" b="1" dirty="0"/>
              <a:t>What is </a:t>
            </a:r>
            <a:r>
              <a:rPr lang="en-US" b="1" dirty="0" err="1"/>
              <a:t>OpenCV</a:t>
            </a:r>
            <a:r>
              <a:rPr lang="en-US" b="1" dirty="0" smtClean="0"/>
              <a:t>?</a:t>
            </a:r>
          </a:p>
          <a:p>
            <a:endParaRPr lang="en-US" dirty="0"/>
          </a:p>
          <a:p>
            <a:pPr lvl="1"/>
            <a:r>
              <a:rPr lang="en-US" dirty="0" err="1"/>
              <a:t>OpenCV</a:t>
            </a:r>
            <a:r>
              <a:rPr lang="en-US" dirty="0"/>
              <a:t> (Open Source Computer Vision) is an open-source library for computer vision and image processing tasks.</a:t>
            </a:r>
          </a:p>
          <a:p>
            <a:pPr lvl="1"/>
            <a:r>
              <a:rPr lang="en-US" dirty="0"/>
              <a:t>Widely used in </a:t>
            </a:r>
            <a:r>
              <a:rPr lang="en-US" dirty="0" smtClean="0"/>
              <a:t>academic </a:t>
            </a:r>
            <a:r>
              <a:rPr lang="en-US" dirty="0"/>
              <a:t>and industry for real-time computer vision applications</a:t>
            </a:r>
            <a:r>
              <a:rPr lang="en-US" dirty="0" smtClean="0"/>
              <a:t>.</a:t>
            </a:r>
          </a:p>
          <a:p>
            <a:pPr lvl="1"/>
            <a:endParaRPr lang="en-US" dirty="0"/>
          </a:p>
          <a:p>
            <a:r>
              <a:rPr lang="en-US" b="1" dirty="0"/>
              <a:t>Why </a:t>
            </a:r>
            <a:r>
              <a:rPr lang="en-US" b="1" dirty="0" err="1"/>
              <a:t>OpenCV</a:t>
            </a:r>
            <a:r>
              <a:rPr lang="en-US" b="1" dirty="0"/>
              <a:t> in Facial Expression Recognition?</a:t>
            </a:r>
          </a:p>
          <a:p>
            <a:endParaRPr lang="en-US" b="1" dirty="0" smtClean="0"/>
          </a:p>
          <a:p>
            <a:r>
              <a:rPr lang="en-US" b="1" dirty="0" smtClean="0"/>
              <a:t>Versatility</a:t>
            </a:r>
            <a:r>
              <a:rPr lang="en-US" b="1" dirty="0"/>
              <a:t>:</a:t>
            </a:r>
            <a:endParaRPr lang="en-US" dirty="0"/>
          </a:p>
          <a:p>
            <a:pPr lvl="1"/>
            <a:r>
              <a:rPr lang="en-US" dirty="0" err="1"/>
              <a:t>OpenCV</a:t>
            </a:r>
            <a:r>
              <a:rPr lang="en-US" dirty="0"/>
              <a:t> provides a comprehensive suite of tools for image and video analysis.</a:t>
            </a:r>
          </a:p>
          <a:p>
            <a:pPr lvl="1"/>
            <a:r>
              <a:rPr lang="en-US" dirty="0"/>
              <a:t>Suited for tasks ranging from basic image processing to complex computer vision applications.</a:t>
            </a:r>
          </a:p>
          <a:p>
            <a:endParaRPr lang="en-US" b="1" dirty="0" smtClean="0"/>
          </a:p>
          <a:p>
            <a:r>
              <a:rPr lang="en-US" b="1" dirty="0" smtClean="0"/>
              <a:t>Facial </a:t>
            </a:r>
            <a:r>
              <a:rPr lang="en-US" b="1" dirty="0"/>
              <a:t>Detection:</a:t>
            </a:r>
            <a:endParaRPr lang="en-US" dirty="0"/>
          </a:p>
          <a:p>
            <a:pPr lvl="1"/>
            <a:r>
              <a:rPr lang="en-US" dirty="0"/>
              <a:t>Utilize </a:t>
            </a:r>
            <a:r>
              <a:rPr lang="en-US" dirty="0" err="1"/>
              <a:t>OpenCV's</a:t>
            </a:r>
            <a:r>
              <a:rPr lang="en-US" dirty="0"/>
              <a:t> pre-trained </a:t>
            </a:r>
            <a:r>
              <a:rPr lang="en-US" dirty="0" err="1"/>
              <a:t>Haar</a:t>
            </a:r>
            <a:r>
              <a:rPr lang="en-US" dirty="0"/>
              <a:t> Cascade classifiers for face detection.</a:t>
            </a:r>
          </a:p>
          <a:p>
            <a:pPr lvl="1"/>
            <a:r>
              <a:rPr lang="en-US" dirty="0"/>
              <a:t>Facilitates the identification and extraction of facial regions within images or video frames.</a:t>
            </a:r>
          </a:p>
          <a:p>
            <a:endParaRPr lang="en-US" dirty="0"/>
          </a:p>
        </p:txBody>
      </p:sp>
      <p:sp>
        <p:nvSpPr>
          <p:cNvPr id="3" name="Title 2"/>
          <p:cNvSpPr>
            <a:spLocks noGrp="1"/>
          </p:cNvSpPr>
          <p:nvPr>
            <p:ph type="title"/>
          </p:nvPr>
        </p:nvSpPr>
        <p:spPr/>
        <p:txBody>
          <a:bodyPr/>
          <a:lstStyle/>
          <a:p>
            <a:r>
              <a:rPr lang="en-US" dirty="0"/>
              <a:t>Introduction to </a:t>
            </a:r>
            <a:r>
              <a:rPr lang="en-US" dirty="0" err="1"/>
              <a:t>OpenCV</a:t>
            </a:r>
            <a:endParaRPr lang="en-US" dirty="0"/>
          </a:p>
        </p:txBody>
      </p:sp>
    </p:spTree>
    <p:extLst>
      <p:ext uri="{BB962C8B-B14F-4D97-AF65-F5344CB8AC3E}">
        <p14:creationId xmlns:p14="http://schemas.microsoft.com/office/powerpoint/2010/main" val="2362480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b="1" dirty="0"/>
              <a:t>Introduction to Mood-Based </a:t>
            </a:r>
            <a:r>
              <a:rPr lang="en-US" b="1" dirty="0" smtClean="0"/>
              <a:t>Filtering</a:t>
            </a:r>
          </a:p>
          <a:p>
            <a:pPr marL="109728" indent="0">
              <a:buNone/>
            </a:pPr>
            <a:endParaRPr lang="en-US" dirty="0"/>
          </a:p>
          <a:p>
            <a:r>
              <a:rPr lang="en-US" dirty="0"/>
              <a:t>In our Music Recommender System, songs are filtered based on the detected emotion to provide a more personalized and mood-specific playlist.</a:t>
            </a:r>
          </a:p>
          <a:p>
            <a:pPr marL="109728" indent="0">
              <a:buNone/>
            </a:pPr>
            <a:endParaRPr lang="en-US" dirty="0"/>
          </a:p>
        </p:txBody>
      </p:sp>
      <p:sp>
        <p:nvSpPr>
          <p:cNvPr id="3" name="Title 2"/>
          <p:cNvSpPr>
            <a:spLocks noGrp="1"/>
          </p:cNvSpPr>
          <p:nvPr>
            <p:ph type="title"/>
          </p:nvPr>
        </p:nvSpPr>
        <p:spPr/>
        <p:txBody>
          <a:bodyPr/>
          <a:lstStyle/>
          <a:p>
            <a:r>
              <a:rPr lang="en-US" dirty="0"/>
              <a:t>Mood-Based Song Filtering</a:t>
            </a:r>
          </a:p>
        </p:txBody>
      </p:sp>
    </p:spTree>
    <p:extLst>
      <p:ext uri="{BB962C8B-B14F-4D97-AF65-F5344CB8AC3E}">
        <p14:creationId xmlns:p14="http://schemas.microsoft.com/office/powerpoint/2010/main" val="175260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sz="3600" b="1" dirty="0"/>
              <a:t>How it Works</a:t>
            </a:r>
            <a:r>
              <a:rPr lang="en-US" sz="3600" b="1" dirty="0" smtClean="0"/>
              <a:t>:</a:t>
            </a:r>
          </a:p>
          <a:p>
            <a:pPr marL="109728" indent="0">
              <a:buNone/>
            </a:pPr>
            <a:endParaRPr lang="en-US" sz="3600" dirty="0"/>
          </a:p>
          <a:p>
            <a:r>
              <a:rPr lang="en-US" b="1" dirty="0"/>
              <a:t>Input: Detected Emotion</a:t>
            </a:r>
            <a:endParaRPr lang="en-US" dirty="0"/>
          </a:p>
          <a:p>
            <a:pPr lvl="1"/>
            <a:r>
              <a:rPr lang="en-US" dirty="0"/>
              <a:t>The function takes the detected emotion (x) as input, representing the user's current mood.</a:t>
            </a:r>
          </a:p>
          <a:p>
            <a:endParaRPr lang="en-US" b="1" dirty="0" smtClean="0"/>
          </a:p>
          <a:p>
            <a:r>
              <a:rPr lang="en-US" b="1" dirty="0" smtClean="0"/>
              <a:t>Conditional </a:t>
            </a:r>
            <a:r>
              <a:rPr lang="en-US" b="1" dirty="0"/>
              <a:t>Filtering:</a:t>
            </a:r>
            <a:endParaRPr lang="en-US" dirty="0"/>
          </a:p>
          <a:p>
            <a:pPr lvl="1"/>
            <a:r>
              <a:rPr lang="en-US" dirty="0"/>
              <a:t>Based on the input emotion, specific moods related to that emotion are identified.</a:t>
            </a:r>
          </a:p>
          <a:p>
            <a:endParaRPr lang="en-US" b="1" dirty="0" smtClean="0"/>
          </a:p>
          <a:p>
            <a:r>
              <a:rPr lang="en-US" b="1" dirty="0" err="1" smtClean="0"/>
              <a:t>DataFrame</a:t>
            </a:r>
            <a:r>
              <a:rPr lang="en-US" b="1" dirty="0" smtClean="0"/>
              <a:t> </a:t>
            </a:r>
            <a:r>
              <a:rPr lang="en-US" b="1" dirty="0"/>
              <a:t>Filtering:</a:t>
            </a:r>
            <a:endParaRPr lang="en-US" dirty="0"/>
          </a:p>
          <a:p>
            <a:pPr lvl="1"/>
            <a:r>
              <a:rPr lang="en-US" dirty="0"/>
              <a:t>The function filters the </a:t>
            </a:r>
            <a:r>
              <a:rPr lang="en-US" dirty="0" err="1"/>
              <a:t>Spotify</a:t>
            </a:r>
            <a:r>
              <a:rPr lang="en-US" dirty="0"/>
              <a:t> </a:t>
            </a:r>
            <a:r>
              <a:rPr lang="en-US" dirty="0" err="1"/>
              <a:t>DataFrame</a:t>
            </a:r>
            <a:r>
              <a:rPr lang="en-US" dirty="0"/>
              <a:t> to include songs associated with the identified moods.</a:t>
            </a:r>
          </a:p>
          <a:p>
            <a:endParaRPr lang="en-US" dirty="0"/>
          </a:p>
        </p:txBody>
      </p:sp>
      <p:sp>
        <p:nvSpPr>
          <p:cNvPr id="3" name="Title 2"/>
          <p:cNvSpPr>
            <a:spLocks noGrp="1"/>
          </p:cNvSpPr>
          <p:nvPr>
            <p:ph type="title"/>
          </p:nvPr>
        </p:nvSpPr>
        <p:spPr/>
        <p:txBody>
          <a:bodyPr>
            <a:normAutofit/>
          </a:bodyPr>
          <a:lstStyle/>
          <a:p>
            <a:r>
              <a:rPr lang="en-US" dirty="0" err="1">
                <a:effectLst/>
              </a:rPr>
              <a:t>ChooseDataset</a:t>
            </a:r>
            <a:r>
              <a:rPr lang="en-US" dirty="0">
                <a:effectLst/>
              </a:rPr>
              <a:t> </a:t>
            </a:r>
            <a:r>
              <a:rPr lang="en-US" dirty="0" smtClean="0">
                <a:effectLst/>
              </a:rPr>
              <a:t>Function</a:t>
            </a:r>
            <a:endParaRPr lang="en-US" dirty="0"/>
          </a:p>
        </p:txBody>
      </p:sp>
    </p:spTree>
    <p:extLst>
      <p:ext uri="{BB962C8B-B14F-4D97-AF65-F5344CB8AC3E}">
        <p14:creationId xmlns:p14="http://schemas.microsoft.com/office/powerpoint/2010/main" val="155666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endParaRPr lang="en-US" dirty="0"/>
          </a:p>
          <a:p>
            <a:r>
              <a:rPr lang="en-US" b="1" dirty="0"/>
              <a:t>Disgust</a:t>
            </a:r>
            <a:r>
              <a:rPr lang="en-US" b="1" dirty="0" smtClean="0"/>
              <a:t>:</a:t>
            </a:r>
            <a:endParaRPr lang="en-US" dirty="0"/>
          </a:p>
          <a:p>
            <a:pPr lvl="1"/>
            <a:r>
              <a:rPr lang="en-US" dirty="0"/>
              <a:t>Filters songs associated with 'Happy' and 'Calm' moods.</a:t>
            </a:r>
          </a:p>
          <a:p>
            <a:endParaRPr lang="en-US" b="1" dirty="0" smtClean="0"/>
          </a:p>
          <a:p>
            <a:r>
              <a:rPr lang="en-US" b="1" dirty="0" smtClean="0"/>
              <a:t>Angry</a:t>
            </a:r>
            <a:r>
              <a:rPr lang="en-US" b="1" dirty="0"/>
              <a:t>:</a:t>
            </a:r>
            <a:endParaRPr lang="en-US" dirty="0"/>
          </a:p>
          <a:p>
            <a:pPr lvl="1"/>
            <a:r>
              <a:rPr lang="en-US" dirty="0"/>
              <a:t>Filters songs associated with 'Energetic' and 'Calm' moods.</a:t>
            </a:r>
          </a:p>
          <a:p>
            <a:endParaRPr lang="en-US" b="1" dirty="0" smtClean="0"/>
          </a:p>
          <a:p>
            <a:r>
              <a:rPr lang="en-US" b="1" dirty="0" smtClean="0"/>
              <a:t>Fear</a:t>
            </a:r>
            <a:r>
              <a:rPr lang="en-US" b="1" dirty="0"/>
              <a:t>:</a:t>
            </a:r>
            <a:endParaRPr lang="en-US" dirty="0"/>
          </a:p>
          <a:p>
            <a:pPr lvl="1"/>
            <a:r>
              <a:rPr lang="en-US" dirty="0"/>
              <a:t>Filters songs associated with 'Happy', 'Calm', and 'Sad' moods.</a:t>
            </a:r>
          </a:p>
          <a:p>
            <a:endParaRPr lang="en-US" b="1" dirty="0" smtClean="0"/>
          </a:p>
          <a:p>
            <a:pPr marL="109728" indent="0">
              <a:buNone/>
            </a:pPr>
            <a:r>
              <a:rPr lang="en-US" sz="3600" b="1" dirty="0" smtClean="0"/>
              <a:t>Resulting </a:t>
            </a:r>
            <a:r>
              <a:rPr lang="en-US" sz="3600" b="1" dirty="0"/>
              <a:t>Dataset:</a:t>
            </a:r>
          </a:p>
          <a:p>
            <a:endParaRPr lang="en-US" dirty="0" smtClean="0"/>
          </a:p>
          <a:p>
            <a:r>
              <a:rPr lang="en-US" dirty="0" smtClean="0"/>
              <a:t>The </a:t>
            </a:r>
            <a:r>
              <a:rPr lang="en-US" dirty="0"/>
              <a:t>resulting dataset provides a refined collection of songs tailored to match the user's current emotional state.</a:t>
            </a:r>
          </a:p>
          <a:p>
            <a:endParaRPr lang="en-US" dirty="0"/>
          </a:p>
        </p:txBody>
      </p:sp>
      <p:sp>
        <p:nvSpPr>
          <p:cNvPr id="3" name="Title 2"/>
          <p:cNvSpPr>
            <a:spLocks noGrp="1"/>
          </p:cNvSpPr>
          <p:nvPr>
            <p:ph type="title"/>
          </p:nvPr>
        </p:nvSpPr>
        <p:spPr/>
        <p:txBody>
          <a:bodyPr>
            <a:normAutofit/>
          </a:bodyPr>
          <a:lstStyle/>
          <a:p>
            <a:r>
              <a:rPr lang="en-US" dirty="0"/>
              <a:t>Example </a:t>
            </a:r>
            <a:r>
              <a:rPr lang="en-US" dirty="0" smtClean="0"/>
              <a:t>Scenarios</a:t>
            </a:r>
            <a:endParaRPr lang="en-US" dirty="0"/>
          </a:p>
        </p:txBody>
      </p:sp>
    </p:spTree>
    <p:extLst>
      <p:ext uri="{BB962C8B-B14F-4D97-AF65-F5344CB8AC3E}">
        <p14:creationId xmlns:p14="http://schemas.microsoft.com/office/powerpoint/2010/main" val="290939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t"/>
            <a:endParaRPr lang="en-US" dirty="0" smtClean="0"/>
          </a:p>
          <a:p>
            <a:pPr fontAlgn="t"/>
            <a:endParaRPr lang="en-US" dirty="0"/>
          </a:p>
          <a:p>
            <a:pPr fontAlgn="t">
              <a:buFont typeface="Arial" pitchFamily="34" charset="0"/>
              <a:buChar char="•"/>
            </a:pPr>
            <a:r>
              <a:rPr lang="en-US" dirty="0" smtClean="0"/>
              <a:t>Introduction</a:t>
            </a:r>
            <a:endParaRPr lang="en-US" dirty="0"/>
          </a:p>
          <a:p>
            <a:pPr fontAlgn="t">
              <a:buFont typeface="Arial" pitchFamily="34" charset="0"/>
              <a:buChar char="•"/>
            </a:pPr>
            <a:r>
              <a:rPr lang="en-US" dirty="0"/>
              <a:t>Problem Statement</a:t>
            </a:r>
          </a:p>
          <a:p>
            <a:pPr fontAlgn="t">
              <a:buFont typeface="Arial" pitchFamily="34" charset="0"/>
              <a:buChar char="•"/>
            </a:pPr>
            <a:r>
              <a:rPr lang="en-US" dirty="0"/>
              <a:t>Dataset Details</a:t>
            </a:r>
          </a:p>
          <a:p>
            <a:pPr fontAlgn="t">
              <a:buFont typeface="Arial" pitchFamily="34" charset="0"/>
              <a:buChar char="•"/>
            </a:pPr>
            <a:r>
              <a:rPr lang="en-US" dirty="0"/>
              <a:t>Methodology</a:t>
            </a:r>
          </a:p>
          <a:p>
            <a:pPr fontAlgn="t">
              <a:buFont typeface="Arial" pitchFamily="34" charset="0"/>
              <a:buChar char="•"/>
            </a:pPr>
            <a:r>
              <a:rPr lang="en-US" dirty="0"/>
              <a:t>Result</a:t>
            </a:r>
          </a:p>
          <a:p>
            <a:pPr fontAlgn="t">
              <a:buFont typeface="Arial" pitchFamily="34" charset="0"/>
              <a:buChar char="•"/>
            </a:pPr>
            <a:r>
              <a:rPr lang="en-US" dirty="0"/>
              <a:t>Conclusion</a:t>
            </a:r>
          </a:p>
          <a:p>
            <a:pPr marL="109728" indent="0">
              <a:buNone/>
            </a:pPr>
            <a:endParaRPr lang="en-US" dirty="0"/>
          </a:p>
        </p:txBody>
      </p:sp>
      <p:sp>
        <p:nvSpPr>
          <p:cNvPr id="3" name="Title 2"/>
          <p:cNvSpPr>
            <a:spLocks noGrp="1"/>
          </p:cNvSpPr>
          <p:nvPr>
            <p:ph type="title"/>
          </p:nvPr>
        </p:nvSpPr>
        <p:spPr/>
        <p:txBody>
          <a:bodyPr/>
          <a:lstStyle/>
          <a:p>
            <a:r>
              <a:rPr lang="en-US" sz="4400" dirty="0"/>
              <a:t>INDEX</a:t>
            </a:r>
            <a:endParaRPr lang="en-US" dirty="0"/>
          </a:p>
        </p:txBody>
      </p:sp>
    </p:spTree>
    <p:extLst>
      <p:ext uri="{BB962C8B-B14F-4D97-AF65-F5344CB8AC3E}">
        <p14:creationId xmlns:p14="http://schemas.microsoft.com/office/powerpoint/2010/main" val="25804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marL="109728" indent="0">
              <a:buNone/>
            </a:pPr>
            <a:r>
              <a:rPr lang="en-US" sz="4500" b="1" dirty="0" smtClean="0"/>
              <a:t>Key </a:t>
            </a:r>
            <a:r>
              <a:rPr lang="en-US" sz="4500" b="1" dirty="0"/>
              <a:t>Takeaways</a:t>
            </a:r>
            <a:r>
              <a:rPr lang="en-US" sz="4500" b="1" dirty="0" smtClean="0"/>
              <a:t>:</a:t>
            </a:r>
          </a:p>
          <a:p>
            <a:endParaRPr lang="en-US" dirty="0"/>
          </a:p>
          <a:p>
            <a:r>
              <a:rPr lang="en-US" b="1" dirty="0"/>
              <a:t>Facial Emotion Detection:</a:t>
            </a:r>
            <a:endParaRPr lang="en-US" dirty="0"/>
          </a:p>
          <a:p>
            <a:pPr lvl="1"/>
            <a:r>
              <a:rPr lang="en-US" dirty="0"/>
              <a:t>Leveraged a Convolutional Neural Network (CNN) model to detect facial emotions in real-time through webcam input</a:t>
            </a:r>
            <a:r>
              <a:rPr lang="en-US" dirty="0" smtClean="0"/>
              <a:t>.</a:t>
            </a:r>
          </a:p>
          <a:p>
            <a:pPr lvl="1"/>
            <a:endParaRPr lang="en-US" dirty="0"/>
          </a:p>
          <a:p>
            <a:r>
              <a:rPr lang="en-US" b="1" dirty="0"/>
              <a:t>Music Recommender System:</a:t>
            </a:r>
            <a:endParaRPr lang="en-US" dirty="0"/>
          </a:p>
          <a:p>
            <a:pPr lvl="1"/>
            <a:r>
              <a:rPr lang="en-US" dirty="0"/>
              <a:t>Implemented a </a:t>
            </a:r>
            <a:r>
              <a:rPr lang="en-US" dirty="0" err="1"/>
              <a:t>Spotify</a:t>
            </a:r>
            <a:r>
              <a:rPr lang="en-US" dirty="0"/>
              <a:t>-based Music Recommender System that tailors song recommendations based on the user's detected emotion</a:t>
            </a:r>
            <a:r>
              <a:rPr lang="en-US" dirty="0" smtClean="0"/>
              <a:t>.</a:t>
            </a:r>
          </a:p>
          <a:p>
            <a:pPr lvl="1"/>
            <a:endParaRPr lang="en-US" dirty="0"/>
          </a:p>
          <a:p>
            <a:r>
              <a:rPr lang="en-US" b="1" dirty="0" err="1"/>
              <a:t>OpenCV</a:t>
            </a:r>
            <a:r>
              <a:rPr lang="en-US" b="1" dirty="0"/>
              <a:t> Integration:</a:t>
            </a:r>
            <a:endParaRPr lang="en-US" dirty="0"/>
          </a:p>
          <a:p>
            <a:pPr lvl="1"/>
            <a:r>
              <a:rPr lang="en-US" dirty="0"/>
              <a:t>Utilized </a:t>
            </a:r>
            <a:r>
              <a:rPr lang="en-US" dirty="0" err="1"/>
              <a:t>OpenCV</a:t>
            </a:r>
            <a:r>
              <a:rPr lang="en-US" dirty="0"/>
              <a:t> for real-time facial emotion detection, enhancing the interactivity and user experience</a:t>
            </a:r>
            <a:r>
              <a:rPr lang="en-US" dirty="0" smtClean="0"/>
              <a:t>.</a:t>
            </a:r>
          </a:p>
          <a:p>
            <a:pPr lvl="1"/>
            <a:endParaRPr lang="en-US" dirty="0"/>
          </a:p>
          <a:p>
            <a:pPr marL="109728" indent="0">
              <a:buNone/>
            </a:pPr>
            <a:r>
              <a:rPr lang="en-US" sz="4400" b="1" dirty="0"/>
              <a:t>Achievements</a:t>
            </a:r>
            <a:r>
              <a:rPr lang="en-US" sz="4400" b="1" dirty="0" smtClean="0"/>
              <a:t>:</a:t>
            </a:r>
          </a:p>
          <a:p>
            <a:pPr marL="109728" indent="0">
              <a:buNone/>
            </a:pPr>
            <a:endParaRPr lang="en-US" sz="4400" b="1" dirty="0"/>
          </a:p>
          <a:p>
            <a:r>
              <a:rPr lang="en-US" dirty="0"/>
              <a:t>Successfully integrated machine learning, computer vision, and music streaming technologies for a seamless user experience.</a:t>
            </a:r>
          </a:p>
          <a:p>
            <a:endParaRPr lang="en-US" b="1" dirty="0" smtClean="0"/>
          </a:p>
          <a:p>
            <a:r>
              <a:rPr lang="en-US" b="1" dirty="0" smtClean="0"/>
              <a:t>Future </a:t>
            </a:r>
            <a:r>
              <a:rPr lang="en-US" b="1" dirty="0"/>
              <a:t>Enhancements:</a:t>
            </a:r>
            <a:endParaRPr lang="en-US" dirty="0"/>
          </a:p>
          <a:p>
            <a:r>
              <a:rPr lang="en-US" dirty="0"/>
              <a:t>Explore the possibility of expanding the recommendation system to include additional features such as user preferences, genre-specific filters, etc.</a:t>
            </a:r>
          </a:p>
          <a:p>
            <a:endParaRPr lang="en-US" dirty="0"/>
          </a:p>
        </p:txBody>
      </p:sp>
      <p:sp>
        <p:nvSpPr>
          <p:cNvPr id="3" name="Title 2"/>
          <p:cNvSpPr>
            <a:spLocks noGrp="1"/>
          </p:cNvSpPr>
          <p:nvPr>
            <p:ph type="title"/>
          </p:nvPr>
        </p:nvSpPr>
        <p:spPr/>
        <p:txBody>
          <a:bodyPr>
            <a:normAutofit/>
          </a:bodyPr>
          <a:lstStyle/>
          <a:p>
            <a:r>
              <a:rPr lang="en-US" dirty="0" smtClean="0"/>
              <a:t>Conclusion</a:t>
            </a:r>
            <a:endParaRPr lang="en-US" dirty="0"/>
          </a:p>
        </p:txBody>
      </p:sp>
    </p:spTree>
    <p:extLst>
      <p:ext uri="{BB962C8B-B14F-4D97-AF65-F5344CB8AC3E}">
        <p14:creationId xmlns:p14="http://schemas.microsoft.com/office/powerpoint/2010/main" val="391524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Music plays an important role in our life. It’s not just a source of entertainment in our life. It gives us relief and reduces our stress thus music also imparts a the </a:t>
            </a:r>
            <a:r>
              <a:rPr lang="en-US" dirty="0" err="1"/>
              <a:t>rapeutic</a:t>
            </a:r>
            <a:r>
              <a:rPr lang="en-US" dirty="0"/>
              <a:t> approach. It helps to improve our mental health.</a:t>
            </a:r>
          </a:p>
          <a:p>
            <a:pPr marL="0" indent="0">
              <a:buNone/>
            </a:pPr>
            <a:endParaRPr lang="en-US" dirty="0"/>
          </a:p>
          <a:p>
            <a:r>
              <a:rPr lang="en-US" dirty="0"/>
              <a:t>Computer vision is a field of study which encompasses on how computer see and understand digital images and videos. Computer vision involves seeing or sensing a visual stimulus, make sense of what it has seen and also extract complex information that could be used for other machine learning activities.</a:t>
            </a:r>
          </a:p>
          <a:p>
            <a:pPr marL="0" indent="0">
              <a:buNone/>
            </a:pPr>
            <a:endParaRPr lang="en-US" dirty="0"/>
          </a:p>
          <a:p>
            <a:r>
              <a:rPr lang="en-US" dirty="0"/>
              <a:t>We will implement our use case using the </a:t>
            </a:r>
            <a:r>
              <a:rPr lang="en-US" dirty="0" err="1"/>
              <a:t>Haar</a:t>
            </a:r>
            <a:r>
              <a:rPr lang="en-US" dirty="0"/>
              <a:t> Cascade classifier. </a:t>
            </a:r>
            <a:r>
              <a:rPr lang="en-US" dirty="0" err="1"/>
              <a:t>Haar</a:t>
            </a:r>
            <a:r>
              <a:rPr lang="en-US" dirty="0"/>
              <a:t> Cascade classifier is an effective object detection approach which was proposed by Paul Viola and Michael Jones in their paper, “Rapid Object Detection using a Boosted Cascade of Simple Features” in 2001. </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05324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This project recognizes the facial expressions of user and play songs according to emotion. Facial expressions are best way of expressing mood of a person. The facial expressions are captured using  a webcam and face detection is done by using </a:t>
            </a:r>
            <a:r>
              <a:rPr lang="en-US" dirty="0" err="1"/>
              <a:t>Haar</a:t>
            </a:r>
            <a:r>
              <a:rPr lang="en-US" dirty="0"/>
              <a:t> cascade classifier</a:t>
            </a:r>
          </a:p>
          <a:p>
            <a:endParaRPr lang="en-US" dirty="0"/>
          </a:p>
          <a:p>
            <a:r>
              <a:rPr lang="en-US" dirty="0"/>
              <a:t>The captured image is input to CNN which learn features and these features are analyzed to determine the current emotion of user then the music will be played according to the emotion. In this project, five emotions are considered for classification which includes happy, sad, anger, Neutral, Disgust, Fear, Surprise.</a:t>
            </a:r>
          </a:p>
          <a:p>
            <a:pPr marL="0" indent="0">
              <a:buNone/>
            </a:pPr>
            <a:endParaRPr lang="en-US" dirty="0"/>
          </a:p>
          <a:p>
            <a:r>
              <a:rPr lang="en-US" dirty="0"/>
              <a:t>This project consists of 4 modules-face detection, feature extraction, emotion detection, songs classification. Face detection is done by </a:t>
            </a:r>
            <a:r>
              <a:rPr lang="en-US" dirty="0" err="1"/>
              <a:t>Haar</a:t>
            </a:r>
            <a:r>
              <a:rPr lang="en-US" dirty="0"/>
              <a:t> cascade classifier, feature extraction and emotion detection are done by CNN. Finally, the songs are played according to the emotion recognized.</a:t>
            </a:r>
          </a:p>
          <a:p>
            <a:pPr marL="109728" indent="0">
              <a:buNone/>
            </a:pP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18914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4114800"/>
          </a:xfrm>
        </p:spPr>
        <p:txBody>
          <a:bodyPr/>
          <a:lstStyle/>
          <a:p>
            <a:r>
              <a:rPr lang="en-US" dirty="0" smtClean="0"/>
              <a:t>Develop </a:t>
            </a:r>
            <a:r>
              <a:rPr lang="en-US" dirty="0"/>
              <a:t>a Musical system which will generate a musical playlist for the user based on his/her mood, by capturing his/her facial expressions.</a:t>
            </a:r>
          </a:p>
          <a:p>
            <a:endParaRPr lang="en-US" dirty="0"/>
          </a:p>
        </p:txBody>
      </p:sp>
      <p:sp>
        <p:nvSpPr>
          <p:cNvPr id="3" name="Title 2"/>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10561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Fer-2013 dataset was prepared by Pierre-Luc Carrier and Aaron </a:t>
            </a:r>
            <a:r>
              <a:rPr lang="en-US" dirty="0" err="1"/>
              <a:t>Courville</a:t>
            </a:r>
            <a:r>
              <a:rPr lang="en-US" dirty="0"/>
              <a:t>, as part of an ongoing research project. They have graciously provided the workshop organizers with a preliminary version of their dataset to use for this contest.</a:t>
            </a:r>
          </a:p>
          <a:p>
            <a:pPr marL="0" indent="0">
              <a:buNone/>
            </a:pPr>
            <a:endParaRPr lang="en-US" dirty="0"/>
          </a:p>
          <a:p>
            <a:r>
              <a:rPr lang="en-US" dirty="0"/>
              <a:t>The data consists of 48x48 pixel </a:t>
            </a:r>
            <a:r>
              <a:rPr lang="en-US" dirty="0" smtClean="0"/>
              <a:t>gray scale </a:t>
            </a:r>
            <a:r>
              <a:rPr lang="en-US" dirty="0"/>
              <a:t>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2=Fear,3=Happy, 4=Sad, 5=Surprise, 6=Neutral).</a:t>
            </a:r>
          </a:p>
          <a:p>
            <a:pPr marL="0" indent="0">
              <a:buNone/>
            </a:pPr>
            <a:endParaRPr lang="en-US" dirty="0"/>
          </a:p>
          <a:p>
            <a:r>
              <a:rPr lang="en-US" dirty="0"/>
              <a:t>The train.csv contains two columns, "emotion" and "pixels". The "emotion" column contains a numeric code rang in </a:t>
            </a:r>
            <a:r>
              <a:rPr lang="en-US" dirty="0" smtClean="0"/>
              <a:t>from </a:t>
            </a:r>
            <a:r>
              <a:rPr lang="en-US" dirty="0"/>
              <a:t>0 to 6, inclusive, for the emotion that is present in the image. The "pixels" column contains a string surrounded in quotes for each image. The contents of this string a space-separated pixel values in row major order. test.csv contains only the "pixels" column and your task is to predict the emotion column.</a:t>
            </a:r>
          </a:p>
          <a:p>
            <a:pPr marL="0" indent="0">
              <a:buNone/>
            </a:pPr>
            <a:endParaRPr lang="en-US" dirty="0"/>
          </a:p>
          <a:p>
            <a:r>
              <a:rPr lang="en-US" dirty="0"/>
              <a:t>This dataset consists of 35,887 </a:t>
            </a:r>
            <a:r>
              <a:rPr lang="en-US" dirty="0" smtClean="0"/>
              <a:t>gray scale </a:t>
            </a:r>
            <a:r>
              <a:rPr lang="en-US" dirty="0"/>
              <a:t>images. The training set consists of 28,709 examples. The public test set consists of 3,589 examples</a:t>
            </a:r>
          </a:p>
          <a:p>
            <a:pPr marL="109728" indent="0">
              <a:buNone/>
            </a:pPr>
            <a:endParaRPr lang="en-US" dirty="0"/>
          </a:p>
        </p:txBody>
      </p:sp>
      <p:sp>
        <p:nvSpPr>
          <p:cNvPr id="3" name="Title 2"/>
          <p:cNvSpPr>
            <a:spLocks noGrp="1"/>
          </p:cNvSpPr>
          <p:nvPr>
            <p:ph type="title"/>
          </p:nvPr>
        </p:nvSpPr>
        <p:spPr/>
        <p:txBody>
          <a:bodyPr/>
          <a:lstStyle/>
          <a:p>
            <a:r>
              <a:rPr lang="en-US" dirty="0"/>
              <a:t>IMAGES </a:t>
            </a:r>
            <a:r>
              <a:rPr lang="en-US" dirty="0" smtClean="0"/>
              <a:t>DATASET</a:t>
            </a:r>
            <a:endParaRPr lang="en-US" dirty="0"/>
          </a:p>
        </p:txBody>
      </p:sp>
    </p:spTree>
    <p:extLst>
      <p:ext uri="{BB962C8B-B14F-4D97-AF65-F5344CB8AC3E}">
        <p14:creationId xmlns:p14="http://schemas.microsoft.com/office/powerpoint/2010/main" val="244177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828800"/>
            <a:ext cx="7696200" cy="3200400"/>
          </a:xfrm>
        </p:spPr>
      </p:pic>
    </p:spTree>
    <p:extLst>
      <p:ext uri="{BB962C8B-B14F-4D97-AF65-F5344CB8AC3E}">
        <p14:creationId xmlns:p14="http://schemas.microsoft.com/office/powerpoint/2010/main" val="292585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r>
              <a:rPr lang="en-US" dirty="0" smtClean="0"/>
              <a:t>The </a:t>
            </a:r>
            <a:r>
              <a:rPr lang="en-US" dirty="0"/>
              <a:t>project showcases the integration of computer vision, deep learning, and API-based music retrieval, highlighting the potential of combining diverse technologies for innovative applications.</a:t>
            </a:r>
            <a:endParaRPr lang="en-US" dirty="0"/>
          </a:p>
        </p:txBody>
      </p:sp>
      <p:sp>
        <p:nvSpPr>
          <p:cNvPr id="3" name="Title 2"/>
          <p:cNvSpPr>
            <a:spLocks noGrp="1"/>
          </p:cNvSpPr>
          <p:nvPr>
            <p:ph type="title"/>
          </p:nvPr>
        </p:nvSpPr>
        <p:spPr/>
        <p:txBody>
          <a:bodyPr>
            <a:normAutofit fontScale="90000"/>
          </a:bodyPr>
          <a:lstStyle/>
          <a:p>
            <a:r>
              <a:rPr lang="en-US" dirty="0"/>
              <a:t>Integration of Advanced </a:t>
            </a:r>
            <a:r>
              <a:rPr lang="en-US" dirty="0" smtClean="0"/>
              <a:t>Technologies</a:t>
            </a:r>
            <a:endParaRPr lang="en-US" dirty="0"/>
          </a:p>
        </p:txBody>
      </p:sp>
    </p:spTree>
    <p:extLst>
      <p:ext uri="{BB962C8B-B14F-4D97-AF65-F5344CB8AC3E}">
        <p14:creationId xmlns:p14="http://schemas.microsoft.com/office/powerpoint/2010/main" val="4740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Facial </a:t>
            </a:r>
            <a:r>
              <a:rPr lang="en-US" dirty="0"/>
              <a:t>Expression Recognition using a Convolutional Neural Network (CNN</a:t>
            </a:r>
            <a:r>
              <a:rPr lang="en-US" dirty="0" smtClean="0"/>
              <a:t>).</a:t>
            </a:r>
          </a:p>
          <a:p>
            <a:endParaRPr lang="en-US" dirty="0"/>
          </a:p>
          <a:p>
            <a:r>
              <a:rPr lang="en-US" dirty="0" err="1"/>
              <a:t>Spotify</a:t>
            </a:r>
            <a:r>
              <a:rPr lang="en-US" dirty="0"/>
              <a:t> API for fetching music data</a:t>
            </a:r>
            <a:r>
              <a:rPr lang="en-US" dirty="0" smtClean="0"/>
              <a:t>.</a:t>
            </a:r>
          </a:p>
          <a:p>
            <a:endParaRPr lang="en-US" dirty="0"/>
          </a:p>
          <a:p>
            <a:r>
              <a:rPr lang="en-US" dirty="0"/>
              <a:t>Recommendation Engine based on user emotions.</a:t>
            </a:r>
          </a:p>
          <a:p>
            <a:endParaRPr lang="en-US" dirty="0"/>
          </a:p>
        </p:txBody>
      </p:sp>
      <p:sp>
        <p:nvSpPr>
          <p:cNvPr id="3" name="Title 2"/>
          <p:cNvSpPr>
            <a:spLocks noGrp="1"/>
          </p:cNvSpPr>
          <p:nvPr>
            <p:ph type="title"/>
          </p:nvPr>
        </p:nvSpPr>
        <p:spPr>
          <a:xfrm>
            <a:off x="457200" y="274638"/>
            <a:ext cx="8229600" cy="1020762"/>
          </a:xfrm>
        </p:spPr>
        <p:txBody>
          <a:bodyPr>
            <a:normAutofit fontScale="90000"/>
          </a:bodyPr>
          <a:lstStyle/>
          <a:p>
            <a:r>
              <a:rPr lang="en-US" dirty="0" smtClean="0">
                <a:effectLst/>
              </a:rPr>
              <a:t>System </a:t>
            </a:r>
            <a:r>
              <a:rPr lang="en-US" dirty="0">
                <a:effectLst/>
              </a:rPr>
              <a:t>Components</a:t>
            </a:r>
            <a:br>
              <a:rPr lang="en-US" dirty="0">
                <a:effectLst/>
              </a:rPr>
            </a:br>
            <a:endParaRPr lang="en-US" dirty="0"/>
          </a:p>
        </p:txBody>
      </p:sp>
    </p:spTree>
    <p:extLst>
      <p:ext uri="{BB962C8B-B14F-4D97-AF65-F5344CB8AC3E}">
        <p14:creationId xmlns:p14="http://schemas.microsoft.com/office/powerpoint/2010/main" val="192779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TotalTime>
  <Words>964</Words>
  <Application>Microsoft Office PowerPoint</Application>
  <PresentationFormat>On-screen Show (4:3)</PresentationFormat>
  <Paragraphs>154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Music Recommendation Based On Facial Emotions Recognition</vt:lpstr>
      <vt:lpstr>INDEX</vt:lpstr>
      <vt:lpstr>INTRODUCTION</vt:lpstr>
      <vt:lpstr>INTRODUCTION</vt:lpstr>
      <vt:lpstr>PROBLEM STATEMENT</vt:lpstr>
      <vt:lpstr>IMAGES DATASET</vt:lpstr>
      <vt:lpstr>METHODOLOGY</vt:lpstr>
      <vt:lpstr>Integration of Advanced Technologies</vt:lpstr>
      <vt:lpstr>System Components </vt:lpstr>
      <vt:lpstr>CNN Model</vt:lpstr>
      <vt:lpstr>2.Pooling Layer : </vt:lpstr>
      <vt:lpstr>3.Fully Connected Layer : </vt:lpstr>
      <vt:lpstr>Spotify Fetching</vt:lpstr>
      <vt:lpstr>Data Preprocessing and Feature Engineering</vt:lpstr>
      <vt:lpstr>User Interface and Visualization</vt:lpstr>
      <vt:lpstr>Introduction to OpenCV</vt:lpstr>
      <vt:lpstr>Mood-Based Song Filtering</vt:lpstr>
      <vt:lpstr>ChooseDataset Function</vt:lpstr>
      <vt:lpstr>Example Scenarios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Based On Facial Emotions Recognition</dc:title>
  <dc:creator>Windows User</dc:creator>
  <cp:lastModifiedBy>Windows User</cp:lastModifiedBy>
  <cp:revision>6</cp:revision>
  <dcterms:created xsi:type="dcterms:W3CDTF">2024-02-19T15:56:47Z</dcterms:created>
  <dcterms:modified xsi:type="dcterms:W3CDTF">2024-02-19T18:26:46Z</dcterms:modified>
</cp:coreProperties>
</file>