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3"/>
    <p:sldId id="259" r:id="rId4"/>
    <p:sldId id="388" r:id="rId5"/>
    <p:sldId id="377" r:id="rId6"/>
    <p:sldId id="371" r:id="rId7"/>
    <p:sldId id="376" r:id="rId8"/>
    <p:sldId id="372" r:id="rId9"/>
    <p:sldId id="373" r:id="rId10"/>
    <p:sldId id="374" r:id="rId11"/>
    <p:sldId id="378" r:id="rId12"/>
    <p:sldId id="375" r:id="rId13"/>
    <p:sldId id="380" r:id="rId14"/>
    <p:sldId id="389" r:id="rId15"/>
    <p:sldId id="379" r:id="rId16"/>
    <p:sldId id="382" r:id="rId17"/>
    <p:sldId id="381" r:id="rId18"/>
    <p:sldId id="383" r:id="rId19"/>
    <p:sldId id="384" r:id="rId20"/>
    <p:sldId id="385" r:id="rId21"/>
    <p:sldId id="386" r:id="rId22"/>
    <p:sldId id="299" r:id="rId23"/>
    <p:sldId id="311"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77"/>
        <p:guide pos="393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760FBDFE-C587-4B4C-A407-44438C67B59E}"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dlib.net/files/shape_predictor_68_face_landmarks.dat.bz2&#13;" TargetMode="External"/><Relationship Id="rId2" Type="http://schemas.openxmlformats.org/officeDocument/2006/relationships/hyperlink" Target="https://www.nhtsa.gov/risky-driving/drowsy-driving" TargetMode="External"/><Relationship Id="rId1" Type="http://schemas.openxmlformats.org/officeDocument/2006/relationships/hyperlink" Target="https://morth.nic.in/road-accident-in-indi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3423285"/>
            <a:ext cx="12193905" cy="1816735"/>
          </a:xfrm>
        </p:spPr>
        <p:txBody>
          <a:bodyPr/>
          <a:lstStyle/>
          <a:p>
            <a:pPr algn="ctr"/>
            <a:r>
              <a:rPr lang="en-US" altLang="zh-CN" sz="1800" b="1">
                <a:solidFill>
                  <a:schemeClr val="tx1"/>
                </a:solidFill>
                <a:cs typeface="+mj-lt"/>
              </a:rPr>
              <a:t>by:</a:t>
            </a:r>
            <a:br>
              <a:rPr lang="en-US" altLang="zh-CN" sz="1600">
                <a:solidFill>
                  <a:schemeClr val="tx1"/>
                </a:solidFill>
                <a:cs typeface="+mj-lt"/>
              </a:rPr>
            </a:br>
            <a:r>
              <a:rPr lang="en-US" altLang="zh-CN" sz="1600">
                <a:solidFill>
                  <a:schemeClr val="tx1"/>
                </a:solidFill>
                <a:cs typeface="+mj-lt"/>
              </a:rPr>
              <a:t>Harshal Chaudhari (MSE2022009)</a:t>
            </a:r>
            <a:br>
              <a:rPr lang="en-US" altLang="zh-CN" sz="1600">
                <a:solidFill>
                  <a:schemeClr val="tx1"/>
                </a:solidFill>
                <a:cs typeface="+mj-lt"/>
              </a:rPr>
            </a:br>
            <a:r>
              <a:rPr lang="en-US" altLang="zh-CN" sz="1600">
                <a:solidFill>
                  <a:schemeClr val="tx1"/>
                </a:solidFill>
                <a:cs typeface="+mj-lt"/>
              </a:rPr>
              <a:t>Ganesh Pipare (MSE2022013)</a:t>
            </a:r>
            <a:br>
              <a:rPr lang="en-US" altLang="zh-CN" sz="1600">
                <a:solidFill>
                  <a:schemeClr val="tx1"/>
                </a:solidFill>
                <a:cs typeface="+mj-lt"/>
              </a:rPr>
            </a:br>
            <a:br>
              <a:rPr lang="en-US" altLang="zh-CN" sz="1600">
                <a:solidFill>
                  <a:schemeClr val="tx1"/>
                </a:solidFill>
                <a:cs typeface="+mj-lt"/>
              </a:rPr>
            </a:br>
            <a:r>
              <a:rPr lang="en-US" altLang="zh-CN" sz="1600" b="1">
                <a:solidFill>
                  <a:schemeClr val="tx1"/>
                </a:solidFill>
                <a:cs typeface="+mj-lt"/>
                <a:sym typeface="+mn-ea"/>
              </a:rPr>
              <a:t>Supervised </a:t>
            </a:r>
            <a:r>
              <a:rPr lang="en-US" altLang="zh-CN" sz="1600" b="1">
                <a:solidFill>
                  <a:schemeClr val="tx1"/>
                </a:solidFill>
                <a:cs typeface="+mj-lt"/>
              </a:rPr>
              <a:t>by:</a:t>
            </a:r>
            <a:br>
              <a:rPr lang="en-US" altLang="zh-CN" sz="1600">
                <a:solidFill>
                  <a:schemeClr val="tx1"/>
                </a:solidFill>
                <a:cs typeface="+mj-lt"/>
              </a:rPr>
            </a:br>
            <a:r>
              <a:rPr lang="en-US" altLang="zh-CN" sz="1600">
                <a:solidFill>
                  <a:schemeClr val="tx1"/>
                </a:solidFill>
                <a:cs typeface="+mj-lt"/>
              </a:rPr>
              <a:t>Dr. Omkarendra Tiwari</a:t>
            </a:r>
            <a:endParaRPr lang="en-US" altLang="zh-CN" sz="1600">
              <a:solidFill>
                <a:schemeClr val="tx1"/>
              </a:solidFill>
              <a:cs typeface="+mj-lt"/>
            </a:endParaRPr>
          </a:p>
        </p:txBody>
      </p:sp>
      <p:sp>
        <p:nvSpPr>
          <p:cNvPr id="5" name="副标题 4"/>
          <p:cNvSpPr>
            <a:spLocks noGrp="1"/>
          </p:cNvSpPr>
          <p:nvPr>
            <p:ph type="subTitle" idx="1"/>
          </p:nvPr>
        </p:nvSpPr>
        <p:spPr>
          <a:xfrm>
            <a:off x="-635" y="2053590"/>
            <a:ext cx="12193270" cy="1556385"/>
          </a:xfrm>
        </p:spPr>
        <p:txBody>
          <a:bodyPr/>
          <a:lstStyle/>
          <a:p>
            <a:pPr algn="ctr"/>
            <a:r>
              <a:rPr lang="en-US" altLang="zh-CN" sz="3600" b="1">
                <a:solidFill>
                  <a:schemeClr val="tx1"/>
                </a:solidFill>
                <a:latin typeface="Cantarell" charset="0"/>
                <a:cs typeface="Cantarell" charset="0"/>
              </a:rPr>
              <a:t>Driver’s Sleepiness Alert System</a:t>
            </a:r>
            <a:endParaRPr lang="en-US" altLang="zh-CN" sz="3600" b="1">
              <a:solidFill>
                <a:schemeClr val="tx1"/>
              </a:solidFill>
              <a:latin typeface="Cantarell" charset="0"/>
              <a:cs typeface="Cantarel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Software Flow Diagram</a:t>
            </a:r>
            <a:endParaRPr lang="en-US" sz="4000"/>
          </a:p>
        </p:txBody>
      </p:sp>
      <p:sp>
        <p:nvSpPr>
          <p:cNvPr id="6" name="Text Box 5"/>
          <p:cNvSpPr txBox="1"/>
          <p:nvPr/>
        </p:nvSpPr>
        <p:spPr>
          <a:xfrm>
            <a:off x="414655" y="1425575"/>
            <a:ext cx="11654790" cy="368300"/>
          </a:xfrm>
          <a:prstGeom prst="rect">
            <a:avLst/>
          </a:prstGeom>
          <a:noFill/>
        </p:spPr>
        <p:txBody>
          <a:bodyPr wrap="square" rtlCol="0">
            <a:spAutoFit/>
          </a:bodyPr>
          <a:p>
            <a:pPr indent="0" algn="just">
              <a:buFont typeface="Arial" panose="02080604020202020204" pitchFamily="34" charset="0"/>
              <a:buNone/>
            </a:pPr>
            <a:endParaRPr lang="en-US">
              <a:sym typeface="+mn-ea"/>
            </a:endParaRPr>
          </a:p>
        </p:txBody>
      </p:sp>
      <p:pic>
        <p:nvPicPr>
          <p:cNvPr id="7" name="Picture 6" descr="IMG_20230502_093451"/>
          <p:cNvPicPr>
            <a:picLocks noChangeAspect="1"/>
          </p:cNvPicPr>
          <p:nvPr/>
        </p:nvPicPr>
        <p:blipFill>
          <a:blip r:embed="rId1"/>
          <a:stretch>
            <a:fillRect/>
          </a:stretch>
        </p:blipFill>
        <p:spPr>
          <a:xfrm>
            <a:off x="3288030" y="1701800"/>
            <a:ext cx="5124450" cy="4152900"/>
          </a:xfrm>
          <a:prstGeom prst="rect">
            <a:avLst/>
          </a:prstGeom>
        </p:spPr>
      </p:pic>
      <p:sp>
        <p:nvSpPr>
          <p:cNvPr id="8" name="Text Box 7"/>
          <p:cNvSpPr txBox="1"/>
          <p:nvPr/>
        </p:nvSpPr>
        <p:spPr>
          <a:xfrm>
            <a:off x="11703050" y="43180"/>
            <a:ext cx="488315" cy="368300"/>
          </a:xfrm>
          <a:prstGeom prst="rect">
            <a:avLst/>
          </a:prstGeom>
          <a:noFill/>
        </p:spPr>
        <p:txBody>
          <a:bodyPr wrap="square" rtlCol="0">
            <a:spAutoFit/>
          </a:bodyPr>
          <a:p>
            <a:r>
              <a:rPr lang="en-US"/>
              <a:t>10</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Use Case Diagram</a:t>
            </a:r>
            <a:endParaRPr lang="en-US" sz="4000"/>
          </a:p>
        </p:txBody>
      </p:sp>
      <p:pic>
        <p:nvPicPr>
          <p:cNvPr id="3" name="Picture 2" descr="Use Case Diagram"/>
          <p:cNvPicPr>
            <a:picLocks noChangeAspect="1"/>
          </p:cNvPicPr>
          <p:nvPr/>
        </p:nvPicPr>
        <p:blipFill>
          <a:blip r:embed="rId1"/>
          <a:stretch>
            <a:fillRect/>
          </a:stretch>
        </p:blipFill>
        <p:spPr>
          <a:xfrm>
            <a:off x="2575560" y="977265"/>
            <a:ext cx="7040880" cy="5807710"/>
          </a:xfrm>
          <a:prstGeom prst="rect">
            <a:avLst/>
          </a:prstGeom>
        </p:spPr>
      </p:pic>
      <p:sp>
        <p:nvSpPr>
          <p:cNvPr id="5" name="Text Box 4"/>
          <p:cNvSpPr txBox="1"/>
          <p:nvPr/>
        </p:nvSpPr>
        <p:spPr>
          <a:xfrm>
            <a:off x="11703050" y="43180"/>
            <a:ext cx="488315" cy="368300"/>
          </a:xfrm>
          <a:prstGeom prst="rect">
            <a:avLst/>
          </a:prstGeom>
          <a:noFill/>
        </p:spPr>
        <p:txBody>
          <a:bodyPr wrap="square" rtlCol="0">
            <a:spAutoFit/>
          </a:bodyPr>
          <a:p>
            <a:r>
              <a:rPr lang="en-US"/>
              <a:t>11</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Class Diagram</a:t>
            </a:r>
            <a:endParaRPr lang="en-US" sz="4000"/>
          </a:p>
        </p:txBody>
      </p:sp>
      <p:sp>
        <p:nvSpPr>
          <p:cNvPr id="6" name="Text Box 5"/>
          <p:cNvSpPr txBox="1"/>
          <p:nvPr/>
        </p:nvSpPr>
        <p:spPr>
          <a:xfrm>
            <a:off x="414655" y="1425575"/>
            <a:ext cx="11654790" cy="368300"/>
          </a:xfrm>
          <a:prstGeom prst="rect">
            <a:avLst/>
          </a:prstGeom>
          <a:noFill/>
        </p:spPr>
        <p:txBody>
          <a:bodyPr wrap="square" rtlCol="0">
            <a:spAutoFit/>
          </a:bodyPr>
          <a:p>
            <a:pPr indent="0" algn="just">
              <a:buFont typeface="Arial" panose="02080604020202020204" pitchFamily="34" charset="0"/>
              <a:buNone/>
            </a:pPr>
            <a:endParaRPr lang="en-US">
              <a:sym typeface="+mn-ea"/>
            </a:endParaRPr>
          </a:p>
        </p:txBody>
      </p:sp>
      <p:pic>
        <p:nvPicPr>
          <p:cNvPr id="3" name="Picture 2" descr="IMG_20230502_093718"/>
          <p:cNvPicPr>
            <a:picLocks noChangeAspect="1"/>
          </p:cNvPicPr>
          <p:nvPr/>
        </p:nvPicPr>
        <p:blipFill>
          <a:blip r:embed="rId1"/>
          <a:stretch>
            <a:fillRect/>
          </a:stretch>
        </p:blipFill>
        <p:spPr>
          <a:xfrm>
            <a:off x="5193030" y="229235"/>
            <a:ext cx="5124450" cy="6200775"/>
          </a:xfrm>
          <a:prstGeom prst="rect">
            <a:avLst/>
          </a:prstGeom>
        </p:spPr>
      </p:pic>
      <p:sp>
        <p:nvSpPr>
          <p:cNvPr id="5" name="Text Box 4"/>
          <p:cNvSpPr txBox="1"/>
          <p:nvPr/>
        </p:nvSpPr>
        <p:spPr>
          <a:xfrm>
            <a:off x="11703050" y="43180"/>
            <a:ext cx="488315" cy="368300"/>
          </a:xfrm>
          <a:prstGeom prst="rect">
            <a:avLst/>
          </a:prstGeom>
          <a:noFill/>
        </p:spPr>
        <p:txBody>
          <a:bodyPr wrap="square" rtlCol="0">
            <a:spAutoFit/>
          </a:bodyPr>
          <a:p>
            <a:r>
              <a:rPr lang="en-US"/>
              <a:t>12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Methodology</a:t>
            </a:r>
            <a:endParaRPr lang="en-US" sz="4000"/>
          </a:p>
        </p:txBody>
      </p:sp>
      <p:sp>
        <p:nvSpPr>
          <p:cNvPr id="6" name="Text Box 5"/>
          <p:cNvSpPr txBox="1"/>
          <p:nvPr/>
        </p:nvSpPr>
        <p:spPr>
          <a:xfrm>
            <a:off x="414655" y="1425575"/>
            <a:ext cx="7414260" cy="3415030"/>
          </a:xfrm>
          <a:prstGeom prst="rect">
            <a:avLst/>
          </a:prstGeom>
          <a:noFill/>
        </p:spPr>
        <p:txBody>
          <a:bodyPr wrap="square" rtlCol="0">
            <a:spAutoFit/>
          </a:bodyPr>
          <a:p>
            <a:pPr marL="285750" indent="-285750" algn="l">
              <a:buFont typeface="Arial" panose="02080604020202020204" pitchFamily="34" charset="0"/>
              <a:buChar char="•"/>
            </a:pPr>
            <a:r>
              <a:rPr lang="en-US" b="1">
                <a:sym typeface="+mn-ea"/>
              </a:rPr>
              <a:t>OpenCV:</a:t>
            </a:r>
            <a:r>
              <a:rPr lang="en-US">
                <a:sym typeface="+mn-ea"/>
              </a:rPr>
              <a:t> The camera is initialized using OpenCV and the</a:t>
            </a:r>
            <a:endParaRPr lang="en-US">
              <a:sym typeface="+mn-ea"/>
            </a:endParaRPr>
          </a:p>
          <a:p>
            <a:pPr indent="0" algn="l">
              <a:buFont typeface="Arial" panose="02080604020202020204" pitchFamily="34" charset="0"/>
              <a:buNone/>
            </a:pPr>
            <a:r>
              <a:rPr lang="en-US">
                <a:sym typeface="+mn-ea"/>
              </a:rPr>
              <a:t>	instance is taken for further processing</a:t>
            </a:r>
            <a:endParaRPr lang="en-US">
              <a:sym typeface="+mn-ea"/>
            </a:endParaRPr>
          </a:p>
          <a:p>
            <a:pPr marL="285750" indent="-285750" algn="l">
              <a:buFont typeface="Arial" panose="02080604020202020204" pitchFamily="34" charset="0"/>
              <a:buChar char="•"/>
            </a:pPr>
            <a:endParaRPr lang="en-US">
              <a:sym typeface="+mn-ea"/>
            </a:endParaRPr>
          </a:p>
          <a:p>
            <a:pPr marL="285750" indent="-285750" algn="l">
              <a:buFont typeface="Arial" panose="02080604020202020204" pitchFamily="34" charset="0"/>
              <a:buChar char="•"/>
            </a:pPr>
            <a:endParaRPr lang="en-US">
              <a:sym typeface="+mn-ea"/>
            </a:endParaRPr>
          </a:p>
          <a:p>
            <a:pPr marL="285750" indent="-285750" algn="l">
              <a:buFont typeface="Arial" panose="02080604020202020204" pitchFamily="34" charset="0"/>
              <a:buChar char="•"/>
            </a:pPr>
            <a:r>
              <a:rPr lang="en-US" b="1">
                <a:sym typeface="+mn-ea"/>
              </a:rPr>
              <a:t>Dlib:</a:t>
            </a:r>
            <a:r>
              <a:rPr lang="en-US">
                <a:sym typeface="+mn-ea"/>
              </a:rPr>
              <a:t> The face detector and landmark detector are initialized</a:t>
            </a:r>
            <a:endParaRPr lang="en-US">
              <a:sym typeface="+mn-ea"/>
            </a:endParaRPr>
          </a:p>
          <a:p>
            <a:pPr indent="0" algn="l">
              <a:buFont typeface="Arial" panose="02080604020202020204" pitchFamily="34" charset="0"/>
              <a:buNone/>
            </a:pPr>
            <a:r>
              <a:rPr lang="en-US">
                <a:sym typeface="+mn-ea"/>
              </a:rPr>
              <a:t>	using Dlib library and the shape predictor file</a:t>
            </a:r>
            <a:endParaRPr lang="en-US">
              <a:sym typeface="+mn-ea"/>
            </a:endParaRPr>
          </a:p>
          <a:p>
            <a:pPr indent="0" algn="l">
              <a:buFont typeface="Arial" panose="02080604020202020204" pitchFamily="34" charset="0"/>
              <a:buNone/>
            </a:pPr>
            <a:r>
              <a:rPr lang="en-US">
                <a:sym typeface="+mn-ea"/>
              </a:rPr>
              <a:t>	"shape_predictor_68_face_landmarks.dat".</a:t>
            </a:r>
            <a:endParaRPr lang="en-US">
              <a:sym typeface="+mn-ea"/>
            </a:endParaRPr>
          </a:p>
          <a:p>
            <a:pPr marL="285750" indent="-285750" algn="l">
              <a:buFont typeface="Arial" panose="02080604020202020204" pitchFamily="34" charset="0"/>
              <a:buChar char="•"/>
            </a:pPr>
            <a:endParaRPr lang="en-US">
              <a:sym typeface="+mn-ea"/>
            </a:endParaRPr>
          </a:p>
          <a:p>
            <a:pPr marL="285750" indent="-285750" algn="l">
              <a:buFont typeface="Arial" panose="02080604020202020204" pitchFamily="34" charset="0"/>
              <a:buChar char="•"/>
            </a:pPr>
            <a:endParaRPr lang="en-US">
              <a:sym typeface="+mn-ea"/>
            </a:endParaRPr>
          </a:p>
          <a:p>
            <a:pPr marL="285750" indent="-285750" algn="l">
              <a:buFont typeface="Arial" panose="02080604020202020204" pitchFamily="34" charset="0"/>
              <a:buChar char="•"/>
            </a:pPr>
            <a:r>
              <a:rPr lang="en-US" b="1">
                <a:sym typeface="+mn-ea"/>
              </a:rPr>
              <a:t>numPy:</a:t>
            </a:r>
            <a:r>
              <a:rPr lang="en-US">
                <a:sym typeface="+mn-ea"/>
              </a:rPr>
              <a:t> The facial landmarks are detected using the landmark</a:t>
            </a:r>
            <a:endParaRPr lang="en-US">
              <a:sym typeface="+mn-ea"/>
            </a:endParaRPr>
          </a:p>
          <a:p>
            <a:pPr indent="0" algn="l">
              <a:buFont typeface="Arial" panose="02080604020202020204" pitchFamily="34" charset="0"/>
              <a:buNone/>
            </a:pPr>
            <a:r>
              <a:rPr lang="en-US">
                <a:sym typeface="+mn-ea"/>
              </a:rPr>
              <a:t>	detector, and the detected landmarks are converted to</a:t>
            </a:r>
            <a:endParaRPr lang="en-US">
              <a:sym typeface="+mn-ea"/>
            </a:endParaRPr>
          </a:p>
          <a:p>
            <a:pPr indent="0" algn="l">
              <a:buFont typeface="Arial" panose="02080604020202020204" pitchFamily="34" charset="0"/>
              <a:buNone/>
            </a:pPr>
            <a:r>
              <a:rPr lang="en-US">
                <a:sym typeface="+mn-ea"/>
              </a:rPr>
              <a:t>	NumPy arrays for further processing</a:t>
            </a:r>
            <a:endParaRPr lang="en-US">
              <a:sym typeface="+mn-ea"/>
            </a:endParaRPr>
          </a:p>
        </p:txBody>
      </p:sp>
      <p:pic>
        <p:nvPicPr>
          <p:cNvPr id="3" name="Picture 2" descr="Picture1"/>
          <p:cNvPicPr>
            <a:picLocks noChangeAspect="1"/>
          </p:cNvPicPr>
          <p:nvPr/>
        </p:nvPicPr>
        <p:blipFill>
          <a:blip r:embed="rId1"/>
          <a:stretch>
            <a:fillRect/>
          </a:stretch>
        </p:blipFill>
        <p:spPr>
          <a:xfrm>
            <a:off x="8324215" y="411480"/>
            <a:ext cx="3505200" cy="3505200"/>
          </a:xfrm>
          <a:prstGeom prst="rect">
            <a:avLst/>
          </a:prstGeom>
          <a:ln>
            <a:solidFill>
              <a:schemeClr val="tx1"/>
            </a:solidFill>
          </a:ln>
        </p:spPr>
      </p:pic>
      <p:sp>
        <p:nvSpPr>
          <p:cNvPr id="5" name="Text Box 4"/>
          <p:cNvSpPr txBox="1"/>
          <p:nvPr/>
        </p:nvSpPr>
        <p:spPr>
          <a:xfrm>
            <a:off x="8324215" y="3916680"/>
            <a:ext cx="3505200" cy="306705"/>
          </a:xfrm>
          <a:prstGeom prst="rect">
            <a:avLst/>
          </a:prstGeom>
          <a:noFill/>
        </p:spPr>
        <p:txBody>
          <a:bodyPr wrap="square" rtlCol="0">
            <a:spAutoFit/>
          </a:bodyPr>
          <a:p>
            <a:pPr algn="ctr"/>
            <a:r>
              <a:rPr lang="en-US" sz="1400">
                <a:sym typeface="+mn-ea"/>
              </a:rPr>
              <a:t>shape_predictor_68_face_landmarks [3]</a:t>
            </a:r>
            <a:endParaRPr lang="en-US" sz="1400"/>
          </a:p>
        </p:txBody>
      </p:sp>
      <p:sp>
        <p:nvSpPr>
          <p:cNvPr id="7" name="Text Box 6"/>
          <p:cNvSpPr txBox="1"/>
          <p:nvPr/>
        </p:nvSpPr>
        <p:spPr>
          <a:xfrm>
            <a:off x="11703050" y="43180"/>
            <a:ext cx="488315" cy="368300"/>
          </a:xfrm>
          <a:prstGeom prst="rect">
            <a:avLst/>
          </a:prstGeom>
          <a:noFill/>
        </p:spPr>
        <p:txBody>
          <a:bodyPr wrap="square" rtlCol="0">
            <a:spAutoFit/>
          </a:bodyPr>
          <a:p>
            <a:r>
              <a:rPr lang="en-US"/>
              <a:t>13</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Prototype</a:t>
            </a:r>
            <a:endParaRPr lang="en-US" sz="4000"/>
          </a:p>
        </p:txBody>
      </p:sp>
      <p:sp>
        <p:nvSpPr>
          <p:cNvPr id="6" name="Text Box 5"/>
          <p:cNvSpPr txBox="1"/>
          <p:nvPr/>
        </p:nvSpPr>
        <p:spPr>
          <a:xfrm>
            <a:off x="414655" y="1425575"/>
            <a:ext cx="11654790" cy="368300"/>
          </a:xfrm>
          <a:prstGeom prst="rect">
            <a:avLst/>
          </a:prstGeom>
          <a:noFill/>
        </p:spPr>
        <p:txBody>
          <a:bodyPr wrap="square" rtlCol="0">
            <a:spAutoFit/>
          </a:bodyPr>
          <a:p>
            <a:pPr indent="0" algn="just">
              <a:buFont typeface="Arial" panose="02080604020202020204" pitchFamily="34" charset="0"/>
              <a:buNone/>
            </a:pPr>
            <a:endParaRPr lang="en-US">
              <a:sym typeface="+mn-ea"/>
            </a:endParaRPr>
          </a:p>
        </p:txBody>
      </p:sp>
      <p:pic>
        <p:nvPicPr>
          <p:cNvPr id="7" name="Picture 6" descr="/home/harshal/Desktop/WhatsApp Image 2023-05-02 at 8.05.12 AM.jpegWhatsApp Image 2023-05-02 at 8.05.12 AM"/>
          <p:cNvPicPr>
            <a:picLocks noChangeAspect="1"/>
          </p:cNvPicPr>
          <p:nvPr/>
        </p:nvPicPr>
        <p:blipFill>
          <a:blip r:embed="rId1"/>
          <a:srcRect/>
          <a:stretch>
            <a:fillRect/>
          </a:stretch>
        </p:blipFill>
        <p:spPr>
          <a:xfrm>
            <a:off x="394653" y="1186815"/>
            <a:ext cx="11052175" cy="5055235"/>
          </a:xfrm>
          <a:prstGeom prst="rect">
            <a:avLst/>
          </a:prstGeom>
        </p:spPr>
      </p:pic>
      <p:sp>
        <p:nvSpPr>
          <p:cNvPr id="8" name="Text Box 7"/>
          <p:cNvSpPr txBox="1"/>
          <p:nvPr/>
        </p:nvSpPr>
        <p:spPr>
          <a:xfrm>
            <a:off x="11703050" y="43180"/>
            <a:ext cx="488315" cy="368300"/>
          </a:xfrm>
          <a:prstGeom prst="rect">
            <a:avLst/>
          </a:prstGeom>
          <a:noFill/>
        </p:spPr>
        <p:txBody>
          <a:bodyPr wrap="square" rtlCol="0">
            <a:spAutoFit/>
          </a:bodyPr>
          <a:p>
            <a:r>
              <a:rPr lang="en-US"/>
              <a:t>14</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Prototype</a:t>
            </a:r>
            <a:endParaRPr lang="en-US" sz="4000"/>
          </a:p>
        </p:txBody>
      </p:sp>
      <p:sp>
        <p:nvSpPr>
          <p:cNvPr id="6" name="Text Box 5"/>
          <p:cNvSpPr txBox="1"/>
          <p:nvPr/>
        </p:nvSpPr>
        <p:spPr>
          <a:xfrm>
            <a:off x="414655" y="1425575"/>
            <a:ext cx="11654790" cy="368300"/>
          </a:xfrm>
          <a:prstGeom prst="rect">
            <a:avLst/>
          </a:prstGeom>
          <a:noFill/>
        </p:spPr>
        <p:txBody>
          <a:bodyPr wrap="square" rtlCol="0">
            <a:spAutoFit/>
          </a:bodyPr>
          <a:p>
            <a:pPr indent="0" algn="just">
              <a:buFont typeface="Arial" panose="02080604020202020204" pitchFamily="34" charset="0"/>
              <a:buNone/>
            </a:pPr>
            <a:endParaRPr lang="en-US">
              <a:sym typeface="+mn-ea"/>
            </a:endParaRPr>
          </a:p>
        </p:txBody>
      </p:sp>
      <p:pic>
        <p:nvPicPr>
          <p:cNvPr id="7" name="Picture 6" descr="/home/harshal/Desktop/WhatsApp Image 2023-05-02 at 8.05.12 AM (1).jpegWhatsApp Image 2023-05-02 at 8.05.12 AM (1)"/>
          <p:cNvPicPr>
            <a:picLocks noChangeAspect="1"/>
          </p:cNvPicPr>
          <p:nvPr/>
        </p:nvPicPr>
        <p:blipFill>
          <a:blip r:embed="rId1"/>
          <a:srcRect/>
          <a:stretch>
            <a:fillRect/>
          </a:stretch>
        </p:blipFill>
        <p:spPr>
          <a:xfrm>
            <a:off x="394018" y="1178243"/>
            <a:ext cx="11052175" cy="5054600"/>
          </a:xfrm>
          <a:prstGeom prst="rect">
            <a:avLst/>
          </a:prstGeom>
        </p:spPr>
      </p:pic>
      <p:sp>
        <p:nvSpPr>
          <p:cNvPr id="3" name="Text Box 2"/>
          <p:cNvSpPr txBox="1"/>
          <p:nvPr/>
        </p:nvSpPr>
        <p:spPr>
          <a:xfrm>
            <a:off x="11703050" y="43180"/>
            <a:ext cx="488315" cy="368300"/>
          </a:xfrm>
          <a:prstGeom prst="rect">
            <a:avLst/>
          </a:prstGeom>
          <a:noFill/>
        </p:spPr>
        <p:txBody>
          <a:bodyPr wrap="square" rtlCol="0">
            <a:spAutoFit/>
          </a:bodyPr>
          <a:p>
            <a:r>
              <a:rPr lang="en-US"/>
              <a:t>15</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Prototype</a:t>
            </a:r>
            <a:endParaRPr lang="en-US" sz="4000"/>
          </a:p>
        </p:txBody>
      </p:sp>
      <p:sp>
        <p:nvSpPr>
          <p:cNvPr id="6" name="Text Box 5"/>
          <p:cNvSpPr txBox="1"/>
          <p:nvPr/>
        </p:nvSpPr>
        <p:spPr>
          <a:xfrm>
            <a:off x="414655" y="1425575"/>
            <a:ext cx="11654790" cy="368300"/>
          </a:xfrm>
          <a:prstGeom prst="rect">
            <a:avLst/>
          </a:prstGeom>
          <a:noFill/>
        </p:spPr>
        <p:txBody>
          <a:bodyPr wrap="square" rtlCol="0">
            <a:spAutoFit/>
          </a:bodyPr>
          <a:p>
            <a:pPr indent="0" algn="just">
              <a:buFont typeface="Arial" panose="02080604020202020204" pitchFamily="34" charset="0"/>
              <a:buNone/>
            </a:pPr>
            <a:endParaRPr lang="en-US">
              <a:sym typeface="+mn-ea"/>
            </a:endParaRPr>
          </a:p>
        </p:txBody>
      </p:sp>
      <p:pic>
        <p:nvPicPr>
          <p:cNvPr id="7" name="Picture 6" descr="WhatsApp Image 2023-05-02 at 8.05.13 AM"/>
          <p:cNvPicPr>
            <a:picLocks noChangeAspect="1"/>
          </p:cNvPicPr>
          <p:nvPr/>
        </p:nvPicPr>
        <p:blipFill>
          <a:blip r:embed="rId1"/>
          <a:stretch>
            <a:fillRect/>
          </a:stretch>
        </p:blipFill>
        <p:spPr>
          <a:xfrm>
            <a:off x="394335" y="1186815"/>
            <a:ext cx="11052810" cy="5055235"/>
          </a:xfrm>
          <a:prstGeom prst="rect">
            <a:avLst/>
          </a:prstGeom>
        </p:spPr>
      </p:pic>
      <p:sp>
        <p:nvSpPr>
          <p:cNvPr id="3" name="Text Box 2"/>
          <p:cNvSpPr txBox="1"/>
          <p:nvPr/>
        </p:nvSpPr>
        <p:spPr>
          <a:xfrm>
            <a:off x="11703050" y="43180"/>
            <a:ext cx="488315" cy="368300"/>
          </a:xfrm>
          <a:prstGeom prst="rect">
            <a:avLst/>
          </a:prstGeom>
          <a:noFill/>
        </p:spPr>
        <p:txBody>
          <a:bodyPr wrap="square" rtlCol="0">
            <a:spAutoFit/>
          </a:bodyPr>
          <a:p>
            <a:r>
              <a:rPr lang="en-US"/>
              <a:t>16</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Prototype Code</a:t>
            </a:r>
            <a:endParaRPr lang="en-US" sz="4000"/>
          </a:p>
        </p:txBody>
      </p:sp>
      <p:sp>
        <p:nvSpPr>
          <p:cNvPr id="6" name="Text Box 5"/>
          <p:cNvSpPr txBox="1"/>
          <p:nvPr/>
        </p:nvSpPr>
        <p:spPr>
          <a:xfrm>
            <a:off x="414655" y="1425575"/>
            <a:ext cx="11654790" cy="368300"/>
          </a:xfrm>
          <a:prstGeom prst="rect">
            <a:avLst/>
          </a:prstGeom>
          <a:noFill/>
        </p:spPr>
        <p:txBody>
          <a:bodyPr wrap="square" rtlCol="0">
            <a:spAutoFit/>
          </a:bodyPr>
          <a:p>
            <a:pPr indent="0" algn="just">
              <a:buFont typeface="Arial" panose="02080604020202020204" pitchFamily="34" charset="0"/>
              <a:buNone/>
            </a:pPr>
            <a:endParaRPr lang="en-US">
              <a:sym typeface="+mn-ea"/>
            </a:endParaRPr>
          </a:p>
        </p:txBody>
      </p:sp>
      <p:pic>
        <p:nvPicPr>
          <p:cNvPr id="7" name="Picture 6" descr="/home/harshal/Desktop/code2.pngcode2"/>
          <p:cNvPicPr>
            <a:picLocks noChangeAspect="1"/>
          </p:cNvPicPr>
          <p:nvPr/>
        </p:nvPicPr>
        <p:blipFill>
          <a:blip r:embed="rId1"/>
          <a:srcRect/>
          <a:stretch>
            <a:fillRect/>
          </a:stretch>
        </p:blipFill>
        <p:spPr>
          <a:xfrm>
            <a:off x="4577080" y="40005"/>
            <a:ext cx="6655435" cy="6824345"/>
          </a:xfrm>
          <a:prstGeom prst="rect">
            <a:avLst/>
          </a:prstGeom>
        </p:spPr>
      </p:pic>
      <p:sp>
        <p:nvSpPr>
          <p:cNvPr id="3" name="Text Box 2"/>
          <p:cNvSpPr txBox="1"/>
          <p:nvPr/>
        </p:nvSpPr>
        <p:spPr>
          <a:xfrm>
            <a:off x="11703050" y="43180"/>
            <a:ext cx="488315" cy="368300"/>
          </a:xfrm>
          <a:prstGeom prst="rect">
            <a:avLst/>
          </a:prstGeom>
          <a:noFill/>
        </p:spPr>
        <p:txBody>
          <a:bodyPr wrap="square" rtlCol="0">
            <a:spAutoFit/>
          </a:bodyPr>
          <a:p>
            <a:r>
              <a:rPr lang="en-US"/>
              <a:t>17</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Prototype Code</a:t>
            </a:r>
            <a:endParaRPr lang="en-US" sz="4000"/>
          </a:p>
        </p:txBody>
      </p:sp>
      <p:sp>
        <p:nvSpPr>
          <p:cNvPr id="6" name="Text Box 5"/>
          <p:cNvSpPr txBox="1"/>
          <p:nvPr/>
        </p:nvSpPr>
        <p:spPr>
          <a:xfrm>
            <a:off x="414655" y="1425575"/>
            <a:ext cx="11654790" cy="368300"/>
          </a:xfrm>
          <a:prstGeom prst="rect">
            <a:avLst/>
          </a:prstGeom>
          <a:noFill/>
        </p:spPr>
        <p:txBody>
          <a:bodyPr wrap="square" rtlCol="0">
            <a:spAutoFit/>
          </a:bodyPr>
          <a:p>
            <a:pPr indent="0" algn="just">
              <a:buFont typeface="Arial" panose="02080604020202020204" pitchFamily="34" charset="0"/>
              <a:buNone/>
            </a:pPr>
            <a:endParaRPr lang="en-US">
              <a:sym typeface="+mn-ea"/>
            </a:endParaRPr>
          </a:p>
        </p:txBody>
      </p:sp>
      <p:pic>
        <p:nvPicPr>
          <p:cNvPr id="7" name="Picture 6" descr="/home/harshal/Desktop/code1.pngcode1"/>
          <p:cNvPicPr>
            <a:picLocks noChangeAspect="1"/>
          </p:cNvPicPr>
          <p:nvPr/>
        </p:nvPicPr>
        <p:blipFill>
          <a:blip r:embed="rId1"/>
          <a:srcRect/>
          <a:stretch>
            <a:fillRect/>
          </a:stretch>
        </p:blipFill>
        <p:spPr>
          <a:xfrm>
            <a:off x="3730625" y="1146175"/>
            <a:ext cx="7934960" cy="5055235"/>
          </a:xfrm>
          <a:prstGeom prst="rect">
            <a:avLst/>
          </a:prstGeom>
        </p:spPr>
      </p:pic>
      <p:sp>
        <p:nvSpPr>
          <p:cNvPr id="3" name="Text Box 2"/>
          <p:cNvSpPr txBox="1"/>
          <p:nvPr/>
        </p:nvSpPr>
        <p:spPr>
          <a:xfrm>
            <a:off x="11703050" y="43180"/>
            <a:ext cx="488315" cy="368300"/>
          </a:xfrm>
          <a:prstGeom prst="rect">
            <a:avLst/>
          </a:prstGeom>
          <a:noFill/>
        </p:spPr>
        <p:txBody>
          <a:bodyPr wrap="square" rtlCol="0">
            <a:spAutoFit/>
          </a:bodyPr>
          <a:p>
            <a:r>
              <a:rPr lang="en-US"/>
              <a:t>18</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Prototype</a:t>
            </a:r>
            <a:endParaRPr lang="en-US" sz="4000"/>
          </a:p>
        </p:txBody>
      </p:sp>
      <p:sp>
        <p:nvSpPr>
          <p:cNvPr id="6" name="Text Box 5"/>
          <p:cNvSpPr txBox="1"/>
          <p:nvPr/>
        </p:nvSpPr>
        <p:spPr>
          <a:xfrm>
            <a:off x="414655" y="1425575"/>
            <a:ext cx="11654790" cy="368300"/>
          </a:xfrm>
          <a:prstGeom prst="rect">
            <a:avLst/>
          </a:prstGeom>
          <a:noFill/>
        </p:spPr>
        <p:txBody>
          <a:bodyPr wrap="square" rtlCol="0">
            <a:spAutoFit/>
          </a:bodyPr>
          <a:p>
            <a:pPr indent="0" algn="just">
              <a:buFont typeface="Arial" panose="02080604020202020204" pitchFamily="34" charset="0"/>
              <a:buNone/>
            </a:pPr>
            <a:endParaRPr lang="en-US">
              <a:sym typeface="+mn-ea"/>
            </a:endParaRPr>
          </a:p>
        </p:txBody>
      </p:sp>
      <p:pic>
        <p:nvPicPr>
          <p:cNvPr id="7" name="Picture 6" descr="/home/harshal/Desktop/1.jpg1"/>
          <p:cNvPicPr>
            <a:picLocks noChangeAspect="1"/>
          </p:cNvPicPr>
          <p:nvPr/>
        </p:nvPicPr>
        <p:blipFill>
          <a:blip r:embed="rId1"/>
          <a:srcRect/>
          <a:stretch>
            <a:fillRect/>
          </a:stretch>
        </p:blipFill>
        <p:spPr>
          <a:xfrm>
            <a:off x="837565" y="977265"/>
            <a:ext cx="4855210" cy="2696210"/>
          </a:xfrm>
          <a:prstGeom prst="rect">
            <a:avLst/>
          </a:prstGeom>
        </p:spPr>
      </p:pic>
      <p:pic>
        <p:nvPicPr>
          <p:cNvPr id="3" name="Picture 2" descr="2"/>
          <p:cNvPicPr>
            <a:picLocks noChangeAspect="1"/>
          </p:cNvPicPr>
          <p:nvPr/>
        </p:nvPicPr>
        <p:blipFill>
          <a:blip r:embed="rId2"/>
          <a:stretch>
            <a:fillRect/>
          </a:stretch>
        </p:blipFill>
        <p:spPr>
          <a:xfrm>
            <a:off x="6525895" y="977265"/>
            <a:ext cx="4845685" cy="2691130"/>
          </a:xfrm>
          <a:prstGeom prst="rect">
            <a:avLst/>
          </a:prstGeom>
        </p:spPr>
      </p:pic>
      <p:pic>
        <p:nvPicPr>
          <p:cNvPr id="5" name="Picture 4" descr="3"/>
          <p:cNvPicPr>
            <a:picLocks noChangeAspect="1"/>
          </p:cNvPicPr>
          <p:nvPr/>
        </p:nvPicPr>
        <p:blipFill>
          <a:blip r:embed="rId3"/>
          <a:stretch>
            <a:fillRect/>
          </a:stretch>
        </p:blipFill>
        <p:spPr>
          <a:xfrm>
            <a:off x="3671570" y="3865880"/>
            <a:ext cx="4819650" cy="2686050"/>
          </a:xfrm>
          <a:prstGeom prst="rect">
            <a:avLst/>
          </a:prstGeom>
        </p:spPr>
      </p:pic>
      <p:sp>
        <p:nvSpPr>
          <p:cNvPr id="8" name="Text Box 7"/>
          <p:cNvSpPr txBox="1"/>
          <p:nvPr/>
        </p:nvSpPr>
        <p:spPr>
          <a:xfrm>
            <a:off x="2578735" y="3616960"/>
            <a:ext cx="1002030" cy="368300"/>
          </a:xfrm>
          <a:prstGeom prst="rect">
            <a:avLst/>
          </a:prstGeom>
          <a:noFill/>
        </p:spPr>
        <p:txBody>
          <a:bodyPr wrap="square" rtlCol="0">
            <a:spAutoFit/>
          </a:bodyPr>
          <a:p>
            <a:r>
              <a:rPr lang="en-US"/>
              <a:t>Original</a:t>
            </a:r>
            <a:endParaRPr lang="en-US"/>
          </a:p>
        </p:txBody>
      </p:sp>
      <p:sp>
        <p:nvSpPr>
          <p:cNvPr id="9" name="Text Box 8"/>
          <p:cNvSpPr txBox="1"/>
          <p:nvPr/>
        </p:nvSpPr>
        <p:spPr>
          <a:xfrm>
            <a:off x="8582025" y="3616960"/>
            <a:ext cx="1077595" cy="368300"/>
          </a:xfrm>
          <a:prstGeom prst="rect">
            <a:avLst/>
          </a:prstGeom>
          <a:noFill/>
        </p:spPr>
        <p:txBody>
          <a:bodyPr wrap="square" rtlCol="0">
            <a:spAutoFit/>
          </a:bodyPr>
          <a:p>
            <a:r>
              <a:rPr lang="en-US"/>
              <a:t>Brighten</a:t>
            </a:r>
            <a:endParaRPr lang="en-US"/>
          </a:p>
        </p:txBody>
      </p:sp>
      <p:sp>
        <p:nvSpPr>
          <p:cNvPr id="10" name="Text Box 9"/>
          <p:cNvSpPr txBox="1"/>
          <p:nvPr/>
        </p:nvSpPr>
        <p:spPr>
          <a:xfrm>
            <a:off x="5375275" y="6489700"/>
            <a:ext cx="1456690" cy="368300"/>
          </a:xfrm>
          <a:prstGeom prst="rect">
            <a:avLst/>
          </a:prstGeom>
          <a:noFill/>
        </p:spPr>
        <p:txBody>
          <a:bodyPr wrap="square" rtlCol="0">
            <a:spAutoFit/>
          </a:bodyPr>
          <a:p>
            <a:r>
              <a:rPr lang="en-US"/>
              <a:t>Grey Scale</a:t>
            </a:r>
            <a:endParaRPr lang="en-US"/>
          </a:p>
        </p:txBody>
      </p:sp>
      <p:sp>
        <p:nvSpPr>
          <p:cNvPr id="11" name="Text Box 10"/>
          <p:cNvSpPr txBox="1"/>
          <p:nvPr/>
        </p:nvSpPr>
        <p:spPr>
          <a:xfrm>
            <a:off x="11703050" y="43180"/>
            <a:ext cx="488315" cy="368300"/>
          </a:xfrm>
          <a:prstGeom prst="rect">
            <a:avLst/>
          </a:prstGeom>
          <a:noFill/>
        </p:spPr>
        <p:txBody>
          <a:bodyPr wrap="square" rtlCol="0">
            <a:spAutoFit/>
          </a:bodyPr>
          <a:p>
            <a:r>
              <a:rPr lang="en-US"/>
              <a:t>19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Content</a:t>
            </a:r>
            <a:endParaRPr lang="en-US" sz="4000"/>
          </a:p>
        </p:txBody>
      </p:sp>
      <p:sp>
        <p:nvSpPr>
          <p:cNvPr id="6" name="Text Box 5"/>
          <p:cNvSpPr txBox="1"/>
          <p:nvPr/>
        </p:nvSpPr>
        <p:spPr>
          <a:xfrm>
            <a:off x="414655" y="1425575"/>
            <a:ext cx="11654790" cy="4154170"/>
          </a:xfrm>
          <a:prstGeom prst="rect">
            <a:avLst/>
          </a:prstGeom>
          <a:noFill/>
        </p:spPr>
        <p:txBody>
          <a:bodyPr wrap="square" rtlCol="0">
            <a:spAutoFit/>
          </a:bodyPr>
          <a:p>
            <a:pPr marL="285750" indent="-285750" algn="just">
              <a:buFont typeface="Arial" panose="02080604020202020204" pitchFamily="34" charset="0"/>
              <a:buChar char="•"/>
            </a:pPr>
            <a:r>
              <a:rPr lang="en-US" sz="2400"/>
              <a:t>Introduction</a:t>
            </a:r>
            <a:endParaRPr lang="en-US" sz="2400"/>
          </a:p>
          <a:p>
            <a:pPr marL="285750" indent="-285750" algn="just">
              <a:buFont typeface="Arial" panose="02080604020202020204" pitchFamily="34" charset="0"/>
              <a:buChar char="•"/>
            </a:pPr>
            <a:r>
              <a:rPr lang="en-US" sz="2400"/>
              <a:t>Product Scope</a:t>
            </a:r>
            <a:endParaRPr lang="en-US" sz="2400"/>
          </a:p>
          <a:p>
            <a:pPr marL="285750" indent="-285750" algn="just">
              <a:buFont typeface="Arial" panose="02080604020202020204" pitchFamily="34" charset="0"/>
              <a:buChar char="•"/>
            </a:pPr>
            <a:r>
              <a:rPr lang="en-US" sz="2400"/>
              <a:t>Intended Audience</a:t>
            </a:r>
            <a:endParaRPr lang="en-US" sz="2400"/>
          </a:p>
          <a:p>
            <a:pPr marL="285750" indent="-285750" algn="just">
              <a:buFont typeface="Arial" panose="02080604020202020204" pitchFamily="34" charset="0"/>
              <a:buChar char="•"/>
            </a:pPr>
            <a:r>
              <a:rPr lang="en-US" sz="2400"/>
              <a:t>User Requirements</a:t>
            </a:r>
            <a:endParaRPr lang="en-US" sz="2400"/>
          </a:p>
          <a:p>
            <a:pPr marL="285750" indent="-285750" algn="just">
              <a:buFont typeface="Arial" panose="02080604020202020204" pitchFamily="34" charset="0"/>
              <a:buChar char="•"/>
            </a:pPr>
            <a:r>
              <a:rPr lang="en-US" sz="2400"/>
              <a:t>Functional </a:t>
            </a:r>
            <a:r>
              <a:rPr lang="en-US" sz="2400">
                <a:sym typeface="+mn-ea"/>
              </a:rPr>
              <a:t>Requirements</a:t>
            </a:r>
            <a:endParaRPr lang="en-US" sz="2400">
              <a:sym typeface="+mn-ea"/>
            </a:endParaRPr>
          </a:p>
          <a:p>
            <a:pPr marL="285750" indent="-285750" algn="just">
              <a:buFont typeface="Arial" panose="02080604020202020204" pitchFamily="34" charset="0"/>
              <a:buChar char="•"/>
            </a:pPr>
            <a:r>
              <a:rPr lang="en-US" sz="2400"/>
              <a:t>Non-Functional </a:t>
            </a:r>
            <a:r>
              <a:rPr lang="en-US" sz="2400">
                <a:sym typeface="+mn-ea"/>
              </a:rPr>
              <a:t>Requirements</a:t>
            </a:r>
            <a:endParaRPr lang="en-US" sz="2400">
              <a:sym typeface="+mn-ea"/>
            </a:endParaRPr>
          </a:p>
          <a:p>
            <a:pPr marL="285750" indent="-285750" algn="just">
              <a:buFont typeface="Arial" panose="02080604020202020204" pitchFamily="34" charset="0"/>
              <a:buChar char="•"/>
            </a:pPr>
            <a:r>
              <a:rPr lang="en-US" sz="2400"/>
              <a:t>Software Flow Diagram</a:t>
            </a:r>
            <a:endParaRPr lang="en-US" sz="2400"/>
          </a:p>
          <a:p>
            <a:pPr marL="285750" indent="-285750" algn="just">
              <a:buFont typeface="Arial" panose="02080604020202020204" pitchFamily="34" charset="0"/>
              <a:buChar char="•"/>
            </a:pPr>
            <a:r>
              <a:rPr lang="en-US" sz="2400"/>
              <a:t>Use Case Diagram</a:t>
            </a:r>
            <a:endParaRPr lang="en-US" sz="2400"/>
          </a:p>
          <a:p>
            <a:pPr marL="285750" indent="-285750" algn="just">
              <a:buFont typeface="Arial" panose="02080604020202020204" pitchFamily="34" charset="0"/>
              <a:buChar char="•"/>
            </a:pPr>
            <a:r>
              <a:rPr lang="en-US" sz="2400"/>
              <a:t>Class Diagram</a:t>
            </a:r>
            <a:endParaRPr lang="en-US" sz="2400"/>
          </a:p>
          <a:p>
            <a:pPr marL="285750" indent="-285750" algn="just">
              <a:buFont typeface="Arial" panose="02080604020202020204" pitchFamily="34" charset="0"/>
              <a:buChar char="•"/>
            </a:pPr>
            <a:r>
              <a:rPr lang="en-US" sz="2400"/>
              <a:t>Prototype</a:t>
            </a:r>
            <a:endParaRPr lang="en-US" sz="2400"/>
          </a:p>
          <a:p>
            <a:pPr marL="285750" indent="-285750" algn="just">
              <a:buFont typeface="Arial" panose="02080604020202020204" pitchFamily="34" charset="0"/>
              <a:buChar char="•"/>
            </a:pPr>
            <a:r>
              <a:rPr lang="en-US" sz="2400"/>
              <a:t>References</a:t>
            </a:r>
            <a:endParaRPr lang="en-US" sz="2400"/>
          </a:p>
        </p:txBody>
      </p:sp>
      <p:sp>
        <p:nvSpPr>
          <p:cNvPr id="2" name="Text Box 1"/>
          <p:cNvSpPr txBox="1"/>
          <p:nvPr/>
        </p:nvSpPr>
        <p:spPr>
          <a:xfrm>
            <a:off x="11829415" y="43180"/>
            <a:ext cx="314325" cy="368300"/>
          </a:xfrm>
          <a:prstGeom prst="rect">
            <a:avLst/>
          </a:prstGeom>
          <a:noFill/>
        </p:spPr>
        <p:txBody>
          <a:bodyPr wrap="square" rtlCol="0">
            <a:spAutoFit/>
          </a:bodyPr>
          <a:p>
            <a:r>
              <a:rPr lang="en-US"/>
              <a:t>2</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Prototype Code</a:t>
            </a:r>
            <a:endParaRPr lang="en-US" sz="4000"/>
          </a:p>
        </p:txBody>
      </p:sp>
      <p:sp>
        <p:nvSpPr>
          <p:cNvPr id="6" name="Text Box 5"/>
          <p:cNvSpPr txBox="1"/>
          <p:nvPr/>
        </p:nvSpPr>
        <p:spPr>
          <a:xfrm>
            <a:off x="414655" y="1425575"/>
            <a:ext cx="11654790" cy="368300"/>
          </a:xfrm>
          <a:prstGeom prst="rect">
            <a:avLst/>
          </a:prstGeom>
          <a:noFill/>
        </p:spPr>
        <p:txBody>
          <a:bodyPr wrap="square" rtlCol="0">
            <a:spAutoFit/>
          </a:bodyPr>
          <a:p>
            <a:pPr indent="0" algn="just">
              <a:buFont typeface="Arial" panose="02080604020202020204" pitchFamily="34" charset="0"/>
              <a:buNone/>
            </a:pPr>
            <a:endParaRPr lang="en-US">
              <a:sym typeface="+mn-ea"/>
            </a:endParaRPr>
          </a:p>
        </p:txBody>
      </p:sp>
      <p:pic>
        <p:nvPicPr>
          <p:cNvPr id="7" name="Picture 6" descr="/home/harshal/Desktop/code3.pngcode3"/>
          <p:cNvPicPr>
            <a:picLocks noChangeAspect="1"/>
          </p:cNvPicPr>
          <p:nvPr/>
        </p:nvPicPr>
        <p:blipFill>
          <a:blip r:embed="rId1"/>
          <a:srcRect/>
          <a:stretch>
            <a:fillRect/>
          </a:stretch>
        </p:blipFill>
        <p:spPr>
          <a:xfrm>
            <a:off x="3730625" y="1530668"/>
            <a:ext cx="7934960" cy="4286250"/>
          </a:xfrm>
          <a:prstGeom prst="rect">
            <a:avLst/>
          </a:prstGeom>
        </p:spPr>
      </p:pic>
      <p:sp>
        <p:nvSpPr>
          <p:cNvPr id="3" name="Text Box 2"/>
          <p:cNvSpPr txBox="1"/>
          <p:nvPr/>
        </p:nvSpPr>
        <p:spPr>
          <a:xfrm>
            <a:off x="11703050" y="43180"/>
            <a:ext cx="488315" cy="368300"/>
          </a:xfrm>
          <a:prstGeom prst="rect">
            <a:avLst/>
          </a:prstGeom>
          <a:noFill/>
        </p:spPr>
        <p:txBody>
          <a:bodyPr wrap="square" rtlCol="0">
            <a:spAutoFit/>
          </a:bodyPr>
          <a:p>
            <a:r>
              <a:rPr lang="en-US"/>
              <a:t>20</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sym typeface="+mn-ea"/>
              </a:rPr>
              <a:t>References</a:t>
            </a:r>
            <a:endParaRPr lang="en-US" sz="4000"/>
          </a:p>
        </p:txBody>
      </p:sp>
      <p:sp>
        <p:nvSpPr>
          <p:cNvPr id="6" name="Text Box 5"/>
          <p:cNvSpPr txBox="1"/>
          <p:nvPr/>
        </p:nvSpPr>
        <p:spPr>
          <a:xfrm>
            <a:off x="414655" y="1425575"/>
            <a:ext cx="11654790" cy="3415030"/>
          </a:xfrm>
          <a:prstGeom prst="rect">
            <a:avLst/>
          </a:prstGeom>
          <a:noFill/>
        </p:spPr>
        <p:txBody>
          <a:bodyPr wrap="square" rtlCol="0">
            <a:spAutoFit/>
          </a:bodyPr>
          <a:p>
            <a:pPr indent="0" algn="just">
              <a:buFont typeface="Arial" panose="02080604020202020204" pitchFamily="34" charset="0"/>
              <a:buNone/>
            </a:pPr>
            <a:r>
              <a:rPr lang="en-US">
                <a:sym typeface="+mn-ea"/>
              </a:rPr>
              <a:t>[1]	Ministry of Road Transport and Highways, Government of India</a:t>
            </a:r>
            <a:endParaRPr lang="en-US">
              <a:sym typeface="+mn-ea"/>
            </a:endParaRPr>
          </a:p>
          <a:p>
            <a:pPr indent="0" algn="just">
              <a:buFont typeface="Arial" panose="02080604020202020204" pitchFamily="34" charset="0"/>
              <a:buNone/>
            </a:pPr>
            <a:r>
              <a:rPr lang="en-US">
                <a:sym typeface="+mn-ea"/>
              </a:rPr>
              <a:t>	Road Accidents in India.</a:t>
            </a:r>
            <a:endParaRPr lang="en-US">
              <a:sym typeface="+mn-ea"/>
            </a:endParaRPr>
          </a:p>
          <a:p>
            <a:pPr indent="0" algn="just">
              <a:buFont typeface="Arial" panose="02080604020202020204" pitchFamily="34" charset="0"/>
              <a:buNone/>
            </a:pPr>
            <a:r>
              <a:rPr lang="en-US">
                <a:sym typeface="+mn-ea"/>
              </a:rPr>
              <a:t>	</a:t>
            </a:r>
            <a:r>
              <a:rPr lang="en-US">
                <a:sym typeface="+mn-ea"/>
                <a:hlinkClick r:id="rId1" tooltip="" action="ppaction://hlinkfile"/>
              </a:rPr>
              <a:t>https://morth.nic.in/road-accident-in-india</a:t>
            </a:r>
            <a:endParaRPr lang="en-US">
              <a:sym typeface="+mn-ea"/>
            </a:endParaRPr>
          </a:p>
          <a:p>
            <a:pPr indent="0" algn="just">
              <a:buFont typeface="Arial" panose="02080604020202020204" pitchFamily="34" charset="0"/>
              <a:buNone/>
            </a:pPr>
            <a:endParaRPr lang="en-US">
              <a:sym typeface="+mn-ea"/>
            </a:endParaRPr>
          </a:p>
          <a:p>
            <a:pPr indent="0" algn="just">
              <a:buFont typeface="Arial" panose="02080604020202020204" pitchFamily="34" charset="0"/>
              <a:buNone/>
            </a:pPr>
            <a:r>
              <a:rPr lang="en-US">
                <a:sym typeface="+mn-ea"/>
              </a:rPr>
              <a:t>[2]	National Highway Traffic Safety Administration (NHTSA). (2018). </a:t>
            </a:r>
            <a:endParaRPr lang="en-US">
              <a:sym typeface="+mn-ea"/>
            </a:endParaRPr>
          </a:p>
          <a:p>
            <a:pPr indent="0" algn="just">
              <a:buFont typeface="Arial" panose="02080604020202020204" pitchFamily="34" charset="0"/>
              <a:buNone/>
            </a:pPr>
            <a:r>
              <a:rPr lang="en-US">
                <a:sym typeface="+mn-ea"/>
              </a:rPr>
              <a:t>	Topic: Drowsy Driving </a:t>
            </a:r>
            <a:endParaRPr lang="en-US">
              <a:sym typeface="+mn-ea"/>
            </a:endParaRPr>
          </a:p>
          <a:p>
            <a:pPr indent="0" algn="just">
              <a:buFont typeface="Arial" panose="02080604020202020204" pitchFamily="34" charset="0"/>
              <a:buNone/>
            </a:pPr>
            <a:r>
              <a:rPr lang="en-US">
                <a:sym typeface="+mn-ea"/>
              </a:rPr>
              <a:t>	</a:t>
            </a:r>
            <a:r>
              <a:rPr lang="en-US">
                <a:sym typeface="+mn-ea"/>
                <a:hlinkClick r:id="rId2" tooltip="" action="ppaction://hlinkfile"/>
              </a:rPr>
              <a:t>https://www.nhtsa.gov/risky-driving/drowsy-driving</a:t>
            </a:r>
            <a:endParaRPr lang="en-US">
              <a:sym typeface="+mn-ea"/>
              <a:hlinkClick r:id="rId2" tooltip="" action="ppaction://hlinkfile"/>
            </a:endParaRPr>
          </a:p>
          <a:p>
            <a:pPr indent="0" algn="just">
              <a:buFont typeface="Arial" panose="02080604020202020204" pitchFamily="34" charset="0"/>
              <a:buNone/>
            </a:pPr>
            <a:endParaRPr lang="en-US">
              <a:sym typeface="+mn-ea"/>
              <a:hlinkClick r:id="rId2" tooltip="" action="ppaction://hlinkfile"/>
            </a:endParaRPr>
          </a:p>
          <a:p>
            <a:pPr indent="0" algn="just">
              <a:buFont typeface="Arial" panose="02080604020202020204" pitchFamily="34" charset="0"/>
              <a:buNone/>
            </a:pPr>
            <a:r>
              <a:rPr lang="en-US">
                <a:sym typeface="+mn-ea"/>
              </a:rPr>
              <a:t>[3]	Chrysos, G. G., &amp; Karpouzis, K. (2017). Deep Learning for Computer Vision</a:t>
            </a:r>
            <a:endParaRPr lang="en-US">
              <a:sym typeface="+mn-ea"/>
            </a:endParaRPr>
          </a:p>
          <a:p>
            <a:pPr indent="0" algn="just">
              <a:buFont typeface="Arial" panose="02080604020202020204" pitchFamily="34" charset="0"/>
              <a:buNone/>
            </a:pPr>
            <a:r>
              <a:rPr lang="en-US">
                <a:sym typeface="+mn-ea"/>
              </a:rPr>
              <a:t>	Computational Intelligence and Neuroscience, 2017, 1-13. doi: 10.1155/2017/1308521.</a:t>
            </a:r>
            <a:endParaRPr lang="en-US">
              <a:sym typeface="+mn-ea"/>
            </a:endParaRPr>
          </a:p>
          <a:p>
            <a:pPr indent="0" algn="just">
              <a:buFont typeface="Arial" panose="02080604020202020204" pitchFamily="34" charset="0"/>
              <a:buNone/>
            </a:pPr>
            <a:r>
              <a:rPr lang="en-US">
                <a:sym typeface="+mn-ea"/>
              </a:rPr>
              <a:t>	</a:t>
            </a:r>
            <a:r>
              <a:rPr lang="en-US">
                <a:sym typeface="+mn-ea"/>
                <a:hlinkClick r:id="rId3" tooltip=""/>
              </a:rPr>
              <a:t>http://dlib.net/files/shape_predictor_68_face_landmarks.dat.bz2</a:t>
            </a:r>
            <a:endParaRPr lang="en-US">
              <a:sym typeface="+mn-ea"/>
            </a:endParaRPr>
          </a:p>
          <a:p>
            <a:pPr indent="0" algn="just">
              <a:buFont typeface="Arial" panose="02080604020202020204" pitchFamily="34" charset="0"/>
              <a:buNone/>
            </a:pPr>
            <a:endParaRPr lang="en-US">
              <a:sym typeface="+mn-ea"/>
            </a:endParaRPr>
          </a:p>
        </p:txBody>
      </p:sp>
      <p:sp>
        <p:nvSpPr>
          <p:cNvPr id="3" name="Text Box 2"/>
          <p:cNvSpPr txBox="1"/>
          <p:nvPr/>
        </p:nvSpPr>
        <p:spPr>
          <a:xfrm>
            <a:off x="11703050" y="43180"/>
            <a:ext cx="488315" cy="368300"/>
          </a:xfrm>
          <a:prstGeom prst="rect">
            <a:avLst/>
          </a:prstGeom>
          <a:noFill/>
        </p:spPr>
        <p:txBody>
          <a:bodyPr wrap="square" rtlCol="0">
            <a:spAutoFit/>
          </a:bodyPr>
          <a:p>
            <a:r>
              <a:rPr lang="en-US"/>
              <a:t>21</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35" y="1423670"/>
            <a:ext cx="12193270" cy="1202055"/>
          </a:xfrm>
        </p:spPr>
        <p:txBody>
          <a:bodyPr/>
          <a:lstStyle/>
          <a:p>
            <a:pPr algn="ctr"/>
            <a:r>
              <a:rPr lang="en-US" altLang="zh-CN" sz="3600" b="1">
                <a:solidFill>
                  <a:schemeClr val="tx1"/>
                </a:solidFill>
                <a:latin typeface="Cantarell" charset="0"/>
                <a:cs typeface="Cantarell" charset="0"/>
              </a:rPr>
              <a:t>Thank You.</a:t>
            </a:r>
            <a:endParaRPr lang="en-US" altLang="zh-CN" sz="3600" b="1">
              <a:solidFill>
                <a:schemeClr val="tx1"/>
              </a:solidFill>
              <a:latin typeface="Cantarell" charset="0"/>
              <a:cs typeface="Cantarell" charset="0"/>
            </a:endParaRPr>
          </a:p>
        </p:txBody>
      </p:sp>
      <p:sp>
        <p:nvSpPr>
          <p:cNvPr id="3" name="Text Box 2"/>
          <p:cNvSpPr txBox="1"/>
          <p:nvPr/>
        </p:nvSpPr>
        <p:spPr>
          <a:xfrm>
            <a:off x="11706225" y="43180"/>
            <a:ext cx="487680" cy="368300"/>
          </a:xfrm>
          <a:prstGeom prst="rect">
            <a:avLst/>
          </a:prstGeom>
          <a:noFill/>
        </p:spPr>
        <p:txBody>
          <a:bodyPr wrap="square" rtlCol="0">
            <a:spAutoFit/>
          </a:bodyPr>
          <a:p>
            <a:r>
              <a:rPr lang="en-US"/>
              <a:t>22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Introduction</a:t>
            </a:r>
            <a:endParaRPr lang="en-US" sz="4000"/>
          </a:p>
        </p:txBody>
      </p:sp>
      <p:sp>
        <p:nvSpPr>
          <p:cNvPr id="6" name="Text Box 5"/>
          <p:cNvSpPr txBox="1"/>
          <p:nvPr/>
        </p:nvSpPr>
        <p:spPr>
          <a:xfrm>
            <a:off x="414655" y="1425575"/>
            <a:ext cx="11654790" cy="5077460"/>
          </a:xfrm>
          <a:prstGeom prst="rect">
            <a:avLst/>
          </a:prstGeom>
          <a:noFill/>
        </p:spPr>
        <p:txBody>
          <a:bodyPr wrap="square" rtlCol="0">
            <a:spAutoFit/>
          </a:bodyPr>
          <a:p>
            <a:pPr marL="285750" indent="-285750" algn="just">
              <a:buFont typeface="Arial" panose="02080604020202020204" pitchFamily="34" charset="0"/>
              <a:buChar char="•"/>
            </a:pPr>
            <a:r>
              <a:rPr lang="en-US">
                <a:sym typeface="+mn-ea"/>
              </a:rPr>
              <a:t>According to </a:t>
            </a:r>
            <a:r>
              <a:rPr lang="en-US" b="1">
                <a:sym typeface="+mn-ea"/>
              </a:rPr>
              <a:t>Ministry of Road Transport and Highways</a:t>
            </a:r>
            <a:r>
              <a:rPr lang="en-US">
                <a:sym typeface="+mn-ea"/>
              </a:rPr>
              <a:t> In </a:t>
            </a:r>
            <a:r>
              <a:rPr lang="en-US" b="1">
                <a:sym typeface="+mn-ea"/>
              </a:rPr>
              <a:t>2020</a:t>
            </a:r>
            <a:r>
              <a:rPr lang="en-US">
                <a:sym typeface="+mn-ea"/>
              </a:rPr>
              <a:t>, there were </a:t>
            </a:r>
            <a:r>
              <a:rPr lang="en-US" b="1">
                <a:solidFill>
                  <a:srgbClr val="FF0000"/>
                </a:solidFill>
                <a:sym typeface="+mn-ea"/>
              </a:rPr>
              <a:t>366,138</a:t>
            </a:r>
            <a:r>
              <a:rPr lang="en-US" b="1">
                <a:sym typeface="+mn-ea"/>
              </a:rPr>
              <a:t> road accidents</a:t>
            </a:r>
            <a:r>
              <a:rPr lang="en-US">
                <a:sym typeface="+mn-ea"/>
              </a:rPr>
              <a:t> in India. These accidents resulted in the </a:t>
            </a:r>
            <a:r>
              <a:rPr lang="en-US" b="1">
                <a:sym typeface="+mn-ea"/>
              </a:rPr>
              <a:t>deaths of </a:t>
            </a:r>
            <a:r>
              <a:rPr lang="en-US" b="1">
                <a:solidFill>
                  <a:srgbClr val="FF0000"/>
                </a:solidFill>
                <a:sym typeface="+mn-ea"/>
              </a:rPr>
              <a:t>131,714</a:t>
            </a:r>
            <a:r>
              <a:rPr lang="en-US">
                <a:sym typeface="+mn-ea"/>
              </a:rPr>
              <a:t> people and caused </a:t>
            </a:r>
            <a:r>
              <a:rPr lang="en-US" b="1">
                <a:sym typeface="+mn-ea"/>
              </a:rPr>
              <a:t>injuries to </a:t>
            </a:r>
            <a:r>
              <a:rPr lang="en-US" b="1">
                <a:solidFill>
                  <a:srgbClr val="FF0000"/>
                </a:solidFill>
                <a:sym typeface="+mn-ea"/>
              </a:rPr>
              <a:t>348,279</a:t>
            </a:r>
            <a:r>
              <a:rPr lang="en-US">
                <a:sym typeface="+mn-ea"/>
              </a:rPr>
              <a:t> others. [1]</a:t>
            </a:r>
            <a:endParaRPr lang="en-US">
              <a:sym typeface="+mn-ea"/>
            </a:endParaRPr>
          </a:p>
          <a:p>
            <a:pPr indent="0" algn="just">
              <a:buFont typeface="Arial" panose="02080604020202020204" pitchFamily="34" charset="0"/>
              <a:buNone/>
            </a:pPr>
            <a:endParaRPr lang="en-US">
              <a:sym typeface="+mn-ea"/>
            </a:endParaRPr>
          </a:p>
          <a:p>
            <a:pPr marL="285750" indent="-285750" algn="just">
              <a:buFont typeface="Arial" panose="02080604020202020204" pitchFamily="34" charset="0"/>
              <a:buChar char="•"/>
            </a:pPr>
            <a:r>
              <a:rPr lang="en-US">
                <a:sym typeface="+mn-ea"/>
              </a:rPr>
              <a:t>In </a:t>
            </a:r>
            <a:r>
              <a:rPr lang="en-US" b="1">
                <a:sym typeface="+mn-ea"/>
              </a:rPr>
              <a:t>2021</a:t>
            </a:r>
            <a:r>
              <a:rPr lang="en-US">
                <a:sym typeface="+mn-ea"/>
              </a:rPr>
              <a:t>, there were </a:t>
            </a:r>
            <a:r>
              <a:rPr lang="en-US" b="1">
                <a:solidFill>
                  <a:srgbClr val="FF0000"/>
                </a:solidFill>
                <a:sym typeface="+mn-ea"/>
              </a:rPr>
              <a:t>4,12,432</a:t>
            </a:r>
            <a:r>
              <a:rPr lang="en-US" b="1">
                <a:sym typeface="+mn-ea"/>
              </a:rPr>
              <a:t> </a:t>
            </a:r>
            <a:r>
              <a:rPr lang="en-US" b="1">
                <a:sym typeface="+mn-ea"/>
              </a:rPr>
              <a:t>road accidents</a:t>
            </a:r>
            <a:r>
              <a:rPr lang="en-US">
                <a:sym typeface="+mn-ea"/>
              </a:rPr>
              <a:t> in India. These accidents resulted in the </a:t>
            </a:r>
            <a:r>
              <a:rPr lang="en-US" b="1">
                <a:sym typeface="+mn-ea"/>
              </a:rPr>
              <a:t>deaths of </a:t>
            </a:r>
            <a:r>
              <a:rPr lang="en-US" b="1">
                <a:solidFill>
                  <a:srgbClr val="FF0000"/>
                </a:solidFill>
                <a:sym typeface="+mn-ea"/>
              </a:rPr>
              <a:t>1,53,972</a:t>
            </a:r>
            <a:r>
              <a:rPr lang="en-US">
                <a:sym typeface="+mn-ea"/>
              </a:rPr>
              <a:t> </a:t>
            </a:r>
            <a:r>
              <a:rPr lang="en-US">
                <a:sym typeface="+mn-ea"/>
              </a:rPr>
              <a:t>people and caused </a:t>
            </a:r>
            <a:r>
              <a:rPr lang="en-US" b="1">
                <a:sym typeface="+mn-ea"/>
              </a:rPr>
              <a:t>injuries to </a:t>
            </a:r>
            <a:r>
              <a:rPr lang="en-US" b="1">
                <a:solidFill>
                  <a:srgbClr val="FF0000"/>
                </a:solidFill>
                <a:sym typeface="+mn-ea"/>
              </a:rPr>
              <a:t>3,84,448</a:t>
            </a:r>
            <a:r>
              <a:rPr lang="en-US">
                <a:sym typeface="+mn-ea"/>
              </a:rPr>
              <a:t> </a:t>
            </a:r>
            <a:r>
              <a:rPr lang="en-US">
                <a:sym typeface="+mn-ea"/>
              </a:rPr>
              <a:t>others</a:t>
            </a:r>
            <a:r>
              <a:rPr lang="en-US">
                <a:sym typeface="+mn-ea"/>
              </a:rPr>
              <a:t>. [1]</a:t>
            </a:r>
            <a:endParaRPr lang="en-US">
              <a:sym typeface="+mn-ea"/>
            </a:endParaRPr>
          </a:p>
          <a:p>
            <a:pPr marL="285750" indent="-285750" algn="just">
              <a:buFont typeface="Arial" panose="02080604020202020204" pitchFamily="34" charset="0"/>
              <a:buChar char="•"/>
            </a:pPr>
            <a:endParaRPr lang="en-US">
              <a:sym typeface="+mn-ea"/>
            </a:endParaRPr>
          </a:p>
          <a:p>
            <a:pPr marL="285750" indent="-285750" algn="just">
              <a:buFont typeface="Arial" panose="02080604020202020204" pitchFamily="34" charset="0"/>
              <a:buChar char="•"/>
            </a:pPr>
            <a:r>
              <a:rPr lang="en-US">
                <a:sym typeface="+mn-ea"/>
              </a:rPr>
              <a:t>There are many </a:t>
            </a:r>
            <a:r>
              <a:rPr lang="en-US" b="1">
                <a:sym typeface="+mn-ea"/>
              </a:rPr>
              <a:t>causes of accidents</a:t>
            </a:r>
            <a:r>
              <a:rPr lang="en-US">
                <a:sym typeface="+mn-ea"/>
              </a:rPr>
              <a:t> some of which are</a:t>
            </a:r>
            <a:endParaRPr lang="en-US">
              <a:sym typeface="+mn-ea"/>
            </a:endParaRPr>
          </a:p>
          <a:p>
            <a:pPr marL="800100" lvl="1" indent="-342900" algn="just">
              <a:buFont typeface="Arial" panose="02080604020202020204" pitchFamily="34" charset="0"/>
              <a:buAutoNum type="arabicPeriod"/>
            </a:pPr>
            <a:r>
              <a:rPr lang="en-US">
                <a:sym typeface="+mn-ea"/>
              </a:rPr>
              <a:t>Distracted driving</a:t>
            </a:r>
            <a:endParaRPr lang="en-US">
              <a:sym typeface="+mn-ea"/>
            </a:endParaRPr>
          </a:p>
          <a:p>
            <a:pPr marL="800100" lvl="1" indent="-342900" algn="just">
              <a:buFont typeface="Arial" panose="02080604020202020204" pitchFamily="34" charset="0"/>
              <a:buAutoNum type="arabicPeriod"/>
            </a:pPr>
            <a:r>
              <a:rPr lang="en-US">
                <a:sym typeface="+mn-ea"/>
              </a:rPr>
              <a:t>Speeding</a:t>
            </a:r>
            <a:endParaRPr lang="en-US">
              <a:sym typeface="+mn-ea"/>
            </a:endParaRPr>
          </a:p>
          <a:p>
            <a:pPr marL="800100" lvl="1" indent="-342900" algn="just">
              <a:buFont typeface="Arial" panose="02080604020202020204" pitchFamily="34" charset="0"/>
              <a:buAutoNum type="arabicPeriod"/>
            </a:pPr>
            <a:r>
              <a:rPr lang="en-US">
                <a:sym typeface="+mn-ea"/>
              </a:rPr>
              <a:t>Driving under the influence of alcohol or drugs</a:t>
            </a:r>
            <a:endParaRPr lang="en-US">
              <a:sym typeface="+mn-ea"/>
            </a:endParaRPr>
          </a:p>
          <a:p>
            <a:pPr marL="800100" lvl="1" indent="-342900" algn="just">
              <a:buFont typeface="Arial" panose="02080604020202020204" pitchFamily="34" charset="0"/>
              <a:buAutoNum type="arabicPeriod"/>
            </a:pPr>
            <a:r>
              <a:rPr lang="en-US">
                <a:sym typeface="+mn-ea"/>
              </a:rPr>
              <a:t>Reckless driving</a:t>
            </a:r>
            <a:endParaRPr lang="en-US">
              <a:sym typeface="+mn-ea"/>
            </a:endParaRPr>
          </a:p>
          <a:p>
            <a:pPr marL="800100" lvl="1" indent="-342900" algn="just">
              <a:buFont typeface="Arial" panose="02080604020202020204" pitchFamily="34" charset="0"/>
              <a:buAutoNum type="arabicPeriod"/>
            </a:pPr>
            <a:r>
              <a:rPr lang="en-US">
                <a:sym typeface="+mn-ea"/>
              </a:rPr>
              <a:t>Poor road conditions</a:t>
            </a:r>
            <a:endParaRPr lang="en-US">
              <a:sym typeface="+mn-ea"/>
            </a:endParaRPr>
          </a:p>
          <a:p>
            <a:pPr lvl="1" indent="0" algn="just">
              <a:buFont typeface="Arial" panose="02080604020202020204" pitchFamily="34" charset="0"/>
              <a:buNone/>
            </a:pPr>
            <a:endParaRPr lang="en-US">
              <a:sym typeface="+mn-ea"/>
            </a:endParaRPr>
          </a:p>
          <a:p>
            <a:pPr marL="285750" indent="-285750" algn="just">
              <a:buFont typeface="Arial" panose="02080604020202020204" pitchFamily="34" charset="0"/>
              <a:buChar char="•"/>
            </a:pPr>
            <a:r>
              <a:rPr lang="en-US">
                <a:sym typeface="+mn-ea"/>
              </a:rPr>
              <a:t>According to a research done by </a:t>
            </a:r>
            <a:r>
              <a:rPr lang="en-US" b="1">
                <a:sym typeface="+mn-ea"/>
              </a:rPr>
              <a:t>National Highway Traffic Safety Administration</a:t>
            </a:r>
            <a:r>
              <a:rPr lang="en-US">
                <a:sym typeface="+mn-ea"/>
              </a:rPr>
              <a:t> (</a:t>
            </a:r>
            <a:r>
              <a:rPr lang="en-US" u="sng">
                <a:sym typeface="+mn-ea"/>
              </a:rPr>
              <a:t>NHTSA</a:t>
            </a:r>
            <a:r>
              <a:rPr lang="en-US">
                <a:sym typeface="+mn-ea"/>
              </a:rPr>
              <a:t>) Data shows that </a:t>
            </a:r>
            <a:r>
              <a:rPr lang="en-US" b="1">
                <a:sym typeface="+mn-ea"/>
              </a:rPr>
              <a:t>2.4 percent</a:t>
            </a:r>
            <a:r>
              <a:rPr lang="en-US">
                <a:sym typeface="+mn-ea"/>
              </a:rPr>
              <a:t> of all fatal car accidents involve </a:t>
            </a:r>
            <a:r>
              <a:rPr lang="en-US" b="1">
                <a:sym typeface="+mn-ea"/>
              </a:rPr>
              <a:t>drowsy drivers</a:t>
            </a:r>
            <a:r>
              <a:rPr lang="en-US">
                <a:sym typeface="+mn-ea"/>
              </a:rPr>
              <a:t>. [2]</a:t>
            </a:r>
            <a:endParaRPr lang="en-US">
              <a:sym typeface="+mn-ea"/>
            </a:endParaRPr>
          </a:p>
          <a:p>
            <a:pPr indent="0" algn="just">
              <a:buFont typeface="Arial" panose="02080604020202020204" pitchFamily="34" charset="0"/>
              <a:buNone/>
            </a:pPr>
            <a:endParaRPr lang="en-US"/>
          </a:p>
          <a:p>
            <a:pPr indent="0" algn="just">
              <a:buFont typeface="Arial" panose="02080604020202020204" pitchFamily="34" charset="0"/>
              <a:buNone/>
            </a:pPr>
            <a:endParaRPr lang="en-US"/>
          </a:p>
        </p:txBody>
      </p:sp>
      <p:sp>
        <p:nvSpPr>
          <p:cNvPr id="2" name="Text Box 1"/>
          <p:cNvSpPr txBox="1"/>
          <p:nvPr/>
        </p:nvSpPr>
        <p:spPr>
          <a:xfrm>
            <a:off x="11829415" y="43180"/>
            <a:ext cx="314325" cy="368300"/>
          </a:xfrm>
          <a:prstGeom prst="rect">
            <a:avLst/>
          </a:prstGeom>
          <a:noFill/>
        </p:spPr>
        <p:txBody>
          <a:bodyPr wrap="square" rtlCol="0">
            <a:spAutoFit/>
          </a:bodyPr>
          <a:p>
            <a:r>
              <a:rPr lang="en-US"/>
              <a:t>3</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Product Scope</a:t>
            </a:r>
            <a:endParaRPr lang="en-US" sz="4000"/>
          </a:p>
        </p:txBody>
      </p:sp>
      <p:sp>
        <p:nvSpPr>
          <p:cNvPr id="6" name="Text Box 5"/>
          <p:cNvSpPr txBox="1"/>
          <p:nvPr/>
        </p:nvSpPr>
        <p:spPr>
          <a:xfrm>
            <a:off x="414655" y="1425575"/>
            <a:ext cx="11654790" cy="1753235"/>
          </a:xfrm>
          <a:prstGeom prst="rect">
            <a:avLst/>
          </a:prstGeom>
          <a:noFill/>
        </p:spPr>
        <p:txBody>
          <a:bodyPr wrap="square" rtlCol="0">
            <a:spAutoFit/>
          </a:bodyPr>
          <a:p>
            <a:pPr marL="285750" indent="-285750" algn="just">
              <a:buFont typeface="Arial" panose="02080604020202020204" pitchFamily="34" charset="0"/>
              <a:buChar char="•"/>
            </a:pPr>
            <a:r>
              <a:rPr lang="en-US">
                <a:sym typeface="+mn-ea"/>
              </a:rPr>
              <a:t>The software </a:t>
            </a:r>
            <a:r>
              <a:rPr lang="en-US" b="1">
                <a:sym typeface="+mn-ea"/>
              </a:rPr>
              <a:t>product scope</a:t>
            </a:r>
            <a:r>
              <a:rPr lang="en-US">
                <a:sym typeface="+mn-ea"/>
              </a:rPr>
              <a:t> of a sleepiness detection system involves the development of components that can accurately </a:t>
            </a:r>
            <a:r>
              <a:rPr lang="en-US" b="1">
                <a:sym typeface="+mn-ea"/>
              </a:rPr>
              <a:t>analyze data from cameras to detect signs of sleepiness</a:t>
            </a:r>
            <a:r>
              <a:rPr lang="en-US">
                <a:sym typeface="+mn-ea"/>
              </a:rPr>
              <a:t>.</a:t>
            </a:r>
            <a:endParaRPr lang="en-US">
              <a:sym typeface="+mn-ea"/>
            </a:endParaRPr>
          </a:p>
          <a:p>
            <a:pPr marL="285750" indent="-285750" algn="just">
              <a:buFont typeface="Arial" panose="02080604020202020204" pitchFamily="34" charset="0"/>
              <a:buChar char="•"/>
            </a:pPr>
            <a:endParaRPr lang="en-US">
              <a:sym typeface="+mn-ea"/>
            </a:endParaRPr>
          </a:p>
          <a:p>
            <a:pPr marL="285750" indent="-285750" algn="just">
              <a:buFont typeface="Arial" panose="02080604020202020204" pitchFamily="34" charset="0"/>
              <a:buChar char="•"/>
            </a:pPr>
            <a:endParaRPr lang="en-US">
              <a:sym typeface="+mn-ea"/>
            </a:endParaRPr>
          </a:p>
          <a:p>
            <a:pPr marL="285750" indent="-285750" algn="just">
              <a:buFont typeface="Arial" panose="02080604020202020204" pitchFamily="34" charset="0"/>
              <a:buChar char="•"/>
            </a:pPr>
            <a:r>
              <a:rPr lang="en-US">
                <a:sym typeface="+mn-ea"/>
              </a:rPr>
              <a:t>It also includes features such as </a:t>
            </a:r>
            <a:r>
              <a:rPr lang="en-US" b="1">
                <a:sym typeface="+mn-ea"/>
              </a:rPr>
              <a:t>alerts</a:t>
            </a:r>
            <a:r>
              <a:rPr lang="en-US">
                <a:sym typeface="+mn-ea"/>
              </a:rPr>
              <a:t>, </a:t>
            </a:r>
            <a:r>
              <a:rPr lang="en-US" b="1">
                <a:sym typeface="+mn-ea"/>
              </a:rPr>
              <a:t>warnings</a:t>
            </a:r>
            <a:r>
              <a:rPr lang="en-US">
                <a:sym typeface="+mn-ea"/>
              </a:rPr>
              <a:t>, </a:t>
            </a:r>
            <a:r>
              <a:rPr lang="en-US" b="1">
                <a:sym typeface="+mn-ea"/>
              </a:rPr>
              <a:t>custamization</a:t>
            </a:r>
            <a:r>
              <a:rPr lang="en-US">
                <a:sym typeface="+mn-ea"/>
              </a:rPr>
              <a:t>. The software product scope is focused on providing a </a:t>
            </a:r>
            <a:r>
              <a:rPr lang="en-US" b="1">
                <a:sym typeface="+mn-ea"/>
              </a:rPr>
              <a:t>accurate detection of sleepiness</a:t>
            </a:r>
            <a:r>
              <a:rPr lang="en-US">
                <a:sym typeface="+mn-ea"/>
              </a:rPr>
              <a:t>.</a:t>
            </a:r>
            <a:endParaRPr lang="en-US">
              <a:sym typeface="+mn-ea"/>
            </a:endParaRPr>
          </a:p>
        </p:txBody>
      </p:sp>
      <p:sp>
        <p:nvSpPr>
          <p:cNvPr id="2" name="Text Box 1"/>
          <p:cNvSpPr txBox="1"/>
          <p:nvPr/>
        </p:nvSpPr>
        <p:spPr>
          <a:xfrm>
            <a:off x="11829415" y="43180"/>
            <a:ext cx="314325" cy="368300"/>
          </a:xfrm>
          <a:prstGeom prst="rect">
            <a:avLst/>
          </a:prstGeom>
          <a:noFill/>
        </p:spPr>
        <p:txBody>
          <a:bodyPr wrap="square" rtlCol="0">
            <a:spAutoFit/>
          </a:bodyPr>
          <a:p>
            <a:r>
              <a:rPr lang="en-US"/>
              <a:t>4</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Intended Audience</a:t>
            </a:r>
            <a:endParaRPr lang="en-US" sz="4000"/>
          </a:p>
        </p:txBody>
      </p:sp>
      <p:sp>
        <p:nvSpPr>
          <p:cNvPr id="6" name="Text Box 5"/>
          <p:cNvSpPr txBox="1"/>
          <p:nvPr/>
        </p:nvSpPr>
        <p:spPr>
          <a:xfrm>
            <a:off x="414655" y="1425575"/>
            <a:ext cx="11654790" cy="2030095"/>
          </a:xfrm>
          <a:prstGeom prst="rect">
            <a:avLst/>
          </a:prstGeom>
          <a:noFill/>
        </p:spPr>
        <p:txBody>
          <a:bodyPr wrap="square" rtlCol="0">
            <a:spAutoFit/>
          </a:bodyPr>
          <a:p>
            <a:pPr marL="285750" indent="-285750" algn="just">
              <a:buFont typeface="Arial" panose="02080604020202020204" pitchFamily="34" charset="0"/>
              <a:buChar char="•"/>
            </a:pPr>
            <a:r>
              <a:rPr lang="en-US" b="1">
                <a:sym typeface="+mn-ea"/>
              </a:rPr>
              <a:t>Transportation industry:</a:t>
            </a:r>
            <a:r>
              <a:rPr lang="en-US">
                <a:sym typeface="+mn-ea"/>
              </a:rPr>
              <a:t> The transportation industry, including commercial </a:t>
            </a:r>
            <a:r>
              <a:rPr lang="en-US" b="1">
                <a:sym typeface="+mn-ea"/>
              </a:rPr>
              <a:t>trucking</a:t>
            </a:r>
            <a:r>
              <a:rPr lang="en-US">
                <a:sym typeface="+mn-ea"/>
              </a:rPr>
              <a:t> companies, </a:t>
            </a:r>
            <a:r>
              <a:rPr lang="en-US" b="1">
                <a:sym typeface="+mn-ea"/>
              </a:rPr>
              <a:t>taxi</a:t>
            </a:r>
            <a:r>
              <a:rPr lang="en-US">
                <a:sym typeface="+mn-ea"/>
              </a:rPr>
              <a:t> and </a:t>
            </a:r>
            <a:r>
              <a:rPr lang="en-US" b="1">
                <a:sym typeface="+mn-ea"/>
              </a:rPr>
              <a:t>ride-sharing services</a:t>
            </a:r>
            <a:r>
              <a:rPr lang="en-US">
                <a:sym typeface="+mn-ea"/>
              </a:rPr>
              <a:t>, and public transit agencies, could benefit from sleepiness detection systems to help keep their drivers and passengers safe on the road.</a:t>
            </a:r>
            <a:endParaRPr lang="en-US">
              <a:sym typeface="+mn-ea"/>
            </a:endParaRPr>
          </a:p>
          <a:p>
            <a:pPr marL="285750" indent="-285750" algn="just">
              <a:buFont typeface="Arial" panose="02080604020202020204" pitchFamily="34" charset="0"/>
              <a:buChar char="•"/>
            </a:pPr>
            <a:endParaRPr lang="en-US">
              <a:sym typeface="+mn-ea"/>
            </a:endParaRPr>
          </a:p>
          <a:p>
            <a:pPr marL="285750" indent="-285750" algn="just">
              <a:buFont typeface="Arial" panose="02080604020202020204" pitchFamily="34" charset="0"/>
              <a:buChar char="•"/>
            </a:pPr>
            <a:endParaRPr lang="en-US">
              <a:sym typeface="+mn-ea"/>
            </a:endParaRPr>
          </a:p>
          <a:p>
            <a:pPr marL="285750" indent="-285750" algn="just">
              <a:buFont typeface="Arial" panose="02080604020202020204" pitchFamily="34" charset="0"/>
              <a:buChar char="•"/>
            </a:pPr>
            <a:r>
              <a:rPr lang="en-US" b="1">
                <a:sym typeface="+mn-ea"/>
              </a:rPr>
              <a:t>General public:</a:t>
            </a:r>
            <a:r>
              <a:rPr lang="en-US">
                <a:sym typeface="+mn-ea"/>
              </a:rPr>
              <a:t> The general public could benefit from </a:t>
            </a:r>
            <a:r>
              <a:rPr lang="en-US">
                <a:sym typeface="+mn-ea"/>
              </a:rPr>
              <a:t>sleepiness </a:t>
            </a:r>
            <a:r>
              <a:rPr lang="en-US">
                <a:sym typeface="+mn-ea"/>
              </a:rPr>
              <a:t>detection systems during </a:t>
            </a:r>
            <a:r>
              <a:rPr lang="en-US" b="1">
                <a:sym typeface="+mn-ea"/>
              </a:rPr>
              <a:t>long drives</a:t>
            </a:r>
            <a:r>
              <a:rPr lang="en-US">
                <a:sym typeface="+mn-ea"/>
              </a:rPr>
              <a:t>, </a:t>
            </a:r>
            <a:r>
              <a:rPr lang="en-US" b="1">
                <a:sym typeface="+mn-ea"/>
              </a:rPr>
              <a:t>late-night shifts</a:t>
            </a:r>
            <a:r>
              <a:rPr lang="en-US">
                <a:sym typeface="+mn-ea"/>
              </a:rPr>
              <a:t>, or while operating </a:t>
            </a:r>
            <a:r>
              <a:rPr lang="en-US" b="1">
                <a:sym typeface="+mn-ea"/>
              </a:rPr>
              <a:t>heavy machinery</a:t>
            </a:r>
            <a:r>
              <a:rPr lang="en-US">
                <a:sym typeface="+mn-ea"/>
              </a:rPr>
              <a:t>.</a:t>
            </a:r>
            <a:endParaRPr lang="en-US">
              <a:sym typeface="+mn-ea"/>
            </a:endParaRPr>
          </a:p>
        </p:txBody>
      </p:sp>
      <p:sp>
        <p:nvSpPr>
          <p:cNvPr id="2" name="Text Box 1"/>
          <p:cNvSpPr txBox="1"/>
          <p:nvPr/>
        </p:nvSpPr>
        <p:spPr>
          <a:xfrm>
            <a:off x="11829415" y="43180"/>
            <a:ext cx="314325" cy="368300"/>
          </a:xfrm>
          <a:prstGeom prst="rect">
            <a:avLst/>
          </a:prstGeom>
          <a:noFill/>
        </p:spPr>
        <p:txBody>
          <a:bodyPr wrap="square" rtlCol="0">
            <a:spAutoFit/>
          </a:bodyPr>
          <a:p>
            <a:r>
              <a:rPr lang="en-US"/>
              <a:t>5</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User Requirements</a:t>
            </a:r>
            <a:endParaRPr lang="en-US" sz="4000"/>
          </a:p>
        </p:txBody>
      </p:sp>
      <p:sp>
        <p:nvSpPr>
          <p:cNvPr id="6" name="Text Box 5"/>
          <p:cNvSpPr txBox="1"/>
          <p:nvPr/>
        </p:nvSpPr>
        <p:spPr>
          <a:xfrm>
            <a:off x="414655" y="1425575"/>
            <a:ext cx="11654790" cy="5077460"/>
          </a:xfrm>
          <a:prstGeom prst="rect">
            <a:avLst/>
          </a:prstGeom>
          <a:noFill/>
        </p:spPr>
        <p:txBody>
          <a:bodyPr wrap="square" rtlCol="0">
            <a:spAutoFit/>
          </a:bodyPr>
          <a:p>
            <a:pPr marL="285750" indent="-285750" algn="just">
              <a:buFont typeface="Arial" panose="02080604020202020204" pitchFamily="34" charset="0"/>
              <a:buChar char="•"/>
            </a:pPr>
            <a:r>
              <a:rPr lang="en-US">
                <a:sym typeface="+mn-ea"/>
              </a:rPr>
              <a:t>A sleepiness detection system is a technology designed to </a:t>
            </a:r>
            <a:r>
              <a:rPr lang="en-US" b="1">
                <a:sym typeface="+mn-ea"/>
              </a:rPr>
              <a:t>monitor </a:t>
            </a:r>
            <a:r>
              <a:rPr lang="en-US">
                <a:sym typeface="+mn-ea"/>
              </a:rPr>
              <a:t>a person's </a:t>
            </a:r>
            <a:r>
              <a:rPr lang="en-US" b="1">
                <a:sym typeface="+mn-ea"/>
              </a:rPr>
              <a:t>level of alertness</a:t>
            </a:r>
            <a:r>
              <a:rPr lang="en-US">
                <a:sym typeface="+mn-ea"/>
              </a:rPr>
              <a:t> and </a:t>
            </a:r>
            <a:r>
              <a:rPr lang="en-US" b="1">
                <a:sym typeface="+mn-ea"/>
              </a:rPr>
              <a:t>detect signs of sleep</a:t>
            </a:r>
            <a:r>
              <a:rPr lang="en-US">
                <a:sym typeface="+mn-ea"/>
              </a:rPr>
              <a:t>.</a:t>
            </a:r>
            <a:endParaRPr lang="en-US">
              <a:sym typeface="+mn-ea"/>
            </a:endParaRPr>
          </a:p>
          <a:p>
            <a:pPr marL="285750" indent="-285750" algn="just">
              <a:buFont typeface="Arial" panose="02080604020202020204" pitchFamily="34" charset="0"/>
              <a:buChar char="•"/>
            </a:pPr>
            <a:endParaRPr lang="en-US">
              <a:sym typeface="+mn-ea"/>
            </a:endParaRPr>
          </a:p>
          <a:p>
            <a:pPr marL="285750" indent="-285750" algn="just">
              <a:buFont typeface="Arial" panose="02080604020202020204" pitchFamily="34" charset="0"/>
              <a:buChar char="•"/>
            </a:pPr>
            <a:r>
              <a:rPr lang="en-US">
                <a:sym typeface="+mn-ea"/>
              </a:rPr>
              <a:t>Below are some possible </a:t>
            </a:r>
            <a:r>
              <a:rPr lang="en-US" b="1">
                <a:sym typeface="+mn-ea"/>
              </a:rPr>
              <a:t>user requirements</a:t>
            </a:r>
            <a:r>
              <a:rPr lang="en-US">
                <a:sym typeface="+mn-ea"/>
              </a:rPr>
              <a:t> of a sleepiness detection system</a:t>
            </a:r>
            <a:endParaRPr lang="en-US">
              <a:sym typeface="+mn-ea"/>
            </a:endParaRPr>
          </a:p>
          <a:p>
            <a:pPr marL="285750" indent="-285750" algn="just">
              <a:buFont typeface="Arial" panose="02080604020202020204" pitchFamily="34" charset="0"/>
              <a:buChar char="•"/>
            </a:pPr>
            <a:endParaRPr lang="en-US">
              <a:sym typeface="+mn-ea"/>
            </a:endParaRPr>
          </a:p>
          <a:p>
            <a:pPr marL="800100" lvl="1" indent="-342900" algn="just">
              <a:buFont typeface="Arial" panose="02080604020202020204" pitchFamily="34" charset="0"/>
              <a:buAutoNum type="arabicPeriod"/>
            </a:pPr>
            <a:r>
              <a:rPr lang="en-US" b="1">
                <a:sym typeface="+mn-ea"/>
              </a:rPr>
              <a:t>Accuracy:</a:t>
            </a:r>
            <a:r>
              <a:rPr lang="en-US">
                <a:sym typeface="+mn-ea"/>
              </a:rPr>
              <a:t> The system should be accurate in detecting sleepiness and should not give false alarms.</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r>
              <a:rPr lang="en-US" b="1">
                <a:sym typeface="+mn-ea"/>
              </a:rPr>
              <a:t>Alert mechanisms:</a:t>
            </a:r>
            <a:r>
              <a:rPr lang="en-US">
                <a:sym typeface="+mn-ea"/>
              </a:rPr>
              <a:t> The system should use appropriate alert mechanisms, such as light beeping or alarm, to notify the driver when sleepiness is detected.</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r>
              <a:rPr lang="en-US" b="1">
                <a:sym typeface="+mn-ea"/>
              </a:rPr>
              <a:t>Real-time monitoring:</a:t>
            </a:r>
            <a:r>
              <a:rPr lang="en-US">
                <a:sym typeface="+mn-ea"/>
              </a:rPr>
              <a:t> The system should monitor the driver’s alertness in real-time, without causing distraction.</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r>
              <a:rPr lang="en-US" b="1">
                <a:sym typeface="+mn-ea"/>
              </a:rPr>
              <a:t>Customizable settings:</a:t>
            </a:r>
            <a:r>
              <a:rPr lang="en-US">
                <a:sym typeface="+mn-ea"/>
              </a:rPr>
              <a:t> The system should allow users to customize settings, such as sensitivity levels and alert types.</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r>
              <a:rPr lang="en-US" b="1">
                <a:sym typeface="+mn-ea"/>
              </a:rPr>
              <a:t>Data reporting:</a:t>
            </a:r>
            <a:r>
              <a:rPr lang="en-US">
                <a:sym typeface="+mn-ea"/>
              </a:rPr>
              <a:t> The system should report data related to sleepiness events, such as time, and severity, to help driver understand his/her patterns and take appropriate measures.</a:t>
            </a:r>
            <a:endParaRPr lang="en-US">
              <a:sym typeface="+mn-ea"/>
            </a:endParaRPr>
          </a:p>
        </p:txBody>
      </p:sp>
      <p:sp>
        <p:nvSpPr>
          <p:cNvPr id="2" name="Text Box 1"/>
          <p:cNvSpPr txBox="1"/>
          <p:nvPr/>
        </p:nvSpPr>
        <p:spPr>
          <a:xfrm>
            <a:off x="11829415" y="43180"/>
            <a:ext cx="314325" cy="368300"/>
          </a:xfrm>
          <a:prstGeom prst="rect">
            <a:avLst/>
          </a:prstGeom>
          <a:noFill/>
        </p:spPr>
        <p:txBody>
          <a:bodyPr wrap="square" rtlCol="0">
            <a:spAutoFit/>
          </a:bodyPr>
          <a:p>
            <a:r>
              <a:rPr lang="en-US"/>
              <a:t>6</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Functional Requirements</a:t>
            </a:r>
            <a:endParaRPr lang="en-US" sz="4000"/>
          </a:p>
        </p:txBody>
      </p:sp>
      <p:sp>
        <p:nvSpPr>
          <p:cNvPr id="6" name="Text Box 5"/>
          <p:cNvSpPr txBox="1"/>
          <p:nvPr/>
        </p:nvSpPr>
        <p:spPr>
          <a:xfrm>
            <a:off x="414655" y="1425575"/>
            <a:ext cx="11654790" cy="5077460"/>
          </a:xfrm>
          <a:prstGeom prst="rect">
            <a:avLst/>
          </a:prstGeom>
          <a:noFill/>
        </p:spPr>
        <p:txBody>
          <a:bodyPr wrap="square" rtlCol="0">
            <a:spAutoFit/>
          </a:bodyPr>
          <a:p>
            <a:pPr marL="285750" indent="-285750" algn="just">
              <a:buFont typeface="Arial" panose="02080604020202020204" pitchFamily="34" charset="0"/>
              <a:buChar char="•"/>
            </a:pPr>
            <a:r>
              <a:rPr lang="en-US" b="1">
                <a:sym typeface="+mn-ea"/>
              </a:rPr>
              <a:t>Functional requirements</a:t>
            </a:r>
            <a:r>
              <a:rPr lang="en-US">
                <a:sym typeface="+mn-ea"/>
              </a:rPr>
              <a:t> are </a:t>
            </a:r>
            <a:r>
              <a:rPr lang="en-US" b="1">
                <a:sym typeface="+mn-ea"/>
              </a:rPr>
              <a:t>necessary features</a:t>
            </a:r>
            <a:r>
              <a:rPr lang="en-US">
                <a:sym typeface="+mn-ea"/>
              </a:rPr>
              <a:t> and </a:t>
            </a:r>
            <a:r>
              <a:rPr lang="en-US" b="1">
                <a:sym typeface="+mn-ea"/>
              </a:rPr>
              <a:t>abilities</a:t>
            </a:r>
            <a:r>
              <a:rPr lang="en-US">
                <a:sym typeface="+mn-ea"/>
              </a:rPr>
              <a:t> that a sleepiness detection system must have to </a:t>
            </a:r>
            <a:r>
              <a:rPr lang="en-US" b="1">
                <a:sym typeface="+mn-ea"/>
              </a:rPr>
              <a:t>work correctly</a:t>
            </a:r>
            <a:r>
              <a:rPr lang="en-US">
                <a:sym typeface="+mn-ea"/>
              </a:rPr>
              <a:t> and </a:t>
            </a:r>
            <a:r>
              <a:rPr lang="en-US" b="1">
                <a:sym typeface="+mn-ea"/>
              </a:rPr>
              <a:t>efficiently</a:t>
            </a:r>
            <a:r>
              <a:rPr lang="en-US">
                <a:sym typeface="+mn-ea"/>
              </a:rPr>
              <a:t>.</a:t>
            </a:r>
            <a:endParaRPr lang="en-US">
              <a:sym typeface="+mn-ea"/>
            </a:endParaRPr>
          </a:p>
          <a:p>
            <a:pPr marL="285750" indent="-285750" algn="just">
              <a:buFont typeface="Arial" panose="02080604020202020204" pitchFamily="34" charset="0"/>
              <a:buChar char="•"/>
            </a:pPr>
            <a:endParaRPr lang="en-US">
              <a:sym typeface="+mn-ea"/>
            </a:endParaRPr>
          </a:p>
          <a:p>
            <a:pPr marL="285750" indent="-285750" algn="just">
              <a:buFont typeface="Arial" panose="02080604020202020204" pitchFamily="34" charset="0"/>
              <a:buChar char="•"/>
            </a:pPr>
            <a:r>
              <a:rPr lang="en-US">
                <a:sym typeface="+mn-ea"/>
              </a:rPr>
              <a:t>Below are some possible </a:t>
            </a:r>
            <a:r>
              <a:rPr lang="en-US" b="1">
                <a:sym typeface="+mn-ea"/>
              </a:rPr>
              <a:t>functional </a:t>
            </a:r>
            <a:r>
              <a:rPr lang="en-US" b="1">
                <a:sym typeface="+mn-ea"/>
              </a:rPr>
              <a:t>requirements</a:t>
            </a:r>
            <a:r>
              <a:rPr lang="en-US">
                <a:sym typeface="+mn-ea"/>
              </a:rPr>
              <a:t> of a sleepiness detection system</a:t>
            </a:r>
            <a:endParaRPr lang="en-US">
              <a:sym typeface="+mn-ea"/>
            </a:endParaRPr>
          </a:p>
          <a:p>
            <a:pPr marL="285750" indent="-285750" algn="just">
              <a:buFont typeface="Arial" panose="02080604020202020204" pitchFamily="34" charset="0"/>
              <a:buChar char="•"/>
            </a:pPr>
            <a:endParaRPr lang="en-US">
              <a:sym typeface="+mn-ea"/>
            </a:endParaRPr>
          </a:p>
          <a:p>
            <a:pPr marL="800100" lvl="1" indent="-342900" algn="just">
              <a:buFont typeface="Arial" panose="02080604020202020204" pitchFamily="34" charset="0"/>
              <a:buAutoNum type="arabicPeriod"/>
            </a:pPr>
            <a:r>
              <a:rPr lang="en-US" b="1">
                <a:sym typeface="+mn-ea"/>
              </a:rPr>
              <a:t>Monitoring:</a:t>
            </a:r>
            <a:r>
              <a:rPr lang="en-US">
                <a:sym typeface="+mn-ea"/>
              </a:rPr>
              <a:t> The system should continuously monitor the driver’s behavior and alertness levels to detect signs of sleepiness.</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r>
              <a:rPr lang="en-US" b="1">
                <a:sym typeface="+mn-ea"/>
              </a:rPr>
              <a:t>Analysis:</a:t>
            </a:r>
            <a:r>
              <a:rPr lang="en-US">
                <a:sym typeface="+mn-ea"/>
              </a:rPr>
              <a:t> The system should analyze the face data, such as eye movements, to determine the driver’s level of sleepiness in real-time.</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r>
              <a:rPr lang="en-US" b="1">
                <a:sym typeface="+mn-ea"/>
              </a:rPr>
              <a:t>Alerting:</a:t>
            </a:r>
            <a:r>
              <a:rPr lang="en-US">
                <a:sym typeface="+mn-ea"/>
              </a:rPr>
              <a:t> The system should provide appropriate alerts to the driver when sleepiness is detected, such as light beeping or alarm.</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r>
              <a:rPr lang="en-US" b="1">
                <a:sym typeface="+mn-ea"/>
              </a:rPr>
              <a:t>Customization:</a:t>
            </a:r>
            <a:r>
              <a:rPr lang="en-US">
                <a:sym typeface="+mn-ea"/>
              </a:rPr>
              <a:t> User should be able to modify the alerting mechanism, such as alarm audio.</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r>
              <a:rPr lang="en-US" b="1">
                <a:sym typeface="+mn-ea"/>
              </a:rPr>
              <a:t>Data collection:</a:t>
            </a:r>
            <a:r>
              <a:rPr lang="en-US">
                <a:sym typeface="+mn-ea"/>
              </a:rPr>
              <a:t> To improve its effectiveness, the system is required to gather information on how awake the user is, this can be studied to improve the system.</a:t>
            </a:r>
            <a:endParaRPr lang="en-US">
              <a:sym typeface="+mn-ea"/>
            </a:endParaRPr>
          </a:p>
        </p:txBody>
      </p:sp>
      <p:sp>
        <p:nvSpPr>
          <p:cNvPr id="2" name="Text Box 1"/>
          <p:cNvSpPr txBox="1"/>
          <p:nvPr/>
        </p:nvSpPr>
        <p:spPr>
          <a:xfrm>
            <a:off x="11829415" y="43180"/>
            <a:ext cx="314325" cy="368300"/>
          </a:xfrm>
          <a:prstGeom prst="rect">
            <a:avLst/>
          </a:prstGeom>
          <a:noFill/>
        </p:spPr>
        <p:txBody>
          <a:bodyPr wrap="square" rtlCol="0">
            <a:spAutoFit/>
          </a:bodyPr>
          <a:p>
            <a:r>
              <a:rPr lang="en-US"/>
              <a:t>7</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Non-Functional Requirements</a:t>
            </a:r>
            <a:endParaRPr lang="en-US" sz="4000"/>
          </a:p>
        </p:txBody>
      </p:sp>
      <p:sp>
        <p:nvSpPr>
          <p:cNvPr id="6" name="Text Box 5"/>
          <p:cNvSpPr txBox="1"/>
          <p:nvPr/>
        </p:nvSpPr>
        <p:spPr>
          <a:xfrm>
            <a:off x="414655" y="1425575"/>
            <a:ext cx="11654790" cy="5908040"/>
          </a:xfrm>
          <a:prstGeom prst="rect">
            <a:avLst/>
          </a:prstGeom>
          <a:noFill/>
        </p:spPr>
        <p:txBody>
          <a:bodyPr wrap="square" rtlCol="0">
            <a:spAutoFit/>
          </a:bodyPr>
          <a:p>
            <a:pPr marL="285750" indent="-285750" algn="just">
              <a:buFont typeface="Arial" panose="02080604020202020204" pitchFamily="34" charset="0"/>
              <a:buChar char="•"/>
            </a:pPr>
            <a:r>
              <a:rPr lang="en-US" b="1">
                <a:sym typeface="+mn-ea"/>
              </a:rPr>
              <a:t>Non-functional requirements</a:t>
            </a:r>
            <a:r>
              <a:rPr lang="en-US">
                <a:sym typeface="+mn-ea"/>
              </a:rPr>
              <a:t> refer to the </a:t>
            </a:r>
            <a:r>
              <a:rPr lang="en-US" b="1">
                <a:sym typeface="+mn-ea"/>
              </a:rPr>
              <a:t>qualities</a:t>
            </a:r>
            <a:r>
              <a:rPr lang="en-US">
                <a:sym typeface="+mn-ea"/>
              </a:rPr>
              <a:t> or </a:t>
            </a:r>
            <a:r>
              <a:rPr lang="en-US" b="1">
                <a:sym typeface="+mn-ea"/>
              </a:rPr>
              <a:t>characteristics</a:t>
            </a:r>
            <a:r>
              <a:rPr lang="en-US">
                <a:sym typeface="+mn-ea"/>
              </a:rPr>
              <a:t> that a drowsiness detection system should have, but do not relate to its primary function.</a:t>
            </a:r>
            <a:endParaRPr lang="en-US">
              <a:sym typeface="+mn-ea"/>
            </a:endParaRPr>
          </a:p>
          <a:p>
            <a:pPr marL="285750" indent="-285750" algn="just">
              <a:buFont typeface="Arial" panose="02080604020202020204" pitchFamily="34" charset="0"/>
              <a:buChar char="•"/>
            </a:pPr>
            <a:endParaRPr lang="en-US">
              <a:sym typeface="+mn-ea"/>
            </a:endParaRPr>
          </a:p>
          <a:p>
            <a:pPr marL="285750" indent="-285750" algn="just">
              <a:buFont typeface="Arial" panose="02080604020202020204" pitchFamily="34" charset="0"/>
              <a:buChar char="•"/>
            </a:pPr>
            <a:r>
              <a:rPr lang="en-US">
                <a:sym typeface="+mn-ea"/>
              </a:rPr>
              <a:t>Below are some possible </a:t>
            </a:r>
            <a:r>
              <a:rPr lang="en-US" b="1">
                <a:sym typeface="+mn-ea"/>
              </a:rPr>
              <a:t>non-functional </a:t>
            </a:r>
            <a:r>
              <a:rPr lang="en-US" b="1">
                <a:sym typeface="+mn-ea"/>
              </a:rPr>
              <a:t>requirements</a:t>
            </a:r>
            <a:r>
              <a:rPr lang="en-US">
                <a:sym typeface="+mn-ea"/>
              </a:rPr>
              <a:t> of a sleepiness detection system</a:t>
            </a:r>
            <a:endParaRPr lang="en-US">
              <a:sym typeface="+mn-ea"/>
            </a:endParaRPr>
          </a:p>
          <a:p>
            <a:pPr marL="285750" indent="-285750" algn="just">
              <a:buFont typeface="Arial" panose="02080604020202020204" pitchFamily="34" charset="0"/>
              <a:buChar char="•"/>
            </a:pPr>
            <a:endParaRPr lang="en-US">
              <a:sym typeface="+mn-ea"/>
            </a:endParaRPr>
          </a:p>
          <a:p>
            <a:pPr marL="800100" lvl="1" indent="-342900" algn="just">
              <a:buFont typeface="Arial" panose="02080604020202020204" pitchFamily="34" charset="0"/>
              <a:buAutoNum type="arabicPeriod"/>
            </a:pPr>
            <a:r>
              <a:rPr lang="en-US" b="1">
                <a:sym typeface="+mn-ea"/>
              </a:rPr>
              <a:t>Safety: </a:t>
            </a:r>
            <a:r>
              <a:rPr lang="en-US">
                <a:sym typeface="+mn-ea"/>
              </a:rPr>
              <a:t>The sleepiness detection system must prioritize safety as the most important non-functional requirement. The system must be able to accurately detect sleepiness in the driver and provide timely alerts to prevent accidents. The system should also be designed to minimize false positives or false negatives, as they can also pose a risk to safety.</a:t>
            </a:r>
            <a:endParaRPr lang="en-US" b="1">
              <a:sym typeface="+mn-ea"/>
            </a:endParaRPr>
          </a:p>
          <a:p>
            <a:pPr marL="800100" lvl="1" indent="-342900" algn="just">
              <a:buFont typeface="Arial" panose="02080604020202020204" pitchFamily="34" charset="0"/>
              <a:buAutoNum type="arabicPeriod"/>
            </a:pPr>
            <a:endParaRPr lang="en-US" b="1">
              <a:sym typeface="+mn-ea"/>
            </a:endParaRPr>
          </a:p>
          <a:p>
            <a:pPr marL="800100" lvl="1" indent="-342900" algn="just">
              <a:buFont typeface="Arial" panose="02080604020202020204" pitchFamily="34" charset="0"/>
              <a:buAutoNum type="arabicPeriod"/>
            </a:pPr>
            <a:r>
              <a:rPr lang="en-US" b="1">
                <a:sym typeface="+mn-ea"/>
              </a:rPr>
              <a:t>Reliability:</a:t>
            </a:r>
            <a:r>
              <a:rPr lang="en-US">
                <a:sym typeface="+mn-ea"/>
              </a:rPr>
              <a:t> The drowsiness detection system must be reliable, with a high level of availability, performance, and accuracy. The system should be able to operate continuously without failure and provide accurate and consistent results over time.</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r>
              <a:rPr lang="en-US" b="1">
                <a:sym typeface="+mn-ea"/>
              </a:rPr>
              <a:t>Usability:</a:t>
            </a:r>
            <a:r>
              <a:rPr lang="en-US">
                <a:sym typeface="+mn-ea"/>
              </a:rPr>
              <a:t> The drowsiness detection system must be easy to use and user-friendly. It should not require extensive training or specialized knowledge to operate. The system should also provide clear and understandable alerts to the driver, with intuitive user interfaces.</a:t>
            </a: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endParaRPr lang="en-US">
              <a:sym typeface="+mn-ea"/>
            </a:endParaRPr>
          </a:p>
          <a:p>
            <a:pPr marL="800100" lvl="1" indent="-342900" algn="just">
              <a:buFont typeface="Arial" panose="02080604020202020204" pitchFamily="34" charset="0"/>
              <a:buAutoNum type="arabicPeriod"/>
            </a:pPr>
            <a:endParaRPr lang="en-US">
              <a:sym typeface="+mn-ea"/>
            </a:endParaRPr>
          </a:p>
        </p:txBody>
      </p:sp>
      <p:sp>
        <p:nvSpPr>
          <p:cNvPr id="2" name="Text Box 1"/>
          <p:cNvSpPr txBox="1"/>
          <p:nvPr/>
        </p:nvSpPr>
        <p:spPr>
          <a:xfrm>
            <a:off x="11829415" y="43180"/>
            <a:ext cx="314325" cy="368300"/>
          </a:xfrm>
          <a:prstGeom prst="rect">
            <a:avLst/>
          </a:prstGeom>
          <a:noFill/>
        </p:spPr>
        <p:txBody>
          <a:bodyPr wrap="square" rtlCol="0">
            <a:spAutoFit/>
          </a:bodyPr>
          <a:p>
            <a:r>
              <a:rPr lang="en-US"/>
              <a:t>8</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p:nvPr>
            <p:ph type="ctrTitle"/>
          </p:nvPr>
        </p:nvSpPr>
        <p:spPr>
          <a:xfrm>
            <a:off x="394335" y="229235"/>
            <a:ext cx="9144000" cy="748030"/>
          </a:xfrm>
        </p:spPr>
        <p:txBody>
          <a:bodyPr/>
          <a:p>
            <a:pPr algn="l"/>
            <a:r>
              <a:rPr lang="en-US" sz="4000"/>
              <a:t>Non-Functional Requirements</a:t>
            </a:r>
            <a:endParaRPr lang="en-US" sz="4000"/>
          </a:p>
        </p:txBody>
      </p:sp>
      <p:sp>
        <p:nvSpPr>
          <p:cNvPr id="6" name="Text Box 5"/>
          <p:cNvSpPr txBox="1"/>
          <p:nvPr/>
        </p:nvSpPr>
        <p:spPr>
          <a:xfrm>
            <a:off x="414655" y="1425575"/>
            <a:ext cx="11654790" cy="2306955"/>
          </a:xfrm>
          <a:prstGeom prst="rect">
            <a:avLst/>
          </a:prstGeom>
          <a:noFill/>
        </p:spPr>
        <p:txBody>
          <a:bodyPr wrap="square" rtlCol="0">
            <a:spAutoFit/>
          </a:bodyPr>
          <a:p>
            <a:pPr indent="0" algn="just">
              <a:buFont typeface="Arial" panose="02080604020202020204" pitchFamily="34" charset="0"/>
              <a:buNone/>
            </a:pPr>
            <a:endParaRPr lang="en-US">
              <a:sym typeface="+mn-ea"/>
            </a:endParaRPr>
          </a:p>
          <a:p>
            <a:pPr marL="800100" lvl="1" indent="-342900" algn="just">
              <a:buFont typeface="+mj-lt"/>
              <a:buAutoNum type="arabicPeriod" startAt="4"/>
            </a:pPr>
            <a:r>
              <a:rPr lang="en-US" b="1">
                <a:sym typeface="+mn-ea"/>
              </a:rPr>
              <a:t>Scalability:</a:t>
            </a:r>
            <a:r>
              <a:rPr lang="en-US">
                <a:sym typeface="+mn-ea"/>
              </a:rPr>
              <a:t> The drowsiness detection system should be scalable and able to support different types of vehicles and driving conditions. It should also be able to handle large volumes of data and provide real-time analysis and feedback.</a:t>
            </a:r>
            <a:endParaRPr lang="en-US">
              <a:sym typeface="+mn-ea"/>
            </a:endParaRPr>
          </a:p>
          <a:p>
            <a:pPr marL="800100" lvl="1" indent="-342900" algn="just">
              <a:buFont typeface="+mj-lt"/>
              <a:buAutoNum type="arabicPeriod" startAt="4"/>
            </a:pPr>
            <a:endParaRPr lang="en-US">
              <a:sym typeface="+mn-ea"/>
            </a:endParaRPr>
          </a:p>
          <a:p>
            <a:pPr marL="800100" lvl="1" indent="-342900" algn="just">
              <a:buFont typeface="+mj-lt"/>
              <a:buAutoNum type="arabicPeriod" startAt="4"/>
            </a:pPr>
            <a:r>
              <a:rPr lang="en-US" b="1">
                <a:sym typeface="+mn-ea"/>
              </a:rPr>
              <a:t>Maintainability:</a:t>
            </a:r>
            <a:r>
              <a:rPr lang="en-US">
                <a:sym typeface="+mn-ea"/>
              </a:rPr>
              <a:t> The drowsiness detection system should be easy to maintain and update. The system should be designed with modularity and flexibility in mind, allowing for easy upgrades and modifications.</a:t>
            </a:r>
            <a:endParaRPr lang="en-US">
              <a:sym typeface="+mn-ea"/>
            </a:endParaRPr>
          </a:p>
        </p:txBody>
      </p:sp>
      <p:sp>
        <p:nvSpPr>
          <p:cNvPr id="2" name="Text Box 1"/>
          <p:cNvSpPr txBox="1"/>
          <p:nvPr/>
        </p:nvSpPr>
        <p:spPr>
          <a:xfrm>
            <a:off x="11829415" y="43180"/>
            <a:ext cx="314325" cy="368300"/>
          </a:xfrm>
          <a:prstGeom prst="rect">
            <a:avLst/>
          </a:prstGeom>
          <a:noFill/>
        </p:spPr>
        <p:txBody>
          <a:bodyPr wrap="square" rtlCol="0">
            <a:spAutoFit/>
          </a:bodyPr>
          <a:p>
            <a:r>
              <a:rPr lang="en-US"/>
              <a:t>9</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6299</Words>
  <Application>WPS Presentation</Application>
  <PresentationFormat>宽屏</PresentationFormat>
  <Paragraphs>205</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DejaVu Sans</vt:lpstr>
      <vt:lpstr>Cantarell</vt:lpstr>
      <vt:lpstr>Gubbi</vt:lpstr>
      <vt:lpstr>Microsoft YaHei</vt:lpstr>
      <vt:lpstr>Droid Sans Fallback</vt:lpstr>
      <vt:lpstr>Arial Unicode MS</vt:lpstr>
      <vt:lpstr>SimSun</vt:lpstr>
      <vt:lpstr>OpenSymbol</vt:lpstr>
      <vt:lpstr>Phetsarath OT</vt:lpstr>
      <vt:lpstr>Default Design</vt:lpstr>
      <vt:lpstr>by: Harshal Chaudhari (MSE2022009)  Guided by: Prof. Vrijendra Singh</vt:lpstr>
      <vt:lpstr>Introduction</vt:lpstr>
      <vt:lpstr>Introduction</vt:lpstr>
      <vt:lpstr>Intended Audience</vt:lpstr>
      <vt:lpstr>Introduction</vt:lpstr>
      <vt:lpstr>User Requirements</vt:lpstr>
      <vt:lpstr>User Requirement</vt:lpstr>
      <vt:lpstr>Functional Requirements</vt:lpstr>
      <vt:lpstr>Non-Functional Requirements</vt:lpstr>
      <vt:lpstr>Prototype</vt:lpstr>
      <vt:lpstr>Non-Functional Requirements</vt:lpstr>
      <vt:lpstr>Class Diagram</vt:lpstr>
      <vt:lpstr>Product Scope</vt:lpstr>
      <vt:lpstr>Prototype</vt:lpstr>
      <vt:lpstr>Prototype</vt:lpstr>
      <vt:lpstr>Prototype</vt:lpstr>
      <vt:lpstr>Prototype</vt:lpstr>
      <vt:lpstr>Prototype</vt:lpstr>
      <vt:lpstr>Prototype Code</vt:lpstr>
      <vt:lpstr>Prototype Code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harshal</cp:lastModifiedBy>
  <cp:revision>44</cp:revision>
  <dcterms:created xsi:type="dcterms:W3CDTF">2023-05-02T05:09:08Z</dcterms:created>
  <dcterms:modified xsi:type="dcterms:W3CDTF">2023-05-02T05:09:08Z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