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8" r:id="rId7"/>
    <p:sldId id="262" r:id="rId8"/>
    <p:sldId id="263" r:id="rId9"/>
    <p:sldId id="265" r:id="rId10"/>
    <p:sldId id="266" r:id="rId11"/>
    <p:sldId id="267" r:id="rId12"/>
    <p:sldId id="264" r:id="rId13"/>
  </p:sldIdLst>
  <p:sldSz cx="18288000" cy="10287000"/>
  <p:notesSz cx="6858000" cy="9144000"/>
  <p:embeddedFontLst>
    <p:embeddedFont>
      <p:font typeface="Agrandir Wide" pitchFamily="2" charset="77"/>
      <p:regular r:id="rId15"/>
    </p:embeddedFont>
    <p:embeddedFont>
      <p:font typeface="Agrandir Wide Bold" pitchFamily="2" charset="77"/>
      <p:regular r:id="rId16"/>
      <p:bold r:id="rId17"/>
    </p:embeddedFont>
    <p:embeddedFont>
      <p:font typeface="Agrandir Wide Italics" pitchFamily="2" charset="77"/>
      <p:regular r:id="rId18"/>
      <p: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2" autoAdjust="0"/>
    <p:restoredTop sz="94634" autoAdjust="0"/>
  </p:normalViewPr>
  <p:slideViewPr>
    <p:cSldViewPr>
      <p:cViewPr varScale="1">
        <p:scale>
          <a:sx n="90" d="100"/>
          <a:sy n="90" d="100"/>
        </p:scale>
        <p:origin x="768"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9ED54-07CC-D042-92D2-FAEB303C39C6}" type="datetimeFigureOut">
              <a:rPr lang="en-US" smtClean="0"/>
              <a:t>12/28/23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567DC-72FD-F541-8A78-927D55753F23}" type="slidenum">
              <a:rPr lang="en-US" smtClean="0"/>
              <a:t>‹#›</a:t>
            </a:fld>
            <a:endParaRPr lang="en-US"/>
          </a:p>
        </p:txBody>
      </p:sp>
    </p:spTree>
    <p:extLst>
      <p:ext uri="{BB962C8B-B14F-4D97-AF65-F5344CB8AC3E}">
        <p14:creationId xmlns:p14="http://schemas.microsoft.com/office/powerpoint/2010/main" val="81329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searchnetworking/definition/UR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0149692" y="3633028"/>
            <a:ext cx="7383048" cy="6653972"/>
          </a:xfrm>
          <a:custGeom>
            <a:avLst/>
            <a:gdLst/>
            <a:ahLst/>
            <a:cxnLst/>
            <a:rect l="l" t="t" r="r" b="b"/>
            <a:pathLst>
              <a:path w="7383048" h="6653972">
                <a:moveTo>
                  <a:pt x="0" y="0"/>
                </a:moveTo>
                <a:lnTo>
                  <a:pt x="7383048" y="0"/>
                </a:lnTo>
                <a:lnTo>
                  <a:pt x="7383048" y="6653972"/>
                </a:lnTo>
                <a:lnTo>
                  <a:pt x="0" y="6653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TextBox 3"/>
          <p:cNvSpPr txBox="1"/>
          <p:nvPr/>
        </p:nvSpPr>
        <p:spPr>
          <a:xfrm>
            <a:off x="472439" y="244932"/>
            <a:ext cx="11387976" cy="4494057"/>
          </a:xfrm>
          <a:prstGeom prst="rect">
            <a:avLst/>
          </a:prstGeom>
        </p:spPr>
        <p:txBody>
          <a:bodyPr lIns="0" tIns="0" rIns="0" bIns="0" rtlCol="0" anchor="t">
            <a:spAutoFit/>
          </a:bodyPr>
          <a:lstStyle/>
          <a:p>
            <a:pPr>
              <a:lnSpc>
                <a:spcPts val="10761"/>
              </a:lnSpc>
            </a:pPr>
            <a:r>
              <a:rPr lang="en-US" sz="11327">
                <a:solidFill>
                  <a:srgbClr val="000000"/>
                </a:solidFill>
                <a:latin typeface="Agrandir Wide"/>
              </a:rPr>
              <a:t>Sentiment analysis using twitter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B961E-2995-A198-6925-B70770847620}"/>
              </a:ext>
            </a:extLst>
          </p:cNvPr>
          <p:cNvSpPr txBox="1"/>
          <p:nvPr/>
        </p:nvSpPr>
        <p:spPr>
          <a:xfrm>
            <a:off x="3995225" y="998806"/>
            <a:ext cx="184731" cy="369332"/>
          </a:xfrm>
          <a:prstGeom prst="rect">
            <a:avLst/>
          </a:prstGeom>
          <a:noFill/>
        </p:spPr>
        <p:txBody>
          <a:bodyPr wrap="none" rtlCol="0">
            <a:spAutoFit/>
          </a:bodyPr>
          <a:lstStyle/>
          <a:p>
            <a:endParaRPr lang="en-US" dirty="0"/>
          </a:p>
        </p:txBody>
      </p:sp>
      <p:sp>
        <p:nvSpPr>
          <p:cNvPr id="6" name="Rectangle 1">
            <a:extLst>
              <a:ext uri="{FF2B5EF4-FFF2-40B4-BE49-F238E27FC236}">
                <a16:creationId xmlns:a16="http://schemas.microsoft.com/office/drawing/2014/main" id="{FBF138AD-4F48-03B6-00ED-43D099B92DD8}"/>
              </a:ext>
            </a:extLst>
          </p:cNvPr>
          <p:cNvSpPr>
            <a:spLocks noChangeArrowheads="1"/>
          </p:cNvSpPr>
          <p:nvPr/>
        </p:nvSpPr>
        <p:spPr bwMode="auto">
          <a:xfrm>
            <a:off x="381000" y="615002"/>
            <a:ext cx="13911775"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7500" dirty="0">
                <a:solidFill>
                  <a:srgbClr val="000000"/>
                </a:solidFill>
                <a:latin typeface="Agrandir Wide" pitchFamily="2" charset="77"/>
              </a:rPr>
              <a:t>Outputs</a:t>
            </a:r>
          </a:p>
        </p:txBody>
      </p:sp>
      <p:pic>
        <p:nvPicPr>
          <p:cNvPr id="5" name="Picture 4" descr="A screenshot of a computer program&#10;&#10;Description automatically generated">
            <a:extLst>
              <a:ext uri="{FF2B5EF4-FFF2-40B4-BE49-F238E27FC236}">
                <a16:creationId xmlns:a16="http://schemas.microsoft.com/office/drawing/2014/main" id="{2D6CFFFF-1DE0-9808-2327-195A4992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705100"/>
            <a:ext cx="15163800" cy="5488327"/>
          </a:xfrm>
          <a:prstGeom prst="rect">
            <a:avLst/>
          </a:prstGeom>
        </p:spPr>
      </p:pic>
    </p:spTree>
    <p:extLst>
      <p:ext uri="{BB962C8B-B14F-4D97-AF65-F5344CB8AC3E}">
        <p14:creationId xmlns:p14="http://schemas.microsoft.com/office/powerpoint/2010/main" val="277516011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B961E-2995-A198-6925-B70770847620}"/>
              </a:ext>
            </a:extLst>
          </p:cNvPr>
          <p:cNvSpPr txBox="1"/>
          <p:nvPr/>
        </p:nvSpPr>
        <p:spPr>
          <a:xfrm>
            <a:off x="3995225" y="998806"/>
            <a:ext cx="184731" cy="369332"/>
          </a:xfrm>
          <a:prstGeom prst="rect">
            <a:avLst/>
          </a:prstGeom>
          <a:noFill/>
        </p:spPr>
        <p:txBody>
          <a:bodyPr wrap="none" rtlCol="0">
            <a:spAutoFit/>
          </a:bodyPr>
          <a:lstStyle/>
          <a:p>
            <a:endParaRPr lang="en-US" dirty="0"/>
          </a:p>
        </p:txBody>
      </p:sp>
      <p:sp>
        <p:nvSpPr>
          <p:cNvPr id="6" name="Rectangle 1">
            <a:extLst>
              <a:ext uri="{FF2B5EF4-FFF2-40B4-BE49-F238E27FC236}">
                <a16:creationId xmlns:a16="http://schemas.microsoft.com/office/drawing/2014/main" id="{FBF138AD-4F48-03B6-00ED-43D099B92DD8}"/>
              </a:ext>
            </a:extLst>
          </p:cNvPr>
          <p:cNvSpPr>
            <a:spLocks noChangeArrowheads="1"/>
          </p:cNvSpPr>
          <p:nvPr/>
        </p:nvSpPr>
        <p:spPr bwMode="auto">
          <a:xfrm>
            <a:off x="381000" y="615002"/>
            <a:ext cx="13911775"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7500" dirty="0">
                <a:solidFill>
                  <a:srgbClr val="000000"/>
                </a:solidFill>
                <a:latin typeface="Agrandir Wide" pitchFamily="2" charset="77"/>
              </a:rPr>
              <a:t> </a:t>
            </a:r>
          </a:p>
        </p:txBody>
      </p:sp>
      <p:sp>
        <p:nvSpPr>
          <p:cNvPr id="14" name="TextBox 13">
            <a:extLst>
              <a:ext uri="{FF2B5EF4-FFF2-40B4-BE49-F238E27FC236}">
                <a16:creationId xmlns:a16="http://schemas.microsoft.com/office/drawing/2014/main" id="{263F75A5-9801-D542-57D7-95D2D6151B60}"/>
              </a:ext>
            </a:extLst>
          </p:cNvPr>
          <p:cNvSpPr txBox="1"/>
          <p:nvPr/>
        </p:nvSpPr>
        <p:spPr>
          <a:xfrm>
            <a:off x="914401" y="2528888"/>
            <a:ext cx="16840200" cy="718658"/>
          </a:xfrm>
          <a:prstGeom prst="rect">
            <a:avLst/>
          </a:prstGeom>
          <a:noFill/>
        </p:spPr>
        <p:txBody>
          <a:bodyPr wrap="square" rtlCol="0">
            <a:spAutoFit/>
          </a:bodyPr>
          <a:lstStyle/>
          <a:p>
            <a:r>
              <a:rPr lang="en-US" sz="4070" dirty="0">
                <a:solidFill>
                  <a:srgbClr val="000000"/>
                </a:solidFill>
                <a:latin typeface="Agrandir Wide"/>
              </a:rPr>
              <a:t> </a:t>
            </a:r>
            <a:endParaRPr lang="en-US" sz="4070" dirty="0"/>
          </a:p>
        </p:txBody>
      </p:sp>
      <p:pic>
        <p:nvPicPr>
          <p:cNvPr id="3" name="Picture 2">
            <a:extLst>
              <a:ext uri="{FF2B5EF4-FFF2-40B4-BE49-F238E27FC236}">
                <a16:creationId xmlns:a16="http://schemas.microsoft.com/office/drawing/2014/main" id="{93F37217-CF37-6DCB-5D15-C37726E94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8" y="2628900"/>
            <a:ext cx="14516461" cy="5943600"/>
          </a:xfrm>
          <a:prstGeom prst="rect">
            <a:avLst/>
          </a:prstGeom>
        </p:spPr>
      </p:pic>
    </p:spTree>
    <p:extLst>
      <p:ext uri="{BB962C8B-B14F-4D97-AF65-F5344CB8AC3E}">
        <p14:creationId xmlns:p14="http://schemas.microsoft.com/office/powerpoint/2010/main" val="374422549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9655117" y="2704655"/>
            <a:ext cx="8227375" cy="7229806"/>
          </a:xfrm>
          <a:custGeom>
            <a:avLst/>
            <a:gdLst/>
            <a:ahLst/>
            <a:cxnLst/>
            <a:rect l="l" t="t" r="r" b="b"/>
            <a:pathLst>
              <a:path w="8227375" h="7229806">
                <a:moveTo>
                  <a:pt x="0" y="0"/>
                </a:moveTo>
                <a:lnTo>
                  <a:pt x="8227375" y="0"/>
                </a:lnTo>
                <a:lnTo>
                  <a:pt x="8227375" y="7229806"/>
                </a:lnTo>
                <a:lnTo>
                  <a:pt x="0" y="72298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84442" y="159207"/>
            <a:ext cx="9284579" cy="4799455"/>
          </a:xfrm>
          <a:prstGeom prst="rect">
            <a:avLst/>
          </a:prstGeom>
        </p:spPr>
        <p:txBody>
          <a:bodyPr lIns="0" tIns="0" rIns="0" bIns="0" rtlCol="0" anchor="t">
            <a:spAutoFit/>
          </a:bodyPr>
          <a:lstStyle/>
          <a:p>
            <a:pPr>
              <a:lnSpc>
                <a:spcPts val="18213"/>
              </a:lnSpc>
            </a:pPr>
            <a:r>
              <a:rPr lang="en-US" sz="18585" dirty="0">
                <a:solidFill>
                  <a:srgbClr val="000000"/>
                </a:solidFill>
                <a:latin typeface="Agrandir Wide"/>
              </a:rPr>
              <a:t>Thank</a:t>
            </a:r>
          </a:p>
          <a:p>
            <a:pPr>
              <a:lnSpc>
                <a:spcPts val="18213"/>
              </a:lnSpc>
            </a:pPr>
            <a:r>
              <a:rPr lang="en-US" sz="18585" dirty="0">
                <a:solidFill>
                  <a:srgbClr val="000000"/>
                </a:solidFill>
                <a:latin typeface="Agrandir Wide"/>
              </a:rPr>
              <a:t>You !!</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Freeform 2"/>
          <p:cNvSpPr/>
          <p:nvPr/>
        </p:nvSpPr>
        <p:spPr>
          <a:xfrm>
            <a:off x="12924296" y="572231"/>
            <a:ext cx="4822689" cy="9142538"/>
          </a:xfrm>
          <a:custGeom>
            <a:avLst/>
            <a:gdLst/>
            <a:ahLst/>
            <a:cxnLst/>
            <a:rect l="l" t="t" r="r" b="b"/>
            <a:pathLst>
              <a:path w="4822689" h="9142538">
                <a:moveTo>
                  <a:pt x="0" y="0"/>
                </a:moveTo>
                <a:lnTo>
                  <a:pt x="4822689" y="0"/>
                </a:lnTo>
                <a:lnTo>
                  <a:pt x="4822689" y="9142538"/>
                </a:lnTo>
                <a:lnTo>
                  <a:pt x="0" y="9142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65496" y="251773"/>
            <a:ext cx="10131485" cy="1304912"/>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01 - Abstract</a:t>
            </a:r>
          </a:p>
        </p:txBody>
      </p:sp>
      <p:sp>
        <p:nvSpPr>
          <p:cNvPr id="4" name="TextBox 4"/>
          <p:cNvSpPr txBox="1"/>
          <p:nvPr/>
        </p:nvSpPr>
        <p:spPr>
          <a:xfrm>
            <a:off x="465496" y="1718738"/>
            <a:ext cx="8985920" cy="2195986"/>
          </a:xfrm>
          <a:prstGeom prst="rect">
            <a:avLst/>
          </a:prstGeom>
        </p:spPr>
        <p:txBody>
          <a:bodyPr lIns="0" tIns="0" rIns="0" bIns="0" rtlCol="0" anchor="t">
            <a:spAutoFit/>
          </a:bodyPr>
          <a:lstStyle/>
          <a:p>
            <a:pPr>
              <a:lnSpc>
                <a:spcPts val="8548"/>
              </a:lnSpc>
            </a:pPr>
            <a:r>
              <a:rPr lang="en-US" sz="7498" dirty="0">
                <a:solidFill>
                  <a:srgbClr val="000000"/>
                </a:solidFill>
                <a:latin typeface="Agrandir Wide"/>
              </a:rPr>
              <a:t>02 - Introduction</a:t>
            </a:r>
          </a:p>
          <a:p>
            <a:pPr>
              <a:lnSpc>
                <a:spcPts val="8548"/>
              </a:lnSpc>
            </a:pPr>
            <a:endParaRPr lang="en-US" sz="7498" dirty="0">
              <a:solidFill>
                <a:srgbClr val="000000"/>
              </a:solidFill>
              <a:latin typeface="Agrandir Wide"/>
            </a:endParaRPr>
          </a:p>
        </p:txBody>
      </p:sp>
      <p:sp>
        <p:nvSpPr>
          <p:cNvPr id="5" name="TextBox 5"/>
          <p:cNvSpPr txBox="1"/>
          <p:nvPr/>
        </p:nvSpPr>
        <p:spPr>
          <a:xfrm>
            <a:off x="465496" y="3185575"/>
            <a:ext cx="12090278" cy="5048177"/>
          </a:xfrm>
          <a:prstGeom prst="rect">
            <a:avLst/>
          </a:prstGeom>
        </p:spPr>
        <p:txBody>
          <a:bodyPr lIns="0" tIns="0" rIns="0" bIns="0" rtlCol="0" anchor="t">
            <a:spAutoFit/>
          </a:bodyPr>
          <a:lstStyle/>
          <a:p>
            <a:pPr>
              <a:lnSpc>
                <a:spcPct val="150000"/>
              </a:lnSpc>
            </a:pPr>
            <a:r>
              <a:rPr lang="en-US" sz="7498" dirty="0">
                <a:solidFill>
                  <a:srgbClr val="000000"/>
                </a:solidFill>
                <a:latin typeface="Agrandir Wide"/>
              </a:rPr>
              <a:t>03 - Existing System</a:t>
            </a:r>
          </a:p>
          <a:p>
            <a:pPr>
              <a:lnSpc>
                <a:spcPct val="150000"/>
              </a:lnSpc>
            </a:pPr>
            <a:r>
              <a:rPr lang="en-US" sz="7498" dirty="0">
                <a:solidFill>
                  <a:srgbClr val="000000"/>
                </a:solidFill>
                <a:latin typeface="Agrandir Wide"/>
              </a:rPr>
              <a:t>04 - Proposed Model</a:t>
            </a:r>
          </a:p>
          <a:p>
            <a:pPr>
              <a:lnSpc>
                <a:spcPct val="150000"/>
              </a:lnSpc>
            </a:pPr>
            <a:r>
              <a:rPr lang="en-US" sz="7498" dirty="0">
                <a:solidFill>
                  <a:srgbClr val="000000"/>
                </a:solidFill>
                <a:latin typeface="Agrandir Wide"/>
              </a:rPr>
              <a:t>05 - Implementation</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512362" y="2247900"/>
            <a:ext cx="17354554" cy="6261329"/>
          </a:xfrm>
          <a:prstGeom prst="rect">
            <a:avLst/>
          </a:prstGeom>
        </p:spPr>
        <p:txBody>
          <a:bodyPr lIns="0" tIns="0" rIns="0" bIns="0" rtlCol="0" anchor="t">
            <a:spAutoFit/>
          </a:bodyPr>
          <a:lstStyle/>
          <a:p>
            <a:pPr>
              <a:lnSpc>
                <a:spcPts val="4900"/>
              </a:lnSpc>
            </a:pPr>
            <a:r>
              <a:rPr lang="en-US" sz="3500" dirty="0">
                <a:solidFill>
                  <a:srgbClr val="000000"/>
                </a:solidFill>
                <a:latin typeface="Agrandir Wide"/>
              </a:rPr>
              <a:t>Sentiment analysis is a field of Research under analytics. By using sentiment analysis written expression can be evaluated which can be favorable, unfavorable. </a:t>
            </a:r>
          </a:p>
          <a:p>
            <a:pPr>
              <a:lnSpc>
                <a:spcPts val="4900"/>
              </a:lnSpc>
            </a:pPr>
            <a:endParaRPr lang="en-US" sz="3500" dirty="0">
              <a:solidFill>
                <a:srgbClr val="000000"/>
              </a:solidFill>
              <a:latin typeface="Agrandir Wide"/>
            </a:endParaRPr>
          </a:p>
          <a:p>
            <a:pPr>
              <a:lnSpc>
                <a:spcPts val="4900"/>
              </a:lnSpc>
            </a:pPr>
            <a:r>
              <a:rPr lang="en-US" sz="3500" dirty="0">
                <a:solidFill>
                  <a:srgbClr val="000000"/>
                </a:solidFill>
                <a:latin typeface="Agrandir Wide"/>
              </a:rPr>
              <a:t>People use different types of social media like Facebook, twitter, people sentiments can be determined in an effective way by using twitter dataset. In this various machine learning techniques are used. </a:t>
            </a:r>
          </a:p>
          <a:p>
            <a:pPr>
              <a:lnSpc>
                <a:spcPts val="4900"/>
              </a:lnSpc>
            </a:pPr>
            <a:endParaRPr lang="en-US" sz="3500" dirty="0">
              <a:solidFill>
                <a:srgbClr val="000000"/>
              </a:solidFill>
              <a:latin typeface="Agrandir Wide"/>
            </a:endParaRPr>
          </a:p>
          <a:p>
            <a:pPr>
              <a:lnSpc>
                <a:spcPts val="4900"/>
              </a:lnSpc>
            </a:pPr>
            <a:r>
              <a:rPr lang="en-US" sz="3500" dirty="0">
                <a:solidFill>
                  <a:srgbClr val="000000"/>
                </a:solidFill>
                <a:latin typeface="Agrandir Wide"/>
              </a:rPr>
              <a:t>Raw data is read from twitter, and it is compared against trained machine which can be positive or negative. </a:t>
            </a:r>
          </a:p>
        </p:txBody>
      </p:sp>
      <p:sp>
        <p:nvSpPr>
          <p:cNvPr id="3" name="TextBox 3"/>
          <p:cNvSpPr txBox="1"/>
          <p:nvPr/>
        </p:nvSpPr>
        <p:spPr>
          <a:xfrm>
            <a:off x="512362" y="243399"/>
            <a:ext cx="11279007" cy="1304912"/>
          </a:xfrm>
          <a:prstGeom prst="rect">
            <a:avLst/>
          </a:prstGeom>
        </p:spPr>
        <p:txBody>
          <a:bodyPr lIns="0" tIns="0" rIns="0" bIns="0" rtlCol="0" anchor="t">
            <a:spAutoFit/>
          </a:bodyPr>
          <a:lstStyle/>
          <a:p>
            <a:pPr>
              <a:lnSpc>
                <a:spcPts val="8548"/>
              </a:lnSpc>
            </a:pPr>
            <a:r>
              <a:rPr lang="en-US" sz="7498">
                <a:solidFill>
                  <a:srgbClr val="000000"/>
                </a:solidFill>
                <a:latin typeface="Agrandir Wide"/>
              </a:rPr>
              <a:t>01 - Abstract</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512362" y="1792175"/>
            <a:ext cx="17775638" cy="7155357"/>
          </a:xfrm>
          <a:prstGeom prst="rect">
            <a:avLst/>
          </a:prstGeom>
        </p:spPr>
        <p:txBody>
          <a:bodyPr lIns="0" tIns="0" rIns="0" bIns="0" rtlCol="0" anchor="t">
            <a:spAutoFit/>
          </a:bodyPr>
          <a:lstStyle/>
          <a:p>
            <a:pPr>
              <a:lnSpc>
                <a:spcPts val="5581"/>
              </a:lnSpc>
            </a:pPr>
            <a:r>
              <a:rPr lang="en-US" sz="3987" dirty="0">
                <a:solidFill>
                  <a:srgbClr val="000000"/>
                </a:solidFill>
                <a:latin typeface="Agrandir Wide"/>
              </a:rPr>
              <a:t>Over last years, sentiment category has made vital interest. Large number of facts generated online can be processed into data to help managerial, operational and decision making. </a:t>
            </a:r>
          </a:p>
          <a:p>
            <a:pPr>
              <a:lnSpc>
                <a:spcPts val="5581"/>
              </a:lnSpc>
            </a:pPr>
            <a:endParaRPr lang="en-US" sz="3987" dirty="0">
              <a:solidFill>
                <a:srgbClr val="000000"/>
              </a:solidFill>
              <a:latin typeface="Agrandir Wide"/>
            </a:endParaRPr>
          </a:p>
          <a:p>
            <a:pPr>
              <a:lnSpc>
                <a:spcPts val="5581"/>
              </a:lnSpc>
            </a:pPr>
            <a:r>
              <a:rPr lang="en-US" sz="3987" dirty="0">
                <a:solidFill>
                  <a:srgbClr val="000000"/>
                </a:solidFill>
                <a:latin typeface="Agrandir Wide"/>
              </a:rPr>
              <a:t>Opinion mining is also same as sentiment analysis in which out of</a:t>
            </a:r>
          </a:p>
          <a:p>
            <a:pPr>
              <a:lnSpc>
                <a:spcPts val="5581"/>
              </a:lnSpc>
            </a:pPr>
            <a:r>
              <a:rPr lang="en-US" sz="3987" dirty="0">
                <a:solidFill>
                  <a:srgbClr val="000000"/>
                </a:solidFill>
                <a:latin typeface="Agrandir Wide"/>
              </a:rPr>
              <a:t>the supplied sentences we can determine which one is positive,</a:t>
            </a:r>
          </a:p>
          <a:p>
            <a:pPr>
              <a:lnSpc>
                <a:spcPts val="5581"/>
              </a:lnSpc>
            </a:pPr>
            <a:r>
              <a:rPr lang="en-US" sz="3987" dirty="0">
                <a:solidFill>
                  <a:srgbClr val="000000"/>
                </a:solidFill>
                <a:latin typeface="Agrandir Wide"/>
              </a:rPr>
              <a:t>negative, and impartial.  Another function  it performs  is that  it</a:t>
            </a:r>
          </a:p>
          <a:p>
            <a:pPr>
              <a:lnSpc>
                <a:spcPts val="5581"/>
              </a:lnSpc>
            </a:pPr>
            <a:r>
              <a:rPr lang="en-US" sz="3987" dirty="0">
                <a:solidFill>
                  <a:srgbClr val="000000"/>
                </a:solidFill>
                <a:latin typeface="Agrandir Wide"/>
              </a:rPr>
              <a:t>identifies and extracts reviews and attitudes from the given text.</a:t>
            </a:r>
          </a:p>
          <a:p>
            <a:pPr>
              <a:lnSpc>
                <a:spcPts val="5581"/>
              </a:lnSpc>
            </a:pPr>
            <a:endParaRPr lang="en-US" sz="3987" dirty="0">
              <a:solidFill>
                <a:srgbClr val="000000"/>
              </a:solidFill>
              <a:latin typeface="Agrandir Wide"/>
            </a:endParaRPr>
          </a:p>
        </p:txBody>
      </p:sp>
      <p:sp>
        <p:nvSpPr>
          <p:cNvPr id="3" name="TextBox 3"/>
          <p:cNvSpPr txBox="1"/>
          <p:nvPr/>
        </p:nvSpPr>
        <p:spPr>
          <a:xfrm>
            <a:off x="512362" y="243399"/>
            <a:ext cx="11279007" cy="1304912"/>
          </a:xfrm>
          <a:prstGeom prst="rect">
            <a:avLst/>
          </a:prstGeom>
        </p:spPr>
        <p:txBody>
          <a:bodyPr lIns="0" tIns="0" rIns="0" bIns="0" rtlCol="0" anchor="t">
            <a:spAutoFit/>
          </a:bodyPr>
          <a:lstStyle/>
          <a:p>
            <a:pPr>
              <a:lnSpc>
                <a:spcPts val="8548"/>
              </a:lnSpc>
            </a:pPr>
            <a:r>
              <a:rPr lang="en-US" sz="7498">
                <a:solidFill>
                  <a:srgbClr val="000000"/>
                </a:solidFill>
                <a:latin typeface="Agrandir Wide"/>
              </a:rPr>
              <a:t>02 - Introduction</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512362" y="243399"/>
            <a:ext cx="12822638" cy="1094530"/>
          </a:xfrm>
          <a:prstGeom prst="rect">
            <a:avLst/>
          </a:prstGeom>
        </p:spPr>
        <p:txBody>
          <a:bodyPr wrap="square" lIns="0" tIns="0" rIns="0" bIns="0" rtlCol="0" anchor="t">
            <a:spAutoFit/>
          </a:bodyPr>
          <a:lstStyle/>
          <a:p>
            <a:pPr>
              <a:lnSpc>
                <a:spcPts val="8548"/>
              </a:lnSpc>
            </a:pPr>
            <a:r>
              <a:rPr lang="en-US" sz="7200" dirty="0">
                <a:solidFill>
                  <a:srgbClr val="000000"/>
                </a:solidFill>
                <a:latin typeface="Agrandir Wide"/>
              </a:rPr>
              <a:t>03 – Existing System</a:t>
            </a:r>
          </a:p>
        </p:txBody>
      </p:sp>
      <p:sp>
        <p:nvSpPr>
          <p:cNvPr id="3" name="TextBox 3"/>
          <p:cNvSpPr txBox="1"/>
          <p:nvPr/>
        </p:nvSpPr>
        <p:spPr>
          <a:xfrm>
            <a:off x="852636" y="2648420"/>
            <a:ext cx="16406664" cy="7283597"/>
          </a:xfrm>
          <a:prstGeom prst="rect">
            <a:avLst/>
          </a:prstGeom>
        </p:spPr>
        <p:txBody>
          <a:bodyPr lIns="0" tIns="0" rIns="0" bIns="0" rtlCol="0" anchor="t">
            <a:spAutoFit/>
          </a:bodyPr>
          <a:lstStyle/>
          <a:p>
            <a:pPr algn="just">
              <a:lnSpc>
                <a:spcPts val="5701"/>
              </a:lnSpc>
            </a:pPr>
            <a:r>
              <a:rPr lang="en-US" sz="4072" dirty="0">
                <a:solidFill>
                  <a:srgbClr val="000000"/>
                </a:solidFill>
                <a:latin typeface="Agrandir Wide"/>
              </a:rPr>
              <a:t>Existing system uses Natural Language Processing libraries and Naïve bayes algorithm especially gaussian Naive bayes.</a:t>
            </a:r>
          </a:p>
          <a:p>
            <a:pPr algn="just">
              <a:lnSpc>
                <a:spcPts val="5701"/>
              </a:lnSpc>
            </a:pPr>
            <a:endParaRPr lang="en-US" sz="4072" dirty="0">
              <a:solidFill>
                <a:srgbClr val="000000"/>
              </a:solidFill>
              <a:latin typeface="Agrandir Wide"/>
            </a:endParaRPr>
          </a:p>
          <a:p>
            <a:pPr algn="just">
              <a:lnSpc>
                <a:spcPts val="5701"/>
              </a:lnSpc>
            </a:pPr>
            <a:r>
              <a:rPr lang="en-US" sz="4072" dirty="0">
                <a:solidFill>
                  <a:srgbClr val="000000"/>
                </a:solidFill>
                <a:latin typeface="Agrandir Wide"/>
              </a:rPr>
              <a:t>Naive Bayes is a probabilistic machine learning algorithm that is widely used for classification tasks, including sentiment analysis. It's based on Bayes' theorem and is known for its simplicity, efficiency, and effectiveness, especially in situations where the assumption of independence among features holds.</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512362" y="243399"/>
            <a:ext cx="12822638" cy="1094530"/>
          </a:xfrm>
          <a:prstGeom prst="rect">
            <a:avLst/>
          </a:prstGeom>
        </p:spPr>
        <p:txBody>
          <a:bodyPr wrap="square" lIns="0" tIns="0" rIns="0" bIns="0" rtlCol="0" anchor="t">
            <a:spAutoFit/>
          </a:bodyPr>
          <a:lstStyle/>
          <a:p>
            <a:pPr>
              <a:lnSpc>
                <a:spcPts val="8548"/>
              </a:lnSpc>
            </a:pPr>
            <a:r>
              <a:rPr lang="en-US" sz="7200" dirty="0">
                <a:solidFill>
                  <a:srgbClr val="000000"/>
                </a:solidFill>
                <a:latin typeface="Agrandir Wide"/>
              </a:rPr>
              <a:t>04 – Proposed Model</a:t>
            </a:r>
          </a:p>
        </p:txBody>
      </p:sp>
      <p:sp>
        <p:nvSpPr>
          <p:cNvPr id="3" name="TextBox 3"/>
          <p:cNvSpPr txBox="1"/>
          <p:nvPr/>
        </p:nvSpPr>
        <p:spPr>
          <a:xfrm>
            <a:off x="852636" y="2648420"/>
            <a:ext cx="16368564" cy="7283597"/>
          </a:xfrm>
          <a:prstGeom prst="rect">
            <a:avLst/>
          </a:prstGeom>
        </p:spPr>
        <p:txBody>
          <a:bodyPr wrap="square" lIns="0" tIns="0" rIns="0" bIns="0" rtlCol="0" anchor="t">
            <a:spAutoFit/>
          </a:bodyPr>
          <a:lstStyle/>
          <a:p>
            <a:pPr>
              <a:lnSpc>
                <a:spcPts val="5701"/>
              </a:lnSpc>
            </a:pPr>
            <a:r>
              <a:rPr lang="en-US" sz="4072" dirty="0">
                <a:solidFill>
                  <a:srgbClr val="000000"/>
                </a:solidFill>
                <a:latin typeface="Agrandir Wide"/>
              </a:rPr>
              <a:t>Our model uses Natural Language Processing libraries and Logistic Regression.</a:t>
            </a:r>
          </a:p>
          <a:p>
            <a:pPr>
              <a:lnSpc>
                <a:spcPts val="5701"/>
              </a:lnSpc>
            </a:pPr>
            <a:r>
              <a:rPr lang="en-US" sz="4072" dirty="0">
                <a:solidFill>
                  <a:srgbClr val="000000"/>
                </a:solidFill>
                <a:latin typeface="Agrandir Wide"/>
              </a:rPr>
              <a:t>Logistic Regression is widely used statistical technique in sentiment analysis , a field focused on determining the emotional tone behind a piece of text. In the context of sentiment analysis , logistic regression serves as a binary classifier , predicting whether a given text expresses positive or negative sentiment . The algorithm employs a logistic function to model the probability of a particular sentiment class based on a set of input features.</a:t>
            </a:r>
          </a:p>
        </p:txBody>
      </p:sp>
    </p:spTree>
    <p:extLst>
      <p:ext uri="{BB962C8B-B14F-4D97-AF65-F5344CB8AC3E}">
        <p14:creationId xmlns:p14="http://schemas.microsoft.com/office/powerpoint/2010/main" val="237092441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370577" y="1811559"/>
            <a:ext cx="17917423" cy="9174819"/>
          </a:xfrm>
          <a:prstGeom prst="rect">
            <a:avLst/>
          </a:prstGeom>
        </p:spPr>
        <p:txBody>
          <a:bodyPr wrap="square" lIns="0" tIns="0" rIns="0" bIns="0" rtlCol="0" anchor="t">
            <a:spAutoFit/>
          </a:bodyPr>
          <a:lstStyle/>
          <a:p>
            <a:pPr marL="348623" lvl="1" algn="just">
              <a:lnSpc>
                <a:spcPts val="4521"/>
              </a:lnSpc>
            </a:pPr>
            <a:r>
              <a:rPr lang="en-US" sz="3229" dirty="0">
                <a:solidFill>
                  <a:srgbClr val="000000"/>
                </a:solidFill>
                <a:latin typeface="Agrandir Wide Bold"/>
              </a:rPr>
              <a:t>There are 4 steps involved in developing the model :</a:t>
            </a:r>
          </a:p>
          <a:p>
            <a:pPr marL="697246" lvl="1" indent="-348623" algn="just">
              <a:lnSpc>
                <a:spcPts val="4521"/>
              </a:lnSpc>
              <a:buFont typeface="Arial"/>
              <a:buChar char="•"/>
            </a:pPr>
            <a:endParaRPr lang="en-US" sz="3229" dirty="0">
              <a:solidFill>
                <a:srgbClr val="000000"/>
              </a:solidFill>
              <a:latin typeface="Agrandir Wide Bold"/>
            </a:endParaRPr>
          </a:p>
          <a:p>
            <a:pPr marL="697246" lvl="1" indent="-348623" algn="just">
              <a:lnSpc>
                <a:spcPts val="4521"/>
              </a:lnSpc>
              <a:buFont typeface="Arial"/>
              <a:buChar char="•"/>
            </a:pPr>
            <a:r>
              <a:rPr lang="en-US" sz="3229" dirty="0">
                <a:solidFill>
                  <a:srgbClr val="000000"/>
                </a:solidFill>
                <a:latin typeface="Agrandir Wide Bold"/>
              </a:rPr>
              <a:t>Collect data.</a:t>
            </a:r>
            <a:r>
              <a:rPr lang="en-US" sz="3229" dirty="0">
                <a:solidFill>
                  <a:srgbClr val="000000"/>
                </a:solidFill>
                <a:latin typeface="Agrandir Wide"/>
              </a:rPr>
              <a:t> The text being analyzed is identified and collected. Here twitter dataset for analysis is used which is a csv file.</a:t>
            </a:r>
          </a:p>
          <a:p>
            <a:pPr marL="348623" lvl="1" algn="just">
              <a:lnSpc>
                <a:spcPts val="4521"/>
              </a:lnSpc>
            </a:pPr>
            <a:endParaRPr lang="en-US" sz="3229" dirty="0">
              <a:solidFill>
                <a:srgbClr val="000000"/>
              </a:solidFill>
              <a:latin typeface="Agrandir Wide"/>
            </a:endParaRPr>
          </a:p>
          <a:p>
            <a:pPr marL="697246" lvl="1" indent="-348623" algn="just">
              <a:lnSpc>
                <a:spcPts val="4521"/>
              </a:lnSpc>
              <a:buFont typeface="Arial"/>
              <a:buChar char="•"/>
            </a:pPr>
            <a:r>
              <a:rPr lang="en-US" sz="3229" dirty="0">
                <a:solidFill>
                  <a:srgbClr val="000000"/>
                </a:solidFill>
                <a:latin typeface="Agrandir Wide Bold"/>
              </a:rPr>
              <a:t>Clean the data.</a:t>
            </a:r>
            <a:r>
              <a:rPr lang="en-US" sz="3229" dirty="0">
                <a:solidFill>
                  <a:srgbClr val="000000"/>
                </a:solidFill>
                <a:latin typeface="Agrandir Wide"/>
              </a:rPr>
              <a:t> The data is processed and cleaned to remove noise and parts of speech that don't have meaning relevant to the sentiment of the text. This includes contractions, such as </a:t>
            </a:r>
            <a:r>
              <a:rPr lang="en-US" sz="3229" dirty="0">
                <a:solidFill>
                  <a:srgbClr val="000000"/>
                </a:solidFill>
                <a:latin typeface="Agrandir Wide Italics"/>
              </a:rPr>
              <a:t>I'm</a:t>
            </a:r>
            <a:r>
              <a:rPr lang="en-US" sz="3229" dirty="0">
                <a:solidFill>
                  <a:srgbClr val="000000"/>
                </a:solidFill>
                <a:latin typeface="Agrandir Wide"/>
              </a:rPr>
              <a:t>, and words that have little information such as </a:t>
            </a:r>
            <a:r>
              <a:rPr lang="en-US" sz="3229" dirty="0">
                <a:solidFill>
                  <a:srgbClr val="000000"/>
                </a:solidFill>
                <a:latin typeface="Agrandir Wide Italics"/>
              </a:rPr>
              <a:t>is</a:t>
            </a:r>
            <a:r>
              <a:rPr lang="en-US" sz="3229" dirty="0">
                <a:solidFill>
                  <a:srgbClr val="000000"/>
                </a:solidFill>
                <a:latin typeface="Agrandir Wide"/>
              </a:rPr>
              <a:t>, articles such as </a:t>
            </a:r>
            <a:r>
              <a:rPr lang="en-US" sz="3229" dirty="0">
                <a:solidFill>
                  <a:srgbClr val="000000"/>
                </a:solidFill>
                <a:latin typeface="Agrandir Wide Italics"/>
              </a:rPr>
              <a:t>the</a:t>
            </a:r>
            <a:r>
              <a:rPr lang="en-US" sz="3229" dirty="0">
                <a:solidFill>
                  <a:srgbClr val="000000"/>
                </a:solidFill>
                <a:latin typeface="Agrandir Wide"/>
              </a:rPr>
              <a:t>, punctuation, </a:t>
            </a:r>
            <a:r>
              <a:rPr lang="en-US" sz="3229" u="sng" dirty="0">
                <a:latin typeface="Agrandir Wide"/>
                <a:hlinkClick r:id="rId2" tooltip="https://www.techtarget.com/searchnetworking/definition/URL">
                  <a:extLst>
                    <a:ext uri="{A12FA001-AC4F-418D-AE19-62706E023703}">
                      <ahyp:hlinkClr xmlns:ahyp="http://schemas.microsoft.com/office/drawing/2018/hyperlinkcolor" val="tx"/>
                    </a:ext>
                  </a:extLst>
                </a:hlinkClick>
              </a:rPr>
              <a:t>URLs</a:t>
            </a:r>
            <a:r>
              <a:rPr lang="en-US" sz="3229" dirty="0">
                <a:solidFill>
                  <a:srgbClr val="000000"/>
                </a:solidFill>
                <a:latin typeface="Agrandir Wide"/>
              </a:rPr>
              <a:t>, special characters and capital letters. This is referred to as standardizing.</a:t>
            </a:r>
          </a:p>
          <a:p>
            <a:pPr marL="348623" lvl="1" algn="just">
              <a:lnSpc>
                <a:spcPts val="4521"/>
              </a:lnSpc>
            </a:pPr>
            <a:endParaRPr lang="en-US" sz="3229" dirty="0">
              <a:solidFill>
                <a:srgbClr val="000000"/>
              </a:solidFill>
              <a:latin typeface="Agrandir Wide"/>
            </a:endParaRPr>
          </a:p>
          <a:p>
            <a:pPr marL="697246" lvl="1" indent="-348623" algn="just">
              <a:lnSpc>
                <a:spcPts val="4521"/>
              </a:lnSpc>
              <a:buFont typeface="Arial"/>
              <a:buChar char="•"/>
            </a:pPr>
            <a:r>
              <a:rPr lang="en-US" sz="3229" dirty="0">
                <a:solidFill>
                  <a:srgbClr val="000000"/>
                </a:solidFill>
                <a:latin typeface="Agrandir Wide Bold"/>
              </a:rPr>
              <a:t>Extract features.</a:t>
            </a:r>
            <a:r>
              <a:rPr lang="en-US" sz="3229" dirty="0">
                <a:solidFill>
                  <a:srgbClr val="000000"/>
                </a:solidFill>
                <a:latin typeface="Agrandir Wide"/>
              </a:rPr>
              <a:t> A machine learning algorithm automatically extracts text features to identify negative or positive sentiment. It includes the bag-of-words technique that tracks the occurrence of words in a text and the more nuanced word-embedding technique.</a:t>
            </a:r>
          </a:p>
          <a:p>
            <a:pPr algn="just">
              <a:lnSpc>
                <a:spcPts val="4087"/>
              </a:lnSpc>
            </a:pPr>
            <a:endParaRPr lang="en-US" sz="3229" dirty="0">
              <a:solidFill>
                <a:srgbClr val="000000"/>
              </a:solidFill>
              <a:latin typeface="Agrandir Wide"/>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2" name="TextBox 2"/>
          <p:cNvSpPr txBox="1"/>
          <p:nvPr/>
        </p:nvSpPr>
        <p:spPr>
          <a:xfrm>
            <a:off x="361529" y="1802034"/>
            <a:ext cx="17926471" cy="2844130"/>
          </a:xfrm>
          <a:prstGeom prst="rect">
            <a:avLst/>
          </a:prstGeom>
        </p:spPr>
        <p:txBody>
          <a:bodyPr lIns="0" tIns="0" rIns="0" bIns="0" rtlCol="0" anchor="t">
            <a:spAutoFit/>
          </a:bodyPr>
          <a:lstStyle/>
          <a:p>
            <a:pPr algn="just">
              <a:lnSpc>
                <a:spcPts val="4411"/>
              </a:lnSpc>
            </a:pPr>
            <a:r>
              <a:rPr lang="en-US" sz="3151" dirty="0">
                <a:solidFill>
                  <a:srgbClr val="000000"/>
                </a:solidFill>
                <a:latin typeface="Agrandir Wide Bold"/>
              </a:rPr>
              <a:t>4. Sentiment classification.</a:t>
            </a:r>
            <a:r>
              <a:rPr lang="en-US" sz="3151" dirty="0">
                <a:solidFill>
                  <a:srgbClr val="000000"/>
                </a:solidFill>
                <a:latin typeface="Agrandir Wide"/>
              </a:rPr>
              <a:t> Once a model is picked and used to analyze a piece of text, it assigns a sentiment score to the text including positive, negative or neutral. Organizations can also decide to view the results of their analysis at different levels, including document level, which pertains mostly to professional reviews and coverage</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0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B961E-2995-A198-6925-B70770847620}"/>
              </a:ext>
            </a:extLst>
          </p:cNvPr>
          <p:cNvSpPr txBox="1"/>
          <p:nvPr/>
        </p:nvSpPr>
        <p:spPr>
          <a:xfrm>
            <a:off x="3995225" y="998806"/>
            <a:ext cx="184731" cy="369332"/>
          </a:xfrm>
          <a:prstGeom prst="rect">
            <a:avLst/>
          </a:prstGeom>
          <a:noFill/>
        </p:spPr>
        <p:txBody>
          <a:bodyPr wrap="none" rtlCol="0">
            <a:spAutoFit/>
          </a:bodyPr>
          <a:lstStyle/>
          <a:p>
            <a:endParaRPr lang="en-US" dirty="0"/>
          </a:p>
        </p:txBody>
      </p:sp>
      <p:sp>
        <p:nvSpPr>
          <p:cNvPr id="6" name="Rectangle 1">
            <a:extLst>
              <a:ext uri="{FF2B5EF4-FFF2-40B4-BE49-F238E27FC236}">
                <a16:creationId xmlns:a16="http://schemas.microsoft.com/office/drawing/2014/main" id="{FBF138AD-4F48-03B6-00ED-43D099B92DD8}"/>
              </a:ext>
            </a:extLst>
          </p:cNvPr>
          <p:cNvSpPr>
            <a:spLocks noChangeArrowheads="1"/>
          </p:cNvSpPr>
          <p:nvPr/>
        </p:nvSpPr>
        <p:spPr bwMode="auto">
          <a:xfrm>
            <a:off x="381000" y="615002"/>
            <a:ext cx="13911775"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500" b="0" i="0" u="none" strike="noStrike" cap="none" normalizeH="0" baseline="0" dirty="0">
                <a:ln>
                  <a:noFill/>
                </a:ln>
                <a:solidFill>
                  <a:srgbClr val="000000"/>
                </a:solidFill>
                <a:effectLst/>
                <a:latin typeface="Agrandir Wide" pitchFamily="2" charset="77"/>
                <a:ea typeface="+mn-ea"/>
                <a:cs typeface="+mn-cs"/>
              </a:rPr>
              <a:t>05 – </a:t>
            </a:r>
            <a:r>
              <a:rPr lang="en-US" altLang="en-US" sz="7500" dirty="0">
                <a:solidFill>
                  <a:srgbClr val="000000"/>
                </a:solidFill>
                <a:latin typeface="Agrandir Wide" pitchFamily="2" charset="77"/>
              </a:rPr>
              <a:t>Implementation </a:t>
            </a:r>
          </a:p>
        </p:txBody>
      </p:sp>
      <p:sp>
        <p:nvSpPr>
          <p:cNvPr id="14" name="TextBox 13">
            <a:extLst>
              <a:ext uri="{FF2B5EF4-FFF2-40B4-BE49-F238E27FC236}">
                <a16:creationId xmlns:a16="http://schemas.microsoft.com/office/drawing/2014/main" id="{263F75A5-9801-D542-57D7-95D2D6151B60}"/>
              </a:ext>
            </a:extLst>
          </p:cNvPr>
          <p:cNvSpPr txBox="1"/>
          <p:nvPr/>
        </p:nvSpPr>
        <p:spPr>
          <a:xfrm>
            <a:off x="914401" y="2528888"/>
            <a:ext cx="16840200" cy="5102935"/>
          </a:xfrm>
          <a:prstGeom prst="rect">
            <a:avLst/>
          </a:prstGeom>
          <a:noFill/>
        </p:spPr>
        <p:txBody>
          <a:bodyPr wrap="square" rtlCol="0">
            <a:spAutoFit/>
          </a:bodyPr>
          <a:lstStyle/>
          <a:p>
            <a:r>
              <a:rPr lang="en-US" sz="4070" dirty="0">
                <a:solidFill>
                  <a:srgbClr val="000000"/>
                </a:solidFill>
                <a:latin typeface="Agrandir Wide"/>
              </a:rPr>
              <a:t>We are using Jupyter notebook IDE to develop the model.</a:t>
            </a:r>
          </a:p>
          <a:p>
            <a:endParaRPr lang="en-US" sz="4070" dirty="0">
              <a:solidFill>
                <a:srgbClr val="000000"/>
              </a:solidFill>
              <a:latin typeface="Agrandir Wide"/>
            </a:endParaRPr>
          </a:p>
          <a:p>
            <a:r>
              <a:rPr lang="en-US" sz="4070" dirty="0">
                <a:solidFill>
                  <a:srgbClr val="000000"/>
                </a:solidFill>
                <a:latin typeface="Agrandir Wide"/>
              </a:rPr>
              <a:t>The algorithm used are natural language processing and Logistic Regression to get accurate results.</a:t>
            </a:r>
          </a:p>
          <a:p>
            <a:endParaRPr lang="en-US" sz="4070" dirty="0">
              <a:solidFill>
                <a:srgbClr val="000000"/>
              </a:solidFill>
              <a:latin typeface="Agrandir Wide"/>
            </a:endParaRPr>
          </a:p>
          <a:p>
            <a:r>
              <a:rPr lang="en-US" sz="4070" dirty="0">
                <a:solidFill>
                  <a:srgbClr val="000000"/>
                </a:solidFill>
                <a:latin typeface="Agrandir Wide"/>
              </a:rPr>
              <a:t>We used a dataset called sentimental140 from </a:t>
            </a:r>
            <a:r>
              <a:rPr lang="en-US" sz="4070" dirty="0" err="1">
                <a:solidFill>
                  <a:srgbClr val="000000"/>
                </a:solidFill>
                <a:latin typeface="Agrandir Wide"/>
              </a:rPr>
              <a:t>kaggle.com</a:t>
            </a:r>
            <a:r>
              <a:rPr lang="en-US" sz="4070" dirty="0">
                <a:solidFill>
                  <a:srgbClr val="000000"/>
                </a:solidFill>
                <a:latin typeface="Agrandir Wide"/>
              </a:rPr>
              <a:t> and divided the dataset into 80% and 20%. It contains a total of 1.6 million parameters.</a:t>
            </a:r>
            <a:endParaRPr lang="en-US" sz="4070" dirty="0"/>
          </a:p>
        </p:txBody>
      </p:sp>
    </p:spTree>
    <p:extLst>
      <p:ext uri="{BB962C8B-B14F-4D97-AF65-F5344CB8AC3E}">
        <p14:creationId xmlns:p14="http://schemas.microsoft.com/office/powerpoint/2010/main" val="316289694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614</Words>
  <Application>Microsoft Macintosh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Agrandir Wide Bold</vt:lpstr>
      <vt:lpstr>Agrandir Wide Italics</vt:lpstr>
      <vt:lpstr>Calibri</vt:lpstr>
      <vt:lpstr>Agrandir Wide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twitter data</dc:title>
  <cp:lastModifiedBy>Ganesh Chaitanya</cp:lastModifiedBy>
  <cp:revision>21</cp:revision>
  <dcterms:created xsi:type="dcterms:W3CDTF">2006-08-16T00:00:00Z</dcterms:created>
  <dcterms:modified xsi:type="dcterms:W3CDTF">2023-12-28T07:11:00Z</dcterms:modified>
  <dc:identifier>DAFkpZVivhE</dc:identifier>
</cp:coreProperties>
</file>