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7" r:id="rId4"/>
    <p:sldId id="260" r:id="rId5"/>
    <p:sldId id="262" r:id="rId6"/>
    <p:sldId id="264" r:id="rId7"/>
    <p:sldId id="270" r:id="rId8"/>
    <p:sldId id="271" r:id="rId9"/>
    <p:sldId id="273" r:id="rId10"/>
    <p:sldId id="276" r:id="rId11"/>
    <p:sldId id="272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7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meehJubran,Sameeh@daynix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meeh@daynix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hyperlink" Target="https://github.com/torvalds/linux" TargetMode="External"/><Relationship Id="rId4" Type="http://schemas.openxmlformats.org/officeDocument/2006/relationships/hyperlink" Target="http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1511" y="1917776"/>
            <a:ext cx="4083368" cy="691536"/>
          </a:xfrm>
          <a:prstGeom prst="rect">
            <a:avLst/>
          </a:prstGeom>
        </p:spPr>
        <p:txBody>
          <a:bodyPr vert="horz" wrap="square" lIns="0" tIns="14288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113"/>
              </a:spcBef>
            </a:pPr>
            <a:r>
              <a:rPr dirty="0"/>
              <a:t>Introduction</a:t>
            </a:r>
            <a:r>
              <a:rPr spc="-77" dirty="0"/>
              <a:t> </a:t>
            </a:r>
            <a:r>
              <a:rPr spc="5" dirty="0"/>
              <a:t>to</a:t>
            </a:r>
          </a:p>
        </p:txBody>
      </p:sp>
      <p:sp>
        <p:nvSpPr>
          <p:cNvPr id="3" name="object 3"/>
          <p:cNvSpPr/>
          <p:nvPr/>
        </p:nvSpPr>
        <p:spPr>
          <a:xfrm>
            <a:off x="4489787" y="2863614"/>
            <a:ext cx="3212250" cy="1341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4181998" y="5221505"/>
            <a:ext cx="3784473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b="1" u="heavy" spc="-5" dirty="0">
                <a:solidFill>
                  <a:srgbClr val="75A5AE"/>
                </a:solidFill>
                <a:uFill>
                  <a:solidFill>
                    <a:srgbClr val="75A5AE"/>
                  </a:solidFill>
                </a:uFill>
                <a:latin typeface="Arial"/>
                <a:cs typeface="Arial"/>
                <a:hlinkClick r:id="rId3"/>
              </a:rPr>
              <a:t>Sameeh Jubran,</a:t>
            </a:r>
            <a:r>
              <a:rPr sz="1620" b="1" u="heavy" spc="-77" dirty="0">
                <a:solidFill>
                  <a:srgbClr val="75A5AE"/>
                </a:solidFill>
                <a:uFill>
                  <a:solidFill>
                    <a:srgbClr val="75A5AE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20" b="1" u="heavy" spc="-5" dirty="0">
                <a:solidFill>
                  <a:srgbClr val="75A5AE"/>
                </a:solidFill>
                <a:uFill>
                  <a:solidFill>
                    <a:srgbClr val="75A5AE"/>
                  </a:solidFill>
                </a:uFill>
                <a:latin typeface="Arial"/>
                <a:cs typeface="Arial"/>
                <a:hlinkClick r:id="rId4"/>
              </a:rPr>
              <a:t>Sameeh@daynix.com</a:t>
            </a:r>
            <a:endParaRPr sz="162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4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pic>
        <p:nvPicPr>
          <p:cNvPr id="6146" name="Picture 2" descr="The Commit dialo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65" y="2366963"/>
            <a:ext cx="2684670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5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PUSH</a:t>
            </a:r>
            <a:endParaRPr lang="en-US" dirty="0"/>
          </a:p>
        </p:txBody>
      </p:sp>
      <p:pic>
        <p:nvPicPr>
          <p:cNvPr id="1026" name="Picture 2" descr="Push dialo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92" y="1883637"/>
            <a:ext cx="4826314" cy="483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etch</a:t>
            </a:r>
            <a:endParaRPr lang="en-US" dirty="0"/>
          </a:p>
        </p:txBody>
      </p:sp>
      <p:pic>
        <p:nvPicPr>
          <p:cNvPr id="7170" name="Picture 2" descr="Fetch dialo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90" y="2366963"/>
            <a:ext cx="4340220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24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8" name="AutoShape 10" descr="Sync dia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Sync dialo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27" y="1027906"/>
            <a:ext cx="7143750" cy="5600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16629" y="522514"/>
            <a:ext cx="419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3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So </a:t>
            </a:r>
            <a:r>
              <a:rPr lang="en-US" altLang="en-US" dirty="0" smtClean="0"/>
              <a:t>what is </a:t>
            </a:r>
            <a:r>
              <a:rPr lang="en-US" altLang="en-US" dirty="0" err="1" smtClean="0"/>
              <a:t>github</a:t>
            </a:r>
            <a:r>
              <a:rPr lang="en-US" alt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hlinkClick r:id="rId4"/>
              </a:rPr>
              <a:t>GitHub.com</a:t>
            </a:r>
            <a:r>
              <a:rPr lang="en-US" dirty="0">
                <a:ea typeface="ＭＳ Ｐゴシック" charset="-128"/>
              </a:rPr>
              <a:t> is </a:t>
            </a:r>
            <a:r>
              <a:rPr lang="en-US" dirty="0" smtClean="0">
                <a:ea typeface="ＭＳ Ｐゴシック" charset="-128"/>
              </a:rPr>
              <a:t>a site </a:t>
            </a:r>
            <a:r>
              <a:rPr lang="en-US" dirty="0">
                <a:ea typeface="ＭＳ Ｐゴシック" charset="-128"/>
              </a:rPr>
              <a:t>for online storage of </a:t>
            </a:r>
            <a:r>
              <a:rPr lang="en-US" dirty="0" err="1">
                <a:ea typeface="ＭＳ Ｐゴシック" charset="-128"/>
              </a:rPr>
              <a:t>Git</a:t>
            </a:r>
            <a:r>
              <a:rPr lang="en-US" dirty="0">
                <a:ea typeface="ＭＳ Ｐゴシック" charset="-128"/>
              </a:rPr>
              <a:t> repositories.  </a:t>
            </a:r>
            <a:endParaRPr lang="en-US" dirty="0" smtClean="0"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Many </a:t>
            </a:r>
            <a:r>
              <a:rPr lang="en-US" dirty="0">
                <a:ea typeface="ＭＳ Ｐゴシック" charset="-128"/>
              </a:rPr>
              <a:t>open source projects use it, such as the </a:t>
            </a:r>
            <a:r>
              <a:rPr lang="en-US" dirty="0">
                <a:ea typeface="ＭＳ Ｐゴシック" charset="-128"/>
                <a:hlinkClick r:id="rId5"/>
              </a:rPr>
              <a:t>Linux kernel</a:t>
            </a:r>
            <a:r>
              <a:rPr lang="en-US" dirty="0">
                <a:ea typeface="ＭＳ Ｐゴシック" charset="-128"/>
              </a:rPr>
              <a:t>.  </a:t>
            </a:r>
            <a:endParaRPr lang="en-US" dirty="0" smtClean="0"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You </a:t>
            </a:r>
            <a:r>
              <a:rPr lang="en-US" dirty="0">
                <a:ea typeface="ＭＳ Ｐゴシック" charset="-128"/>
              </a:rPr>
              <a:t>can get free space for open source projects or you can pay for private </a:t>
            </a:r>
            <a:r>
              <a:rPr lang="en-US" dirty="0" smtClean="0">
                <a:ea typeface="ＭＳ Ｐゴシック" charset="-128"/>
              </a:rPr>
              <a:t>projects.</a:t>
            </a:r>
          </a:p>
          <a:p>
            <a:pPr>
              <a:defRPr/>
            </a:pPr>
            <a:endParaRPr lang="en-US" dirty="0">
              <a:ea typeface="ＭＳ Ｐゴシック" charset="-128"/>
            </a:endParaRPr>
          </a:p>
          <a:p>
            <a:pPr indent="0">
              <a:buNone/>
              <a:defRPr/>
            </a:pPr>
            <a:r>
              <a:rPr lang="en-US" b="1" dirty="0" smtClean="0">
                <a:ea typeface="ＭＳ Ｐゴシック" charset="-128"/>
              </a:rPr>
              <a:t>Question</a:t>
            </a:r>
            <a:r>
              <a:rPr lang="en-US" dirty="0" smtClean="0">
                <a:ea typeface="ＭＳ Ｐゴシック" charset="-128"/>
              </a:rPr>
              <a:t>: Do I have to use </a:t>
            </a:r>
            <a:r>
              <a:rPr lang="en-US" dirty="0" err="1" smtClean="0">
                <a:ea typeface="ＭＳ Ｐゴシック" charset="-128"/>
              </a:rPr>
              <a:t>github</a:t>
            </a:r>
            <a:r>
              <a:rPr lang="en-US" dirty="0" smtClean="0">
                <a:ea typeface="ＭＳ Ｐゴシック" charset="-128"/>
              </a:rPr>
              <a:t> to use </a:t>
            </a:r>
            <a:r>
              <a:rPr lang="en-US" dirty="0" err="1" smtClean="0">
                <a:ea typeface="ＭＳ Ｐゴシック" charset="-128"/>
              </a:rPr>
              <a:t>Git</a:t>
            </a:r>
            <a:r>
              <a:rPr lang="en-US" dirty="0" smtClean="0">
                <a:ea typeface="ＭＳ Ｐゴシック" charset="-128"/>
              </a:rPr>
              <a:t>?</a:t>
            </a:r>
          </a:p>
          <a:p>
            <a:pPr indent="0">
              <a:buNone/>
              <a:defRPr/>
            </a:pPr>
            <a:r>
              <a:rPr lang="en-US" b="1" dirty="0" smtClean="0">
                <a:ea typeface="ＭＳ Ｐゴシック" charset="-128"/>
              </a:rPr>
              <a:t>Answer</a:t>
            </a:r>
            <a:r>
              <a:rPr lang="en-US" dirty="0" smtClean="0">
                <a:ea typeface="ＭＳ Ｐゴシック" charset="-128"/>
              </a:rPr>
              <a:t>: No!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you can use </a:t>
            </a:r>
            <a:r>
              <a:rPr lang="en-US" dirty="0" err="1" smtClean="0">
                <a:ea typeface="ＭＳ Ｐゴシック" charset="-128"/>
              </a:rPr>
              <a:t>Git</a:t>
            </a:r>
            <a:r>
              <a:rPr lang="en-US" dirty="0" smtClean="0">
                <a:ea typeface="ＭＳ Ｐゴシック" charset="-128"/>
              </a:rPr>
              <a:t> completely locally for your own purposes, or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you or someone else could set up a server to share files, or 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you could share a repo with users on the same file system, such as we did for homework 9 (as long everyone has the needed file permissions).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6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mtClean="0"/>
              <a:t>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  <a:defRPr/>
            </a:pPr>
            <a:r>
              <a:rPr lang="en-US" dirty="0" smtClean="0">
                <a:ea typeface="ＭＳ Ｐゴシック" charset="-128"/>
              </a:rPr>
              <a:t>Basic </a:t>
            </a:r>
            <a:r>
              <a:rPr lang="en-US" dirty="0" err="1">
                <a:ea typeface="ＭＳ Ｐゴシック" charset="-128"/>
              </a:rPr>
              <a:t>Git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workflow:</a:t>
            </a:r>
            <a:endParaRPr lang="en-US" dirty="0">
              <a:ea typeface="ＭＳ Ｐゴシック" charset="-128"/>
            </a:endParaRPr>
          </a:p>
          <a:p>
            <a:pPr>
              <a:defRPr/>
            </a:pPr>
            <a:endParaRPr lang="en-US" dirty="0">
              <a:ea typeface="ＭＳ Ｐゴシック" charset="-128"/>
            </a:endParaRPr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 smtClean="0">
                <a:ea typeface="ＭＳ Ｐゴシック" charset="-128"/>
              </a:rPr>
              <a:t>Modify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files in your working directory.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 smtClean="0">
                <a:ea typeface="ＭＳ Ｐゴシック" charset="-128"/>
              </a:rPr>
              <a:t>Stage</a:t>
            </a:r>
            <a:r>
              <a:rPr lang="en-US" dirty="0" smtClean="0">
                <a:ea typeface="ＭＳ Ｐゴシック" charset="-128"/>
              </a:rPr>
              <a:t> files</a:t>
            </a:r>
            <a:r>
              <a:rPr lang="en-US" dirty="0">
                <a:ea typeface="ＭＳ Ｐゴシック" charset="-128"/>
              </a:rPr>
              <a:t>, </a:t>
            </a:r>
            <a:r>
              <a:rPr lang="en-US" dirty="0" smtClean="0">
                <a:ea typeface="ＭＳ Ｐゴシック" charset="-128"/>
              </a:rPr>
              <a:t>adding </a:t>
            </a:r>
            <a:r>
              <a:rPr lang="en-US" dirty="0">
                <a:ea typeface="ＭＳ Ｐゴシック" charset="-128"/>
              </a:rPr>
              <a:t>snapshots of them to your staging area.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-128"/>
              </a:rPr>
              <a:t>Do  a </a:t>
            </a:r>
            <a:r>
              <a:rPr lang="en-US" b="1" dirty="0" smtClean="0">
                <a:ea typeface="ＭＳ Ｐゴシック" charset="-128"/>
              </a:rPr>
              <a:t>commit</a:t>
            </a:r>
            <a:r>
              <a:rPr lang="en-US" dirty="0">
                <a:ea typeface="ＭＳ Ｐゴシック" charset="-128"/>
              </a:rPr>
              <a:t>, which takes the files as they are in the staging area and stores that snapshot permanently to your </a:t>
            </a:r>
            <a:r>
              <a:rPr lang="en-US" dirty="0" err="1">
                <a:ea typeface="ＭＳ Ｐゴシック" charset="-128"/>
              </a:rPr>
              <a:t>Git</a:t>
            </a:r>
            <a:r>
              <a:rPr lang="en-US" dirty="0">
                <a:ea typeface="ＭＳ Ｐゴシック" charset="-128"/>
              </a:rPr>
              <a:t> directory.</a:t>
            </a:r>
          </a:p>
          <a:p>
            <a:pPr>
              <a:defRPr/>
            </a:pPr>
            <a:endParaRPr lang="en-US" dirty="0" smtClean="0"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Notes: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800" dirty="0">
                <a:ea typeface="ＭＳ Ｐゴシック" charset="-128"/>
              </a:rPr>
              <a:t>If a particular version of a file is in the </a:t>
            </a:r>
            <a:r>
              <a:rPr lang="en-US" sz="1800" b="1" dirty="0" err="1">
                <a:ea typeface="ＭＳ Ｐゴシック" charset="-128"/>
              </a:rPr>
              <a:t>git</a:t>
            </a:r>
            <a:r>
              <a:rPr lang="en-US" sz="1800" b="1" dirty="0">
                <a:ea typeface="ＭＳ Ｐゴシック" charset="-128"/>
              </a:rPr>
              <a:t> directory</a:t>
            </a:r>
            <a:r>
              <a:rPr lang="en-US" sz="1800" dirty="0">
                <a:ea typeface="ＭＳ Ｐゴシック" charset="-128"/>
              </a:rPr>
              <a:t>, it’s considered </a:t>
            </a:r>
            <a:r>
              <a:rPr lang="en-US" sz="1800" b="1" dirty="0">
                <a:ea typeface="ＭＳ Ｐゴシック" charset="-128"/>
              </a:rPr>
              <a:t>committed</a:t>
            </a:r>
            <a:r>
              <a:rPr lang="en-US" sz="1800" dirty="0">
                <a:ea typeface="ＭＳ Ｐゴシック" charset="-128"/>
              </a:rPr>
              <a:t>. 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800" dirty="0">
                <a:ea typeface="ＭＳ Ｐゴシック" charset="-128"/>
              </a:rPr>
              <a:t>If it’s modified but has been added to the </a:t>
            </a:r>
            <a:r>
              <a:rPr lang="en-US" sz="1800" b="1" dirty="0">
                <a:ea typeface="ＭＳ Ｐゴシック" charset="-128"/>
              </a:rPr>
              <a:t>staging area</a:t>
            </a:r>
            <a:r>
              <a:rPr lang="en-US" sz="1800" dirty="0">
                <a:ea typeface="ＭＳ Ｐゴシック" charset="-128"/>
              </a:rPr>
              <a:t>, it is </a:t>
            </a:r>
            <a:r>
              <a:rPr lang="en-US" sz="1800" b="1" dirty="0">
                <a:ea typeface="ＭＳ Ｐゴシック" charset="-128"/>
              </a:rPr>
              <a:t>staged</a:t>
            </a:r>
            <a:r>
              <a:rPr lang="en-US" sz="1800" dirty="0">
                <a:ea typeface="ＭＳ Ｐゴシック" charset="-128"/>
              </a:rPr>
              <a:t>. 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800" dirty="0">
                <a:ea typeface="ＭＳ Ｐゴシック" charset="-128"/>
              </a:rPr>
              <a:t>If it was </a:t>
            </a:r>
            <a:r>
              <a:rPr lang="en-US" sz="1800" b="1" dirty="0">
                <a:ea typeface="ＭＳ Ｐゴシック" charset="-128"/>
              </a:rPr>
              <a:t>changed</a:t>
            </a:r>
            <a:r>
              <a:rPr lang="en-US" sz="1800" dirty="0">
                <a:ea typeface="ＭＳ Ｐゴシック" charset="-128"/>
              </a:rPr>
              <a:t> since it was checked out but has </a:t>
            </a:r>
            <a:r>
              <a:rPr lang="en-US" sz="1800" u="sng" dirty="0">
                <a:ea typeface="ＭＳ Ｐゴシック" charset="-128"/>
              </a:rPr>
              <a:t>not</a:t>
            </a:r>
            <a:r>
              <a:rPr lang="en-US" sz="1800" dirty="0">
                <a:ea typeface="ＭＳ Ｐゴシック" charset="-128"/>
              </a:rPr>
              <a:t> been staged, it is </a:t>
            </a:r>
            <a:r>
              <a:rPr lang="en-US" sz="1800" b="1" dirty="0">
                <a:ea typeface="ＭＳ Ｐゴシック" charset="-128"/>
              </a:rPr>
              <a:t>modified</a:t>
            </a:r>
            <a:r>
              <a:rPr lang="en-US" sz="1800" dirty="0">
                <a:ea typeface="ＭＳ Ｐゴシック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4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</a:t>
            </a:r>
            <a:r>
              <a:rPr lang="en-US" dirty="0" smtClean="0"/>
              <a:t> </a:t>
            </a:r>
            <a:r>
              <a:rPr lang="en-US" dirty="0" smtClean="0"/>
              <a:t>Tortoise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It is a free open-source </a:t>
            </a:r>
            <a:r>
              <a:rPr lang="en-US" dirty="0"/>
              <a:t>S</a:t>
            </a:r>
            <a:r>
              <a:rPr lang="en-US" dirty="0" smtClean="0"/>
              <a:t>erver</a:t>
            </a:r>
            <a:r>
              <a:rPr lang="en-US" dirty="0" smtClean="0"/>
              <a:t> </a:t>
            </a:r>
            <a:r>
              <a:rPr lang="en-US" dirty="0" smtClean="0"/>
              <a:t>for the </a:t>
            </a:r>
            <a:r>
              <a:rPr lang="en-US" dirty="0" err="1" smtClean="0"/>
              <a:t>Git</a:t>
            </a:r>
            <a:r>
              <a:rPr lang="en-US" dirty="0" smtClean="0"/>
              <a:t> Version Control System.</a:t>
            </a:r>
          </a:p>
          <a:p>
            <a:r>
              <a:rPr lang="en-US" dirty="0" smtClean="0"/>
              <a:t>Manages Files over time.</a:t>
            </a:r>
          </a:p>
          <a:p>
            <a:r>
              <a:rPr lang="en-US" dirty="0" smtClean="0"/>
              <a:t>Saves every changes made to local directory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 open source server for </a:t>
            </a:r>
            <a:r>
              <a:rPr lang="en-US" dirty="0" err="1" smtClean="0"/>
              <a:t>git</a:t>
            </a:r>
            <a:r>
              <a:rPr lang="en-US" dirty="0" smtClean="0"/>
              <a:t>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2910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711236"/>
            <a:ext cx="10071462" cy="4281669"/>
          </a:xfrm>
        </p:spPr>
      </p:pic>
    </p:spTree>
    <p:extLst>
      <p:ext uri="{BB962C8B-B14F-4D97-AF65-F5344CB8AC3E}">
        <p14:creationId xmlns:p14="http://schemas.microsoft.com/office/powerpoint/2010/main" val="99694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TortoiseGit's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</a:t>
            </a:r>
            <a:r>
              <a:rPr lang="en-US" dirty="0" smtClean="0"/>
              <a:t>integration</a:t>
            </a:r>
          </a:p>
          <a:p>
            <a:endParaRPr lang="en-US" dirty="0" smtClean="0"/>
          </a:p>
          <a:p>
            <a:r>
              <a:rPr lang="en-US" dirty="0"/>
              <a:t>Icon </a:t>
            </a:r>
            <a:r>
              <a:rPr lang="en-US" dirty="0" smtClean="0"/>
              <a:t>overlays</a:t>
            </a:r>
          </a:p>
          <a:p>
            <a:endParaRPr lang="en-US" dirty="0" smtClean="0"/>
          </a:p>
          <a:p>
            <a:r>
              <a:rPr lang="en-US" dirty="0"/>
              <a:t>Easy access to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commands</a:t>
            </a:r>
          </a:p>
          <a:p>
            <a:endParaRPr lang="en-US" dirty="0"/>
          </a:p>
          <a:p>
            <a:r>
              <a:rPr lang="en-US" dirty="0" smtClean="0"/>
              <a:t>Distributed </a:t>
            </a:r>
            <a:r>
              <a:rPr lang="en-US" dirty="0"/>
              <a:t>version </a:t>
            </a:r>
            <a:r>
              <a:rPr lang="en-US" dirty="0" smtClean="0"/>
              <a:t>control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25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789" y="1690688"/>
            <a:ext cx="79422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Atomic commits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Strong support for non-linear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Efficient handling of large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Efficient branching and tagging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672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CLONE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8" y="1998617"/>
            <a:ext cx="8425542" cy="4088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89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5" y="2366963"/>
            <a:ext cx="3953110" cy="3424237"/>
          </a:xfrm>
        </p:spPr>
      </p:pic>
    </p:spTree>
    <p:extLst>
      <p:ext uri="{BB962C8B-B14F-4D97-AF65-F5344CB8AC3E}">
        <p14:creationId xmlns:p14="http://schemas.microsoft.com/office/powerpoint/2010/main" val="955636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PGothic</vt:lpstr>
      <vt:lpstr>Arial</vt:lpstr>
      <vt:lpstr>Calibri</vt:lpstr>
      <vt:lpstr>Calibri Light</vt:lpstr>
      <vt:lpstr>Wingdings</vt:lpstr>
      <vt:lpstr>Office Theme</vt:lpstr>
      <vt:lpstr>Introduction to</vt:lpstr>
      <vt:lpstr>So what is github?</vt:lpstr>
      <vt:lpstr>Basic Workflow</vt:lpstr>
      <vt:lpstr>What is a  Tortoise Git</vt:lpstr>
      <vt:lpstr>   </vt:lpstr>
      <vt:lpstr>TortoiseGit's Features</vt:lpstr>
      <vt:lpstr> </vt:lpstr>
      <vt:lpstr>  CLONE REPOSITORY</vt:lpstr>
      <vt:lpstr>  Git Add</vt:lpstr>
      <vt:lpstr>Git commit</vt:lpstr>
      <vt:lpstr>GIT PUSH</vt:lpstr>
      <vt:lpstr>Fetch</vt:lpstr>
      <vt:lpstr>    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Siripuram,Ganesh</dc:creator>
  <cp:lastModifiedBy>Siripuram,Ganesh</cp:lastModifiedBy>
  <cp:revision>8</cp:revision>
  <dcterms:created xsi:type="dcterms:W3CDTF">2019-02-05T21:08:16Z</dcterms:created>
  <dcterms:modified xsi:type="dcterms:W3CDTF">2019-02-05T22:42:49Z</dcterms:modified>
</cp:coreProperties>
</file>