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4/3/2024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4/3/2024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hyperlink" Target="http://www.google/co-lab.com" TargetMode="External" /><Relationship Id="rId2" Type="http://schemas.openxmlformats.org/officeDocument/2006/relationships/hyperlink" Target="http://www.geeksforgeeks.com" TargetMode="External" /><Relationship Id="rId1" Type="http://schemas.openxmlformats.org/officeDocument/2006/relationships/slideLayout" Target="../slideLayouts/slideLayout2.xml" /><Relationship Id="rId4" Type="http://schemas.openxmlformats.org/officeDocument/2006/relationships/hyperlink" Target="http://www.Tensorflow.com" TargetMode="Externa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BAAE7-1E0C-6B1C-8B7D-FEA863D99825}"/>
              </a:ext>
            </a:extLst>
          </p:cNvPr>
          <p:cNvSpPr>
            <a:spLocks noGrp="1"/>
          </p:cNvSpPr>
          <p:nvPr>
            <p:ph type="ctrTitle"/>
          </p:nvPr>
        </p:nvSpPr>
        <p:spPr>
          <a:xfrm>
            <a:off x="0" y="825933"/>
            <a:ext cx="10993549" cy="1828800"/>
          </a:xfrm>
        </p:spPr>
        <p:txBody>
          <a:bodyPr>
            <a:normAutofit fontScale="90000"/>
          </a:bodyPr>
          <a:lstStyle/>
          <a:p>
            <a:r>
              <a:rPr lang="en-US" sz="3200" dirty="0">
                <a:latin typeface="Aharoni" panose="02010803020104030203" pitchFamily="2" charset="-79"/>
                <a:ea typeface="Aharoni" panose="02000000000000000000" pitchFamily="2" charset="0"/>
                <a:cs typeface="Aharoni" panose="02010803020104030203" pitchFamily="2" charset="-79"/>
              </a:rPr>
              <a:t>                                </a:t>
            </a:r>
            <a:br>
              <a:rPr lang="en-US" sz="4000" dirty="0">
                <a:latin typeface="Aharoni" panose="02010803020104030203" pitchFamily="2" charset="-79"/>
                <a:ea typeface="Aharoni" panose="02000000000000000000" pitchFamily="2" charset="0"/>
                <a:cs typeface="Aharoni" panose="02010803020104030203" pitchFamily="2" charset="-79"/>
              </a:rPr>
            </a:br>
            <a:r>
              <a:rPr lang="en-US" sz="4000" dirty="0">
                <a:latin typeface="Aharoni" panose="02010803020104030203" pitchFamily="2" charset="-79"/>
                <a:ea typeface="Aharoni" panose="02000000000000000000" pitchFamily="2" charset="0"/>
                <a:cs typeface="Aharoni" panose="02010803020104030203" pitchFamily="2" charset="-79"/>
              </a:rPr>
              <a:t>                    </a:t>
            </a:r>
            <a:r>
              <a:rPr lang="en-US" dirty="0">
                <a:solidFill>
                  <a:schemeClr val="accent2"/>
                </a:solidFill>
                <a:latin typeface="Abadi" panose="020B0604020104020204" pitchFamily="34" charset="0"/>
                <a:ea typeface="Aharoni" panose="02000000000000000000" pitchFamily="2" charset="0"/>
                <a:cs typeface="Aharoni" panose="02010803020104030203" pitchFamily="2" charset="-79"/>
              </a:rPr>
              <a:t>GENDER and Age Prediction  using </a:t>
            </a:r>
            <a:br>
              <a:rPr lang="en-US" dirty="0">
                <a:solidFill>
                  <a:schemeClr val="accent2"/>
                </a:solidFill>
                <a:latin typeface="Abadi" panose="020B0604020104020204" pitchFamily="34" charset="0"/>
                <a:ea typeface="Aharoni" panose="02000000000000000000" pitchFamily="2" charset="0"/>
                <a:cs typeface="Aharoni" panose="02010803020104030203" pitchFamily="2" charset="-79"/>
              </a:rPr>
            </a:br>
            <a:r>
              <a:rPr lang="en-US" dirty="0">
                <a:solidFill>
                  <a:schemeClr val="accent2"/>
                </a:solidFill>
                <a:latin typeface="Abadi" panose="020B0604020104020204" pitchFamily="34" charset="0"/>
                <a:ea typeface="Aharoni" panose="02000000000000000000" pitchFamily="2" charset="0"/>
                <a:cs typeface="Aharoni" panose="02010803020104030203" pitchFamily="2" charset="-79"/>
              </a:rPr>
              <a:t>                                               CNN</a:t>
            </a:r>
            <a:br>
              <a:rPr lang="en-US" sz="3200" dirty="0">
                <a:latin typeface="Aharoni" panose="02010803020104030203" pitchFamily="2" charset="-79"/>
                <a:ea typeface="Aharoni" panose="02000000000000000000" pitchFamily="2" charset="0"/>
                <a:cs typeface="Aharoni" panose="02010803020104030203" pitchFamily="2" charset="-79"/>
              </a:rPr>
            </a:br>
            <a:endParaRPr lang="en-US" sz="3200" dirty="0">
              <a:latin typeface="Aharoni" panose="02010803020104030203" pitchFamily="2" charset="-79"/>
              <a:ea typeface="Aharoni" panose="02000000000000000000" pitchFamily="2" charset="0"/>
              <a:cs typeface="Aharoni" panose="02010803020104030203" pitchFamily="2" charset="-79"/>
            </a:endParaRPr>
          </a:p>
        </p:txBody>
      </p:sp>
      <p:sp>
        <p:nvSpPr>
          <p:cNvPr id="3" name="Subtitle 2">
            <a:extLst>
              <a:ext uri="{FF2B5EF4-FFF2-40B4-BE49-F238E27FC236}">
                <a16:creationId xmlns:a16="http://schemas.microsoft.com/office/drawing/2014/main" id="{BA395C9E-74F4-8DCF-12B6-C02CF0DEB1E7}"/>
              </a:ext>
            </a:extLst>
          </p:cNvPr>
          <p:cNvSpPr>
            <a:spLocks noGrp="1"/>
          </p:cNvSpPr>
          <p:nvPr>
            <p:ph type="subTitle" idx="1"/>
          </p:nvPr>
        </p:nvSpPr>
        <p:spPr>
          <a:xfrm>
            <a:off x="1660497" y="3429000"/>
            <a:ext cx="10993546" cy="2462935"/>
          </a:xfrm>
        </p:spPr>
        <p:txBody>
          <a:bodyPr>
            <a:normAutofit fontScale="85000" lnSpcReduction="20000"/>
          </a:bodyPr>
          <a:lstStyle/>
          <a:p>
            <a:r>
              <a:rPr lang="en-US" sz="2400" dirty="0">
                <a:solidFill>
                  <a:schemeClr val="accent1">
                    <a:lumMod val="10000"/>
                    <a:lumOff val="90000"/>
                  </a:schemeClr>
                </a:solidFill>
                <a:latin typeface="Abadi" panose="020B0604020104020204" pitchFamily="34" charset="0"/>
                <a:ea typeface="Aharoni" panose="02000000000000000000" pitchFamily="2" charset="0"/>
              </a:rPr>
              <a:t>SUBMITTED BY :</a:t>
            </a:r>
          </a:p>
          <a:p>
            <a:r>
              <a:rPr lang="en-US" sz="2400" dirty="0">
                <a:solidFill>
                  <a:schemeClr val="accent1">
                    <a:lumMod val="10000"/>
                    <a:lumOff val="90000"/>
                  </a:schemeClr>
                </a:solidFill>
                <a:latin typeface="Abadi" panose="020B0604020104020204" pitchFamily="34" charset="0"/>
                <a:ea typeface="Aharoni" panose="02000000000000000000" pitchFamily="2" charset="0"/>
              </a:rPr>
              <a:t>                                S.GANESH KUMAR,</a:t>
            </a:r>
          </a:p>
          <a:p>
            <a:r>
              <a:rPr lang="en-US" sz="2400" dirty="0">
                <a:solidFill>
                  <a:schemeClr val="accent1">
                    <a:lumMod val="10000"/>
                    <a:lumOff val="90000"/>
                  </a:schemeClr>
                </a:solidFill>
                <a:latin typeface="Abadi" panose="020B0604020104020204" pitchFamily="34" charset="0"/>
                <a:ea typeface="Aharoni" panose="02000000000000000000" pitchFamily="2" charset="0"/>
              </a:rPr>
              <a:t>                                    III year – CSE,</a:t>
            </a:r>
          </a:p>
          <a:p>
            <a:r>
              <a:rPr lang="en-US" sz="2400" dirty="0">
                <a:solidFill>
                  <a:schemeClr val="accent1">
                    <a:lumMod val="10000"/>
                    <a:lumOff val="90000"/>
                  </a:schemeClr>
                </a:solidFill>
                <a:latin typeface="Abadi" panose="020B0604020104020204" pitchFamily="34" charset="0"/>
                <a:ea typeface="Aharoni" panose="02000000000000000000" pitchFamily="2" charset="0"/>
              </a:rPr>
              <a:t>                           Reg.no. 912321104006</a:t>
            </a:r>
          </a:p>
          <a:p>
            <a:r>
              <a:rPr lang="en-US" sz="2400" dirty="0">
                <a:solidFill>
                  <a:schemeClr val="accent1">
                    <a:lumMod val="10000"/>
                    <a:lumOff val="90000"/>
                  </a:schemeClr>
                </a:solidFill>
                <a:latin typeface="Abadi" panose="020B0604020104020204" pitchFamily="34" charset="0"/>
                <a:ea typeface="Aharoni" panose="02000000000000000000" pitchFamily="2" charset="0"/>
              </a:rPr>
              <a:t>                 SACS MAVMM ENGINEERING COLLEGE,</a:t>
            </a:r>
          </a:p>
          <a:p>
            <a:r>
              <a:rPr lang="en-US" sz="2400" dirty="0">
                <a:solidFill>
                  <a:schemeClr val="accent1">
                    <a:lumMod val="10000"/>
                    <a:lumOff val="90000"/>
                  </a:schemeClr>
                </a:solidFill>
                <a:latin typeface="Abadi" panose="020B0604020104020204" pitchFamily="34" charset="0"/>
                <a:ea typeface="Aharoni" panose="02000000000000000000" pitchFamily="2" charset="0"/>
              </a:rPr>
              <a:t>                                         MADURAI.  </a:t>
            </a:r>
          </a:p>
          <a:p>
            <a:endParaRPr lang="en-US" sz="2400" dirty="0">
              <a:solidFill>
                <a:schemeClr val="accent1">
                  <a:lumMod val="10000"/>
                  <a:lumOff val="90000"/>
                </a:schemeClr>
              </a:solidFill>
              <a:latin typeface="Aharoni" panose="02000000000000000000" pitchFamily="2" charset="0"/>
              <a:ea typeface="Aharoni" panose="02000000000000000000" pitchFamily="2" charset="0"/>
            </a:endParaRPr>
          </a:p>
        </p:txBody>
      </p:sp>
      <p:sp>
        <p:nvSpPr>
          <p:cNvPr id="5" name="TextBox 4">
            <a:extLst>
              <a:ext uri="{FF2B5EF4-FFF2-40B4-BE49-F238E27FC236}">
                <a16:creationId xmlns:a16="http://schemas.microsoft.com/office/drawing/2014/main" id="{18EEFBFC-AFCB-1768-8A57-AFD20FFF42F8}"/>
              </a:ext>
            </a:extLst>
          </p:cNvPr>
          <p:cNvSpPr txBox="1"/>
          <p:nvPr/>
        </p:nvSpPr>
        <p:spPr>
          <a:xfrm>
            <a:off x="8029663" y="2177717"/>
            <a:ext cx="2816451"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981817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6ABE5-89D2-26F3-F474-BC6B4816BD89}"/>
              </a:ext>
            </a:extLst>
          </p:cNvPr>
          <p:cNvSpPr>
            <a:spLocks noGrp="1"/>
          </p:cNvSpPr>
          <p:nvPr>
            <p:ph type="title"/>
          </p:nvPr>
        </p:nvSpPr>
        <p:spPr>
          <a:xfrm>
            <a:off x="581192" y="492301"/>
            <a:ext cx="11029616" cy="1013800"/>
          </a:xfrm>
        </p:spPr>
        <p:txBody>
          <a:bodyPr>
            <a:normAutofit/>
          </a:bodyPr>
          <a:lstStyle/>
          <a:p>
            <a:r>
              <a:rPr lang="en-US" sz="3600" dirty="0">
                <a:solidFill>
                  <a:schemeClr val="accent2">
                    <a:lumMod val="20000"/>
                    <a:lumOff val="80000"/>
                  </a:schemeClr>
                </a:solidFill>
                <a:latin typeface="Aharoni" panose="02000000000000000000"/>
                <a:cs typeface="Aharoni" panose="02000000000000000000"/>
              </a:rPr>
              <a:t>Algorithm &amp; deployment (</a:t>
            </a:r>
            <a:r>
              <a:rPr lang="en-US" sz="3600" dirty="0">
                <a:solidFill>
                  <a:schemeClr val="accent2">
                    <a:lumMod val="20000"/>
                    <a:lumOff val="80000"/>
                  </a:schemeClr>
                </a:solidFill>
                <a:latin typeface="Aharoni" panose="02010803020104030203" pitchFamily="2" charset="-79"/>
                <a:cs typeface="Aharoni" panose="02010803020104030203" pitchFamily="2" charset="-79"/>
              </a:rPr>
              <a:t>conTD</a:t>
            </a:r>
            <a:r>
              <a:rPr lang="en-US" sz="3600" dirty="0">
                <a:solidFill>
                  <a:schemeClr val="accent2">
                    <a:lumMod val="20000"/>
                    <a:lumOff val="80000"/>
                  </a:schemeClr>
                </a:solidFill>
                <a:latin typeface="Aharoni" panose="02000000000000000000"/>
                <a:cs typeface="Aharoni" panose="02000000000000000000"/>
              </a:rPr>
              <a:t>…)</a:t>
            </a:r>
          </a:p>
        </p:txBody>
      </p:sp>
      <p:sp>
        <p:nvSpPr>
          <p:cNvPr id="3" name="Content Placeholder 2">
            <a:extLst>
              <a:ext uri="{FF2B5EF4-FFF2-40B4-BE49-F238E27FC236}">
                <a16:creationId xmlns:a16="http://schemas.microsoft.com/office/drawing/2014/main" id="{AEA7BE4A-BB5C-C448-0AD5-F57A2F359A02}"/>
              </a:ext>
            </a:extLst>
          </p:cNvPr>
          <p:cNvSpPr>
            <a:spLocks noGrp="1"/>
          </p:cNvSpPr>
          <p:nvPr>
            <p:ph idx="1"/>
          </p:nvPr>
        </p:nvSpPr>
        <p:spPr>
          <a:xfrm>
            <a:off x="1204338" y="2174284"/>
            <a:ext cx="10406470" cy="3678303"/>
          </a:xfrm>
        </p:spPr>
        <p:txBody>
          <a:bodyPr>
            <a:normAutofit lnSpcReduction="10000"/>
          </a:bodyPr>
          <a:lstStyle/>
          <a:p>
            <a:pPr marL="0" indent="0">
              <a:buNone/>
            </a:pPr>
            <a:r>
              <a:rPr lang="en-US" sz="2800" dirty="0">
                <a:solidFill>
                  <a:schemeClr val="tx1"/>
                </a:solidFill>
                <a:latin typeface="Aharoni" panose="02010803020104030203" pitchFamily="2" charset="-79"/>
                <a:cs typeface="Aharoni" panose="02010803020104030203" pitchFamily="2" charset="-79"/>
              </a:rPr>
              <a:t> </a:t>
            </a:r>
          </a:p>
          <a:p>
            <a:pPr algn="just"/>
            <a:r>
              <a:rPr lang="en-US" sz="2800" dirty="0">
                <a:solidFill>
                  <a:schemeClr val="tx1"/>
                </a:solidFill>
                <a:latin typeface="Abadi" panose="020B0604020104020204" pitchFamily="34" charset="0"/>
                <a:ea typeface="Abadi" panose="02000000000000000000" pitchFamily="2" charset="0"/>
                <a:cs typeface="Aharoni" panose="02010803020104030203" pitchFamily="2" charset="-79"/>
              </a:rPr>
              <a:t>Split the dataset into training, validation, and test sets. </a:t>
            </a:r>
          </a:p>
          <a:p>
            <a:pPr algn="just"/>
            <a:r>
              <a:rPr lang="en-US" sz="2800" dirty="0">
                <a:solidFill>
                  <a:schemeClr val="tx1"/>
                </a:solidFill>
                <a:latin typeface="Abadi" panose="020B0604020104020204" pitchFamily="34" charset="0"/>
                <a:ea typeface="Abadi" panose="02000000000000000000" pitchFamily="2" charset="0"/>
                <a:cs typeface="Aharoni" panose="02010803020104030203" pitchFamily="2" charset="-79"/>
              </a:rPr>
              <a:t>Train the CNN model on the training set using appropriate loss functions and optimization algorithms.</a:t>
            </a:r>
          </a:p>
          <a:p>
            <a:pPr algn="just"/>
            <a:r>
              <a:rPr lang="en-US" sz="2800" dirty="0">
                <a:solidFill>
                  <a:schemeClr val="tx1"/>
                </a:solidFill>
                <a:latin typeface="Abadi" panose="020B0604020104020204" pitchFamily="34" charset="0"/>
                <a:ea typeface="Abadi" panose="02000000000000000000" pitchFamily="2" charset="0"/>
                <a:cs typeface="Aharoni" panose="02010803020104030203" pitchFamily="2" charset="-79"/>
              </a:rPr>
              <a:t> For age prediction, consider using mean squared error loss or ordinal regression loss. </a:t>
            </a:r>
          </a:p>
          <a:p>
            <a:pPr algn="just"/>
            <a:r>
              <a:rPr lang="en-US" sz="2800" dirty="0">
                <a:solidFill>
                  <a:schemeClr val="tx1"/>
                </a:solidFill>
                <a:latin typeface="Abadi" panose="020B0604020104020204" pitchFamily="34" charset="0"/>
                <a:ea typeface="Abadi" panose="02000000000000000000" pitchFamily="2" charset="0"/>
                <a:cs typeface="Aharoni" panose="02010803020104030203" pitchFamily="2" charset="-79"/>
              </a:rPr>
              <a:t>For gender prediction, binary cross-entropy loss is suitable.</a:t>
            </a:r>
          </a:p>
        </p:txBody>
      </p:sp>
      <p:sp>
        <p:nvSpPr>
          <p:cNvPr id="4" name="TextBox 3">
            <a:extLst>
              <a:ext uri="{FF2B5EF4-FFF2-40B4-BE49-F238E27FC236}">
                <a16:creationId xmlns:a16="http://schemas.microsoft.com/office/drawing/2014/main" id="{75C4F292-4C6E-5ED2-8691-3795C4FBCE55}"/>
              </a:ext>
            </a:extLst>
          </p:cNvPr>
          <p:cNvSpPr txBox="1"/>
          <p:nvPr/>
        </p:nvSpPr>
        <p:spPr>
          <a:xfrm>
            <a:off x="581192" y="2099971"/>
            <a:ext cx="5629718" cy="523220"/>
          </a:xfrm>
          <a:prstGeom prst="rect">
            <a:avLst/>
          </a:prstGeom>
          <a:noFill/>
        </p:spPr>
        <p:txBody>
          <a:bodyPr wrap="square" rtlCol="0">
            <a:spAutoFit/>
          </a:bodyPr>
          <a:lstStyle/>
          <a:p>
            <a:pPr algn="l"/>
            <a:r>
              <a:rPr lang="en-US" sz="2800" b="1" dirty="0">
                <a:latin typeface="Abadi" panose="020B0604020104020204" pitchFamily="34" charset="0"/>
              </a:rPr>
              <a:t>Training:</a:t>
            </a:r>
          </a:p>
        </p:txBody>
      </p:sp>
    </p:spTree>
    <p:extLst>
      <p:ext uri="{BB962C8B-B14F-4D97-AF65-F5344CB8AC3E}">
        <p14:creationId xmlns:p14="http://schemas.microsoft.com/office/powerpoint/2010/main" val="2910969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82351-029F-4138-EF6C-E6BDFA9B5364}"/>
              </a:ext>
            </a:extLst>
          </p:cNvPr>
          <p:cNvSpPr>
            <a:spLocks noGrp="1"/>
          </p:cNvSpPr>
          <p:nvPr>
            <p:ph type="title"/>
          </p:nvPr>
        </p:nvSpPr>
        <p:spPr>
          <a:xfrm>
            <a:off x="581191" y="507527"/>
            <a:ext cx="11029616" cy="1013800"/>
          </a:xfrm>
        </p:spPr>
        <p:txBody>
          <a:bodyPr>
            <a:normAutofit/>
          </a:bodyPr>
          <a:lstStyle/>
          <a:p>
            <a:r>
              <a:rPr lang="en-US" sz="3600" dirty="0">
                <a:solidFill>
                  <a:schemeClr val="accent2">
                    <a:lumMod val="20000"/>
                    <a:lumOff val="80000"/>
                  </a:schemeClr>
                </a:solidFill>
                <a:latin typeface="Aharoni" panose="02010803020104030203" pitchFamily="2" charset="-79"/>
                <a:ea typeface="Alasassy Caps" panose="02000000000000000000" pitchFamily="2" charset="0"/>
                <a:cs typeface="Aharoni" panose="02010803020104030203" pitchFamily="2" charset="-79"/>
              </a:rPr>
              <a:t>Algorithm &amp; deployment (conTD…)</a:t>
            </a:r>
          </a:p>
        </p:txBody>
      </p:sp>
      <p:sp>
        <p:nvSpPr>
          <p:cNvPr id="3" name="Content Placeholder 2">
            <a:extLst>
              <a:ext uri="{FF2B5EF4-FFF2-40B4-BE49-F238E27FC236}">
                <a16:creationId xmlns:a16="http://schemas.microsoft.com/office/drawing/2014/main" id="{2B1F38D2-B29E-15BE-B056-9155914DF2DC}"/>
              </a:ext>
            </a:extLst>
          </p:cNvPr>
          <p:cNvSpPr>
            <a:spLocks noGrp="1"/>
          </p:cNvSpPr>
          <p:nvPr>
            <p:ph idx="1"/>
          </p:nvPr>
        </p:nvSpPr>
        <p:spPr>
          <a:xfrm>
            <a:off x="581191" y="1698262"/>
            <a:ext cx="11029615" cy="4795251"/>
          </a:xfrm>
        </p:spPr>
        <p:txBody>
          <a:bodyPr>
            <a:normAutofit/>
          </a:bodyPr>
          <a:lstStyle/>
          <a:p>
            <a:pPr algn="just"/>
            <a:r>
              <a:rPr lang="en-US" sz="2800" b="1" dirty="0">
                <a:solidFill>
                  <a:schemeClr val="tx1"/>
                </a:solidFill>
                <a:latin typeface="Abadi" panose="020B0604020104020204" pitchFamily="34" charset="0"/>
                <a:cs typeface="Aharoni" panose="02010803020104030203"/>
              </a:rPr>
              <a:t>Evaluation: </a:t>
            </a:r>
          </a:p>
          <a:p>
            <a:pPr marL="0" indent="0" algn="just">
              <a:buNone/>
            </a:pPr>
            <a:r>
              <a:rPr lang="en-US" sz="2800" b="1" dirty="0">
                <a:solidFill>
                  <a:schemeClr val="tx1"/>
                </a:solidFill>
                <a:latin typeface="Abadi" panose="020B0604020104020204" pitchFamily="34" charset="0"/>
                <a:cs typeface="Aharoni" panose="02010803020104030203"/>
              </a:rPr>
              <a:t>   </a:t>
            </a:r>
            <a:r>
              <a:rPr lang="en-US" sz="2800" dirty="0">
                <a:solidFill>
                  <a:schemeClr val="tx1"/>
                </a:solidFill>
                <a:latin typeface="Abadi" panose="020B0604020104020204" pitchFamily="34" charset="0"/>
                <a:cs typeface="Aharoni" panose="02010803020104030203"/>
              </a:rPr>
              <a:t>         Evaluate the trained model on the validation set to assess its performance. Fine-tune the model and hyper parameters based on the validation results to improve its performance.</a:t>
            </a:r>
          </a:p>
          <a:p>
            <a:pPr algn="just"/>
            <a:r>
              <a:rPr lang="en-US" sz="2800" b="1" dirty="0">
                <a:solidFill>
                  <a:schemeClr val="tx1"/>
                </a:solidFill>
                <a:latin typeface="Abadi" panose="020B0604020104020204" pitchFamily="34" charset="0"/>
                <a:cs typeface="Aharoni" panose="02010803020104030203"/>
              </a:rPr>
              <a:t>Testing: </a:t>
            </a:r>
          </a:p>
          <a:p>
            <a:pPr marL="0" indent="0" algn="just">
              <a:buNone/>
            </a:pPr>
            <a:r>
              <a:rPr lang="en-US" sz="2800" dirty="0">
                <a:solidFill>
                  <a:schemeClr val="tx1"/>
                </a:solidFill>
                <a:latin typeface="Abadi" panose="020B0604020104020204" pitchFamily="34" charset="0"/>
                <a:cs typeface="Aharoni" panose="02010803020104030203"/>
              </a:rPr>
              <a:t>             Once satisfied with the model’s performance, evaluate it on the test set to obtain unbiased estimates of its accuracy.</a:t>
            </a:r>
          </a:p>
        </p:txBody>
      </p:sp>
    </p:spTree>
    <p:extLst>
      <p:ext uri="{BB962C8B-B14F-4D97-AF65-F5344CB8AC3E}">
        <p14:creationId xmlns:p14="http://schemas.microsoft.com/office/powerpoint/2010/main" val="928031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7F8A6-EA14-2029-40AD-5E4E6A673216}"/>
              </a:ext>
            </a:extLst>
          </p:cNvPr>
          <p:cNvSpPr>
            <a:spLocks noGrp="1"/>
          </p:cNvSpPr>
          <p:nvPr>
            <p:ph type="title"/>
          </p:nvPr>
        </p:nvSpPr>
        <p:spPr>
          <a:xfrm>
            <a:off x="581192" y="492301"/>
            <a:ext cx="11029616" cy="1013800"/>
          </a:xfrm>
        </p:spPr>
        <p:txBody>
          <a:bodyPr>
            <a:normAutofit/>
          </a:bodyPr>
          <a:lstStyle/>
          <a:p>
            <a:r>
              <a:rPr lang="en-US" sz="3600" dirty="0">
                <a:solidFill>
                  <a:schemeClr val="accent1">
                    <a:lumMod val="10000"/>
                    <a:lumOff val="90000"/>
                  </a:schemeClr>
                </a:solidFill>
                <a:latin typeface="Aharoni" panose="02000000000000000000"/>
                <a:cs typeface="Aharoni" panose="02000000000000000000"/>
              </a:rPr>
              <a:t>Algorithm &amp; deployment (conTD…)</a:t>
            </a:r>
            <a:endParaRPr lang="en-US" sz="3600" dirty="0">
              <a:solidFill>
                <a:schemeClr val="accent1">
                  <a:lumMod val="10000"/>
                  <a:lumOff val="90000"/>
                </a:schemeClr>
              </a:solidFill>
              <a:cs typeface="Aharoni" panose="02000000000000000000"/>
            </a:endParaRPr>
          </a:p>
        </p:txBody>
      </p:sp>
      <p:sp>
        <p:nvSpPr>
          <p:cNvPr id="3" name="Content Placeholder 2">
            <a:extLst>
              <a:ext uri="{FF2B5EF4-FFF2-40B4-BE49-F238E27FC236}">
                <a16:creationId xmlns:a16="http://schemas.microsoft.com/office/drawing/2014/main" id="{7E69A17D-EB17-9AD5-1E84-E2F3750BDEFC}"/>
              </a:ext>
            </a:extLst>
          </p:cNvPr>
          <p:cNvSpPr>
            <a:spLocks noGrp="1"/>
          </p:cNvSpPr>
          <p:nvPr>
            <p:ph idx="1"/>
          </p:nvPr>
        </p:nvSpPr>
        <p:spPr>
          <a:xfrm>
            <a:off x="1427787" y="2231250"/>
            <a:ext cx="10183021" cy="3678303"/>
          </a:xfrm>
        </p:spPr>
        <p:txBody>
          <a:bodyPr>
            <a:normAutofit fontScale="85000" lnSpcReduction="10000"/>
          </a:bodyPr>
          <a:lstStyle/>
          <a:p>
            <a:pPr marL="0" indent="0">
              <a:buNone/>
            </a:pPr>
            <a:endParaRPr lang="en-US" sz="2800" b="1" dirty="0">
              <a:solidFill>
                <a:schemeClr val="tx1"/>
              </a:solidFill>
              <a:latin typeface="Aharoni" panose="02000000000000000000"/>
            </a:endParaRPr>
          </a:p>
          <a:p>
            <a:pPr algn="just"/>
            <a:r>
              <a:rPr lang="en-US" sz="3000" dirty="0">
                <a:solidFill>
                  <a:schemeClr val="tx1"/>
                </a:solidFill>
                <a:latin typeface="Abadi" panose="020B0604020104020204" pitchFamily="34" charset="0"/>
              </a:rPr>
              <a:t>Deploy the trained model to make predictions on new face images. </a:t>
            </a:r>
          </a:p>
          <a:p>
            <a:pPr algn="just"/>
            <a:r>
              <a:rPr lang="en-US" sz="3000" dirty="0">
                <a:solidFill>
                  <a:schemeClr val="tx1"/>
                </a:solidFill>
                <a:latin typeface="Abadi" panose="020B0604020104020204" pitchFamily="34" charset="0"/>
              </a:rPr>
              <a:t>The UTKFace dataset provides a diverse range of face images spanning different ages, genders, and ethnicities.</a:t>
            </a:r>
          </a:p>
          <a:p>
            <a:pPr algn="just"/>
            <a:r>
              <a:rPr lang="en-US" sz="3000" dirty="0">
                <a:solidFill>
                  <a:schemeClr val="tx1"/>
                </a:solidFill>
                <a:latin typeface="Abadi" panose="020B0604020104020204" pitchFamily="34" charset="0"/>
              </a:rPr>
              <a:t>Making it suitable for training models for age and gender prediction tasks. </a:t>
            </a:r>
          </a:p>
          <a:p>
            <a:pPr algn="just"/>
            <a:r>
              <a:rPr lang="en-US" sz="3000" dirty="0">
                <a:solidFill>
                  <a:schemeClr val="tx1"/>
                </a:solidFill>
                <a:latin typeface="Abadi" panose="020B0604020104020204" pitchFamily="34" charset="0"/>
              </a:rPr>
              <a:t>However, it’s essential to preprocess the dataset carefully and design a robust CNN architecture to achieve accurate predictions.</a:t>
            </a:r>
          </a:p>
        </p:txBody>
      </p:sp>
      <p:sp>
        <p:nvSpPr>
          <p:cNvPr id="4" name="TextBox 3">
            <a:extLst>
              <a:ext uri="{FF2B5EF4-FFF2-40B4-BE49-F238E27FC236}">
                <a16:creationId xmlns:a16="http://schemas.microsoft.com/office/drawing/2014/main" id="{BAF8A254-FB12-3515-D65D-1B44D116FF33}"/>
              </a:ext>
            </a:extLst>
          </p:cNvPr>
          <p:cNvSpPr txBox="1"/>
          <p:nvPr/>
        </p:nvSpPr>
        <p:spPr>
          <a:xfrm>
            <a:off x="581192" y="1969640"/>
            <a:ext cx="4090383" cy="523220"/>
          </a:xfrm>
          <a:prstGeom prst="rect">
            <a:avLst/>
          </a:prstGeom>
          <a:noFill/>
        </p:spPr>
        <p:txBody>
          <a:bodyPr wrap="square" rtlCol="0">
            <a:spAutoFit/>
          </a:bodyPr>
          <a:lstStyle/>
          <a:p>
            <a:pPr algn="l"/>
            <a:r>
              <a:rPr lang="en-US" sz="2800" b="1" dirty="0">
                <a:latin typeface="Abadi" panose="020B0604020104020204" pitchFamily="34" charset="0"/>
              </a:rPr>
              <a:t>Deployment:</a:t>
            </a:r>
          </a:p>
        </p:txBody>
      </p:sp>
    </p:spTree>
    <p:extLst>
      <p:ext uri="{BB962C8B-B14F-4D97-AF65-F5344CB8AC3E}">
        <p14:creationId xmlns:p14="http://schemas.microsoft.com/office/powerpoint/2010/main" val="333540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A8C9A-7BAB-376E-429C-D2580CBC31FC}"/>
              </a:ext>
            </a:extLst>
          </p:cNvPr>
          <p:cNvSpPr>
            <a:spLocks noGrp="1"/>
          </p:cNvSpPr>
          <p:nvPr>
            <p:ph type="title"/>
          </p:nvPr>
        </p:nvSpPr>
        <p:spPr>
          <a:xfrm>
            <a:off x="608226" y="535030"/>
            <a:ext cx="11029616" cy="988332"/>
          </a:xfrm>
        </p:spPr>
        <p:txBody>
          <a:bodyPr>
            <a:normAutofit/>
          </a:bodyPr>
          <a:lstStyle/>
          <a:p>
            <a:r>
              <a:rPr lang="en-US" sz="3600" dirty="0">
                <a:solidFill>
                  <a:schemeClr val="accent1">
                    <a:lumMod val="10000"/>
                    <a:lumOff val="90000"/>
                  </a:schemeClr>
                </a:solidFill>
                <a:latin typeface="Aharoni" panose="02000000000000000000"/>
                <a:cs typeface="Aharoni" panose="02000000000000000000"/>
              </a:rPr>
              <a:t>Result </a:t>
            </a:r>
          </a:p>
        </p:txBody>
      </p:sp>
      <p:pic>
        <p:nvPicPr>
          <p:cNvPr id="8" name="Content Placeholder 7">
            <a:extLst>
              <a:ext uri="{FF2B5EF4-FFF2-40B4-BE49-F238E27FC236}">
                <a16:creationId xmlns:a16="http://schemas.microsoft.com/office/drawing/2014/main" id="{217E8DDE-2ACA-852F-93C9-74532A47D12C}"/>
              </a:ext>
            </a:extLst>
          </p:cNvPr>
          <p:cNvPicPr>
            <a:picLocks noGrp="1" noChangeAspect="1"/>
          </p:cNvPicPr>
          <p:nvPr>
            <p:ph sz="half" idx="1"/>
          </p:nvPr>
        </p:nvPicPr>
        <p:blipFill>
          <a:blip r:embed="rId2"/>
          <a:stretch>
            <a:fillRect/>
          </a:stretch>
        </p:blipFill>
        <p:spPr>
          <a:xfrm>
            <a:off x="608226" y="2227263"/>
            <a:ext cx="5024247" cy="3901079"/>
          </a:xfrm>
        </p:spPr>
      </p:pic>
      <p:pic>
        <p:nvPicPr>
          <p:cNvPr id="9" name="Content Placeholder 8">
            <a:extLst>
              <a:ext uri="{FF2B5EF4-FFF2-40B4-BE49-F238E27FC236}">
                <a16:creationId xmlns:a16="http://schemas.microsoft.com/office/drawing/2014/main" id="{FF22AEC1-9F85-92CE-9EBF-50EA9A3EE279}"/>
              </a:ext>
            </a:extLst>
          </p:cNvPr>
          <p:cNvPicPr>
            <a:picLocks noGrp="1" noChangeAspect="1"/>
          </p:cNvPicPr>
          <p:nvPr>
            <p:ph sz="half" idx="2"/>
          </p:nvPr>
        </p:nvPicPr>
        <p:blipFill>
          <a:blip r:embed="rId3"/>
          <a:stretch>
            <a:fillRect/>
          </a:stretch>
        </p:blipFill>
        <p:spPr>
          <a:xfrm>
            <a:off x="6619423" y="2227263"/>
            <a:ext cx="4560203" cy="3901079"/>
          </a:xfrm>
        </p:spPr>
      </p:pic>
      <p:sp>
        <p:nvSpPr>
          <p:cNvPr id="3" name="TextBox 2">
            <a:extLst>
              <a:ext uri="{FF2B5EF4-FFF2-40B4-BE49-F238E27FC236}">
                <a16:creationId xmlns:a16="http://schemas.microsoft.com/office/drawing/2014/main" id="{68635333-A09C-05A6-027F-0B65C3F49A49}"/>
              </a:ext>
            </a:extLst>
          </p:cNvPr>
          <p:cNvSpPr txBox="1"/>
          <p:nvPr/>
        </p:nvSpPr>
        <p:spPr>
          <a:xfrm flipH="1" flipV="1">
            <a:off x="2034750" y="6582721"/>
            <a:ext cx="2848655" cy="45719"/>
          </a:xfrm>
          <a:prstGeom prst="rect">
            <a:avLst/>
          </a:prstGeom>
          <a:noFill/>
        </p:spPr>
        <p:txBody>
          <a:bodyPr wrap="square" rtlCol="0">
            <a:spAutoFit/>
          </a:bodyPr>
          <a:lstStyle/>
          <a:p>
            <a:pPr algn="l"/>
            <a:endParaRPr lang="en-US" dirty="0"/>
          </a:p>
        </p:txBody>
      </p:sp>
      <p:sp>
        <p:nvSpPr>
          <p:cNvPr id="4" name="TextBox 3">
            <a:extLst>
              <a:ext uri="{FF2B5EF4-FFF2-40B4-BE49-F238E27FC236}">
                <a16:creationId xmlns:a16="http://schemas.microsoft.com/office/drawing/2014/main" id="{A8A562F4-C7A6-4705-CC31-CA1B30D320C4}"/>
              </a:ext>
            </a:extLst>
          </p:cNvPr>
          <p:cNvSpPr txBox="1"/>
          <p:nvPr/>
        </p:nvSpPr>
        <p:spPr>
          <a:xfrm>
            <a:off x="853710" y="6128342"/>
            <a:ext cx="8059389" cy="523220"/>
          </a:xfrm>
          <a:prstGeom prst="rect">
            <a:avLst/>
          </a:prstGeom>
          <a:noFill/>
        </p:spPr>
        <p:txBody>
          <a:bodyPr wrap="square" rtlCol="0">
            <a:spAutoFit/>
          </a:bodyPr>
          <a:lstStyle/>
          <a:p>
            <a:pPr algn="l"/>
            <a:r>
              <a:rPr lang="en-US" sz="2800" dirty="0">
                <a:latin typeface="Abadi" panose="020B0604020104020204" pitchFamily="34" charset="0"/>
                <a:cs typeface="Aharoni" panose="02000000000000000000"/>
              </a:rPr>
              <a:t>Fig. Age distribution </a:t>
            </a:r>
          </a:p>
        </p:txBody>
      </p:sp>
      <p:sp>
        <p:nvSpPr>
          <p:cNvPr id="5" name="TextBox 4">
            <a:extLst>
              <a:ext uri="{FF2B5EF4-FFF2-40B4-BE49-F238E27FC236}">
                <a16:creationId xmlns:a16="http://schemas.microsoft.com/office/drawing/2014/main" id="{3575820B-88ED-FDE7-05E5-4B60131268FB}"/>
              </a:ext>
            </a:extLst>
          </p:cNvPr>
          <p:cNvSpPr txBox="1"/>
          <p:nvPr/>
        </p:nvSpPr>
        <p:spPr>
          <a:xfrm>
            <a:off x="7012287" y="6128342"/>
            <a:ext cx="5739258" cy="523220"/>
          </a:xfrm>
          <a:prstGeom prst="rect">
            <a:avLst/>
          </a:prstGeom>
          <a:noFill/>
        </p:spPr>
        <p:txBody>
          <a:bodyPr wrap="square" rtlCol="0">
            <a:spAutoFit/>
          </a:bodyPr>
          <a:lstStyle/>
          <a:p>
            <a:pPr algn="l"/>
            <a:r>
              <a:rPr lang="en-US" sz="2800" dirty="0">
                <a:latin typeface="Abadi" panose="020B0604020104020204" pitchFamily="34" charset="0"/>
              </a:rPr>
              <a:t>Fig. Age distribution by ge</a:t>
            </a:r>
            <a:r>
              <a:rPr lang="en-US" sz="2800" dirty="0">
                <a:latin typeface="Abadi" panose="020B0604020104020204" pitchFamily="34" charset="0"/>
                <a:cs typeface="Aharoni" panose="02000000000000000000"/>
              </a:rPr>
              <a:t>nder</a:t>
            </a:r>
            <a:endParaRPr lang="en-US" sz="2800" dirty="0">
              <a:latin typeface="Abadi" panose="020B0604020104020204" pitchFamily="34" charset="0"/>
            </a:endParaRPr>
          </a:p>
        </p:txBody>
      </p:sp>
    </p:spTree>
    <p:extLst>
      <p:ext uri="{BB962C8B-B14F-4D97-AF65-F5344CB8AC3E}">
        <p14:creationId xmlns:p14="http://schemas.microsoft.com/office/powerpoint/2010/main" val="1079486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CA278-7D7F-3441-2D98-B18E5C596D12}"/>
              </a:ext>
            </a:extLst>
          </p:cNvPr>
          <p:cNvSpPr>
            <a:spLocks noGrp="1"/>
          </p:cNvSpPr>
          <p:nvPr>
            <p:ph type="title"/>
          </p:nvPr>
        </p:nvSpPr>
        <p:spPr>
          <a:xfrm>
            <a:off x="581192" y="507527"/>
            <a:ext cx="11029616" cy="1013800"/>
          </a:xfrm>
        </p:spPr>
        <p:txBody>
          <a:bodyPr>
            <a:normAutofit/>
          </a:bodyPr>
          <a:lstStyle/>
          <a:p>
            <a:r>
              <a:rPr lang="en-US" sz="3600" dirty="0">
                <a:solidFill>
                  <a:schemeClr val="accent1">
                    <a:lumMod val="10000"/>
                    <a:lumOff val="90000"/>
                  </a:schemeClr>
                </a:solidFill>
                <a:latin typeface="Aharoni" panose="02000000000000000000"/>
                <a:cs typeface="Aharoni" panose="02000000000000000000"/>
              </a:rPr>
              <a:t>Result (conTD…)</a:t>
            </a:r>
            <a:endParaRPr lang="en-US" sz="3600" dirty="0">
              <a:solidFill>
                <a:schemeClr val="accent1">
                  <a:lumMod val="10000"/>
                  <a:lumOff val="90000"/>
                </a:schemeClr>
              </a:solidFill>
              <a:latin typeface="Aharoni" panose="02000000000000000000"/>
            </a:endParaRPr>
          </a:p>
        </p:txBody>
      </p:sp>
      <p:pic>
        <p:nvPicPr>
          <p:cNvPr id="6" name="Content Placeholder 5">
            <a:extLst>
              <a:ext uri="{FF2B5EF4-FFF2-40B4-BE49-F238E27FC236}">
                <a16:creationId xmlns:a16="http://schemas.microsoft.com/office/drawing/2014/main" id="{5C771B4D-7F3B-1288-AF7C-D042181BAFCC}"/>
              </a:ext>
            </a:extLst>
          </p:cNvPr>
          <p:cNvPicPr>
            <a:picLocks noGrp="1" noChangeAspect="1"/>
          </p:cNvPicPr>
          <p:nvPr>
            <p:ph idx="1"/>
          </p:nvPr>
        </p:nvPicPr>
        <p:blipFill>
          <a:blip r:embed="rId2"/>
          <a:stretch>
            <a:fillRect/>
          </a:stretch>
        </p:blipFill>
        <p:spPr>
          <a:xfrm>
            <a:off x="581192" y="1915822"/>
            <a:ext cx="11029616" cy="4170741"/>
          </a:xfrm>
        </p:spPr>
      </p:pic>
      <p:sp>
        <p:nvSpPr>
          <p:cNvPr id="3" name="TextBox 2">
            <a:extLst>
              <a:ext uri="{FF2B5EF4-FFF2-40B4-BE49-F238E27FC236}">
                <a16:creationId xmlns:a16="http://schemas.microsoft.com/office/drawing/2014/main" id="{551FC1B7-0FB0-B1E3-E300-0B4D27414551}"/>
              </a:ext>
            </a:extLst>
          </p:cNvPr>
          <p:cNvSpPr txBox="1"/>
          <p:nvPr/>
        </p:nvSpPr>
        <p:spPr>
          <a:xfrm>
            <a:off x="1679818" y="6088862"/>
            <a:ext cx="4820944" cy="523220"/>
          </a:xfrm>
          <a:prstGeom prst="rect">
            <a:avLst/>
          </a:prstGeom>
          <a:noFill/>
        </p:spPr>
        <p:txBody>
          <a:bodyPr wrap="square" rtlCol="0">
            <a:spAutoFit/>
          </a:bodyPr>
          <a:lstStyle/>
          <a:p>
            <a:pPr algn="l"/>
            <a:r>
              <a:rPr lang="en-US" sz="2800" dirty="0">
                <a:latin typeface="Abadi" panose="020B0604020104020204" pitchFamily="34" charset="0"/>
              </a:rPr>
              <a:t>Fig. Gender loss</a:t>
            </a:r>
          </a:p>
        </p:txBody>
      </p:sp>
      <p:sp>
        <p:nvSpPr>
          <p:cNvPr id="4" name="TextBox 3">
            <a:extLst>
              <a:ext uri="{FF2B5EF4-FFF2-40B4-BE49-F238E27FC236}">
                <a16:creationId xmlns:a16="http://schemas.microsoft.com/office/drawing/2014/main" id="{A49DD4FC-4E51-496F-9132-F55BA054CE17}"/>
              </a:ext>
            </a:extLst>
          </p:cNvPr>
          <p:cNvSpPr txBox="1"/>
          <p:nvPr/>
        </p:nvSpPr>
        <p:spPr>
          <a:xfrm>
            <a:off x="8066229" y="6028197"/>
            <a:ext cx="2745677" cy="523220"/>
          </a:xfrm>
          <a:prstGeom prst="rect">
            <a:avLst/>
          </a:prstGeom>
          <a:noFill/>
        </p:spPr>
        <p:txBody>
          <a:bodyPr wrap="square" rtlCol="0">
            <a:spAutoFit/>
          </a:bodyPr>
          <a:lstStyle/>
          <a:p>
            <a:pPr algn="l"/>
            <a:r>
              <a:rPr lang="en-US" sz="2800" dirty="0">
                <a:latin typeface="Abadi" panose="020B0604020104020204" pitchFamily="34" charset="0"/>
                <a:cs typeface="Aharoni" panose="02000000000000000000"/>
              </a:rPr>
              <a:t>Fig. Age loss</a:t>
            </a:r>
          </a:p>
        </p:txBody>
      </p:sp>
    </p:spTree>
    <p:extLst>
      <p:ext uri="{BB962C8B-B14F-4D97-AF65-F5344CB8AC3E}">
        <p14:creationId xmlns:p14="http://schemas.microsoft.com/office/powerpoint/2010/main" val="4234763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2AC30-9F3E-8AAC-4C00-2F20AF898951}"/>
              </a:ext>
            </a:extLst>
          </p:cNvPr>
          <p:cNvSpPr>
            <a:spLocks noGrp="1"/>
          </p:cNvSpPr>
          <p:nvPr>
            <p:ph type="title"/>
          </p:nvPr>
        </p:nvSpPr>
        <p:spPr>
          <a:xfrm>
            <a:off x="581192" y="489834"/>
            <a:ext cx="11029616" cy="1013800"/>
          </a:xfrm>
        </p:spPr>
        <p:txBody>
          <a:bodyPr>
            <a:normAutofit/>
          </a:bodyPr>
          <a:lstStyle/>
          <a:p>
            <a:r>
              <a:rPr lang="en-US" sz="3600" dirty="0">
                <a:solidFill>
                  <a:schemeClr val="accent1">
                    <a:lumMod val="10000"/>
                    <a:lumOff val="90000"/>
                  </a:schemeClr>
                </a:solidFill>
                <a:latin typeface="Aharoni" panose="02000000000000000000"/>
              </a:rPr>
              <a:t>Conclusion </a:t>
            </a:r>
          </a:p>
        </p:txBody>
      </p:sp>
      <p:sp>
        <p:nvSpPr>
          <p:cNvPr id="3" name="Content Placeholder 2">
            <a:extLst>
              <a:ext uri="{FF2B5EF4-FFF2-40B4-BE49-F238E27FC236}">
                <a16:creationId xmlns:a16="http://schemas.microsoft.com/office/drawing/2014/main" id="{6345000A-4A51-B041-5608-DB6CB7CCB4AE}"/>
              </a:ext>
            </a:extLst>
          </p:cNvPr>
          <p:cNvSpPr>
            <a:spLocks noGrp="1"/>
          </p:cNvSpPr>
          <p:nvPr>
            <p:ph idx="1"/>
          </p:nvPr>
        </p:nvSpPr>
        <p:spPr>
          <a:xfrm>
            <a:off x="581193" y="2140913"/>
            <a:ext cx="11029615" cy="4014931"/>
          </a:xfrm>
        </p:spPr>
        <p:txBody>
          <a:bodyPr>
            <a:normAutofit/>
          </a:bodyPr>
          <a:lstStyle/>
          <a:p>
            <a:pPr marL="0" indent="0" algn="just">
              <a:buNone/>
            </a:pPr>
            <a:r>
              <a:rPr lang="en-US" sz="2800" dirty="0">
                <a:solidFill>
                  <a:schemeClr val="tx1"/>
                </a:solidFill>
                <a:latin typeface="Aharoni" panose="02000000000000000000"/>
                <a:cs typeface="Aharoni" panose="02000000000000000000"/>
              </a:rPr>
              <a:t>                 </a:t>
            </a:r>
            <a:r>
              <a:rPr lang="en-US" sz="2800" dirty="0">
                <a:solidFill>
                  <a:schemeClr val="tx1"/>
                </a:solidFill>
                <a:latin typeface="Abadi" panose="020B0604020104020204" pitchFamily="34" charset="0"/>
                <a:cs typeface="Aharoni" panose="02000000000000000000"/>
              </a:rPr>
              <a:t>My project demonstrated the feasibility of predicting gender and estimating age from facial images using CNN model. While the models showed promising results, further optimization and fine-tuning could potentially improve their accuracy and generalization to unseen data. </a:t>
            </a:r>
          </a:p>
          <a:p>
            <a:pPr marL="0" indent="0" algn="just">
              <a:buNone/>
            </a:pPr>
            <a:r>
              <a:rPr lang="en-US" sz="2800" dirty="0">
                <a:solidFill>
                  <a:schemeClr val="tx1"/>
                </a:solidFill>
                <a:latin typeface="Abadi" panose="020B0604020104020204" pitchFamily="34" charset="0"/>
                <a:cs typeface="Aharoni" panose="02000000000000000000"/>
              </a:rPr>
              <a:t> </a:t>
            </a:r>
          </a:p>
        </p:txBody>
      </p:sp>
    </p:spTree>
    <p:extLst>
      <p:ext uri="{BB962C8B-B14F-4D97-AF65-F5344CB8AC3E}">
        <p14:creationId xmlns:p14="http://schemas.microsoft.com/office/powerpoint/2010/main" val="1297219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3AA37-2A8B-EAF4-AE30-C2BBE6C4528E}"/>
              </a:ext>
            </a:extLst>
          </p:cNvPr>
          <p:cNvSpPr>
            <a:spLocks noGrp="1"/>
          </p:cNvSpPr>
          <p:nvPr>
            <p:ph type="title"/>
          </p:nvPr>
        </p:nvSpPr>
        <p:spPr/>
        <p:txBody>
          <a:bodyPr>
            <a:normAutofit/>
          </a:bodyPr>
          <a:lstStyle/>
          <a:p>
            <a:r>
              <a:rPr lang="en-US" sz="3600" dirty="0">
                <a:solidFill>
                  <a:schemeClr val="accent2">
                    <a:lumMod val="20000"/>
                    <a:lumOff val="80000"/>
                  </a:schemeClr>
                </a:solidFill>
                <a:latin typeface="Aharoni" panose="02000000000000000000"/>
              </a:rPr>
              <a:t>References </a:t>
            </a:r>
          </a:p>
        </p:txBody>
      </p:sp>
      <p:sp>
        <p:nvSpPr>
          <p:cNvPr id="3" name="Content Placeholder 2">
            <a:extLst>
              <a:ext uri="{FF2B5EF4-FFF2-40B4-BE49-F238E27FC236}">
                <a16:creationId xmlns:a16="http://schemas.microsoft.com/office/drawing/2014/main" id="{399488C0-26BE-085E-D625-8D2064AB913F}"/>
              </a:ext>
            </a:extLst>
          </p:cNvPr>
          <p:cNvSpPr>
            <a:spLocks noGrp="1"/>
          </p:cNvSpPr>
          <p:nvPr>
            <p:ph idx="1"/>
          </p:nvPr>
        </p:nvSpPr>
        <p:spPr>
          <a:xfrm>
            <a:off x="740434" y="2282913"/>
            <a:ext cx="11029615" cy="3678303"/>
          </a:xfrm>
        </p:spPr>
        <p:txBody>
          <a:bodyPr>
            <a:normAutofit lnSpcReduction="10000"/>
          </a:bodyPr>
          <a:lstStyle/>
          <a:p>
            <a:pPr marL="0" indent="0">
              <a:buNone/>
            </a:pPr>
            <a:endParaRPr lang="en-US" sz="2800" u="sng" dirty="0">
              <a:solidFill>
                <a:schemeClr val="accent5">
                  <a:lumMod val="75000"/>
                </a:schemeClr>
              </a:solidFill>
              <a:latin typeface="Aharoni" panose="02000000000000000000"/>
              <a:cs typeface="Aharoni" panose="02000000000000000000"/>
            </a:endParaRPr>
          </a:p>
          <a:p>
            <a:pPr algn="just"/>
            <a:r>
              <a:rPr lang="en-US" sz="2800" u="sng" dirty="0">
                <a:solidFill>
                  <a:schemeClr val="accent5">
                    <a:lumMod val="75000"/>
                  </a:schemeClr>
                </a:solidFill>
                <a:latin typeface="Abadi" panose="020B0604020104020204" pitchFamily="34" charset="0"/>
                <a:cs typeface="Aharoni" panose="02000000000000000000"/>
              </a:rPr>
              <a:t>https://www.kaggle.com/datasets/jangedoo/utkface-new/download?datasetVersionNumber=1</a:t>
            </a:r>
          </a:p>
          <a:p>
            <a:pPr algn="just"/>
            <a:r>
              <a:rPr lang="en-US" sz="2800" u="sng" dirty="0" err="1">
                <a:solidFill>
                  <a:schemeClr val="accent5">
                    <a:lumMod val="75000"/>
                  </a:schemeClr>
                </a:solidFill>
                <a:latin typeface="Abadi" panose="020B0604020104020204" pitchFamily="34" charset="0"/>
                <a:cs typeface="Aharoni" panose="02000000000000000000"/>
                <a:hlinkClick r:id="rId2">
                  <a:extLst>
                    <a:ext uri="{A12FA001-AC4F-418D-AE19-62706E023703}">
                      <ahyp:hlinkClr xmlns:ahyp="http://schemas.microsoft.com/office/drawing/2018/hyperlinkcolor" val="tx"/>
                    </a:ext>
                  </a:extLst>
                </a:hlinkClick>
              </a:rPr>
              <a:t>www.geeksforgeeks.com</a:t>
            </a:r>
            <a:endParaRPr lang="en-US" sz="2800" u="sng" dirty="0">
              <a:solidFill>
                <a:schemeClr val="accent5">
                  <a:lumMod val="75000"/>
                </a:schemeClr>
              </a:solidFill>
              <a:latin typeface="Abadi" panose="020B0604020104020204" pitchFamily="34" charset="0"/>
              <a:cs typeface="Aharoni" panose="02000000000000000000"/>
            </a:endParaRPr>
          </a:p>
          <a:p>
            <a:pPr algn="just"/>
            <a:r>
              <a:rPr lang="en-US" sz="2800" u="sng" dirty="0" err="1">
                <a:solidFill>
                  <a:schemeClr val="accent5">
                    <a:lumMod val="75000"/>
                  </a:schemeClr>
                </a:solidFill>
                <a:latin typeface="Abadi" panose="020B0604020104020204" pitchFamily="34" charset="0"/>
                <a:cs typeface="Aharoni" panose="02000000000000000000"/>
                <a:hlinkClick r:id="rId3">
                  <a:extLst>
                    <a:ext uri="{A12FA001-AC4F-418D-AE19-62706E023703}">
                      <ahyp:hlinkClr xmlns:ahyp="http://schemas.microsoft.com/office/drawing/2018/hyperlinkcolor" val="tx"/>
                    </a:ext>
                  </a:extLst>
                </a:hlinkClick>
              </a:rPr>
              <a:t>www.google</a:t>
            </a:r>
            <a:r>
              <a:rPr lang="en-US" sz="2800" u="sng" dirty="0">
                <a:solidFill>
                  <a:schemeClr val="accent5">
                    <a:lumMod val="75000"/>
                  </a:schemeClr>
                </a:solidFill>
                <a:latin typeface="Abadi" panose="020B0604020104020204" pitchFamily="34" charset="0"/>
                <a:cs typeface="Aharoni" panose="02000000000000000000"/>
                <a:hlinkClick r:id="rId3">
                  <a:extLst>
                    <a:ext uri="{A12FA001-AC4F-418D-AE19-62706E023703}">
                      <ahyp:hlinkClr xmlns:ahyp="http://schemas.microsoft.com/office/drawing/2018/hyperlinkcolor" val="tx"/>
                    </a:ext>
                  </a:extLst>
                </a:hlinkClick>
              </a:rPr>
              <a:t>/co-</a:t>
            </a:r>
            <a:r>
              <a:rPr lang="en-US" sz="2800" u="sng" dirty="0" err="1">
                <a:solidFill>
                  <a:schemeClr val="accent5">
                    <a:lumMod val="75000"/>
                  </a:schemeClr>
                </a:solidFill>
                <a:latin typeface="Abadi" panose="020B0604020104020204" pitchFamily="34" charset="0"/>
                <a:cs typeface="Aharoni" panose="02000000000000000000"/>
                <a:hlinkClick r:id="rId3">
                  <a:extLst>
                    <a:ext uri="{A12FA001-AC4F-418D-AE19-62706E023703}">
                      <ahyp:hlinkClr xmlns:ahyp="http://schemas.microsoft.com/office/drawing/2018/hyperlinkcolor" val="tx"/>
                    </a:ext>
                  </a:extLst>
                </a:hlinkClick>
              </a:rPr>
              <a:t>lab.com</a:t>
            </a:r>
            <a:endParaRPr lang="en-US" sz="2800" u="sng" dirty="0">
              <a:solidFill>
                <a:schemeClr val="accent5">
                  <a:lumMod val="75000"/>
                </a:schemeClr>
              </a:solidFill>
              <a:latin typeface="Abadi" panose="020B0604020104020204" pitchFamily="34" charset="0"/>
              <a:cs typeface="Aharoni" panose="02000000000000000000"/>
            </a:endParaRPr>
          </a:p>
          <a:p>
            <a:pPr algn="just"/>
            <a:r>
              <a:rPr lang="en-US" sz="2800" u="sng" dirty="0" err="1">
                <a:solidFill>
                  <a:schemeClr val="accent5">
                    <a:lumMod val="75000"/>
                  </a:schemeClr>
                </a:solidFill>
                <a:latin typeface="Abadi" panose="020B0604020104020204" pitchFamily="34" charset="0"/>
                <a:cs typeface="Aharoni" panose="02000000000000000000"/>
                <a:hlinkClick r:id="rId4">
                  <a:extLst>
                    <a:ext uri="{A12FA001-AC4F-418D-AE19-62706E023703}">
                      <ahyp:hlinkClr xmlns:ahyp="http://schemas.microsoft.com/office/drawing/2018/hyperlinkcolor" val="tx"/>
                    </a:ext>
                  </a:extLst>
                </a:hlinkClick>
              </a:rPr>
              <a:t>www.Tensorflow.com</a:t>
            </a:r>
            <a:endParaRPr lang="en-US" sz="2800" u="sng" dirty="0">
              <a:solidFill>
                <a:schemeClr val="accent5">
                  <a:lumMod val="75000"/>
                </a:schemeClr>
              </a:solidFill>
              <a:latin typeface="Abadi" panose="020B0604020104020204" pitchFamily="34" charset="0"/>
              <a:cs typeface="Aharoni" panose="02000000000000000000"/>
            </a:endParaRPr>
          </a:p>
          <a:p>
            <a:pPr algn="just"/>
            <a:r>
              <a:rPr lang="en-US" sz="2800" u="sng" dirty="0" err="1">
                <a:solidFill>
                  <a:schemeClr val="accent5">
                    <a:lumMod val="75000"/>
                  </a:schemeClr>
                </a:solidFill>
                <a:latin typeface="Abadi" panose="020B0604020104020204" pitchFamily="34" charset="0"/>
                <a:cs typeface="Aharoni" panose="02000000000000000000"/>
              </a:rPr>
              <a:t>www.Github.com</a:t>
            </a:r>
            <a:endParaRPr lang="en-US" sz="2800" u="sng" dirty="0">
              <a:solidFill>
                <a:schemeClr val="accent5">
                  <a:lumMod val="75000"/>
                </a:schemeClr>
              </a:solidFill>
              <a:latin typeface="Abadi" panose="020B0604020104020204" pitchFamily="34" charset="0"/>
              <a:cs typeface="Aharoni" panose="02000000000000000000"/>
            </a:endParaRPr>
          </a:p>
          <a:p>
            <a:endParaRPr lang="en-US" sz="2800" u="sng" dirty="0">
              <a:solidFill>
                <a:schemeClr val="accent5">
                  <a:lumMod val="75000"/>
                </a:schemeClr>
              </a:solidFill>
              <a:latin typeface="Aharoni" panose="02000000000000000000"/>
              <a:cs typeface="Aharoni" panose="02000000000000000000"/>
            </a:endParaRPr>
          </a:p>
        </p:txBody>
      </p:sp>
    </p:spTree>
    <p:extLst>
      <p:ext uri="{BB962C8B-B14F-4D97-AF65-F5344CB8AC3E}">
        <p14:creationId xmlns:p14="http://schemas.microsoft.com/office/powerpoint/2010/main" val="4021093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557DB0-008E-138C-9CCB-5A01AAAD4171}"/>
              </a:ext>
            </a:extLst>
          </p:cNvPr>
          <p:cNvSpPr>
            <a:spLocks noGrp="1"/>
          </p:cNvSpPr>
          <p:nvPr>
            <p:ph idx="1"/>
          </p:nvPr>
        </p:nvSpPr>
        <p:spPr>
          <a:xfrm>
            <a:off x="3910474" y="2749898"/>
            <a:ext cx="4371051" cy="2682006"/>
          </a:xfrm>
        </p:spPr>
        <p:txBody>
          <a:bodyPr>
            <a:normAutofit/>
          </a:bodyPr>
          <a:lstStyle/>
          <a:p>
            <a:pPr marL="0" indent="0">
              <a:buNone/>
            </a:pPr>
            <a:r>
              <a:rPr lang="en-US" sz="4400" b="1" dirty="0">
                <a:solidFill>
                  <a:schemeClr val="tx1"/>
                </a:solidFill>
                <a:latin typeface="Aharoni" panose="02000000000000000000"/>
              </a:rPr>
              <a:t>THANK YOU</a:t>
            </a:r>
            <a:r>
              <a:rPr lang="en-US" sz="4000" b="1" dirty="0">
                <a:solidFill>
                  <a:schemeClr val="tx1"/>
                </a:solidFill>
                <a:latin typeface="Aharoni" panose="02000000000000000000"/>
              </a:rPr>
              <a:t> </a:t>
            </a:r>
          </a:p>
        </p:txBody>
      </p:sp>
    </p:spTree>
    <p:extLst>
      <p:ext uri="{BB962C8B-B14F-4D97-AF65-F5344CB8AC3E}">
        <p14:creationId xmlns:p14="http://schemas.microsoft.com/office/powerpoint/2010/main" val="701809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A7E20-5B24-3F85-6FCF-635D88EF7B95}"/>
              </a:ext>
            </a:extLst>
          </p:cNvPr>
          <p:cNvSpPr>
            <a:spLocks noGrp="1"/>
          </p:cNvSpPr>
          <p:nvPr>
            <p:ph type="title"/>
          </p:nvPr>
        </p:nvSpPr>
        <p:spPr>
          <a:xfrm>
            <a:off x="581191" y="737543"/>
            <a:ext cx="11029616" cy="784098"/>
          </a:xfrm>
        </p:spPr>
        <p:txBody>
          <a:bodyPr>
            <a:normAutofit/>
          </a:bodyPr>
          <a:lstStyle/>
          <a:p>
            <a:r>
              <a:rPr lang="en-US" sz="3600" dirty="0">
                <a:solidFill>
                  <a:schemeClr val="accent2">
                    <a:lumMod val="20000"/>
                    <a:lumOff val="80000"/>
                  </a:schemeClr>
                </a:solidFill>
                <a:latin typeface="Aharoni" panose="02000000000000000000" pitchFamily="2" charset="0"/>
                <a:ea typeface="Aharoni" panose="02000000000000000000" pitchFamily="2" charset="0"/>
              </a:rPr>
              <a:t>OUTLINE </a:t>
            </a:r>
          </a:p>
        </p:txBody>
      </p:sp>
      <p:sp>
        <p:nvSpPr>
          <p:cNvPr id="3" name="Content Placeholder 2">
            <a:extLst>
              <a:ext uri="{FF2B5EF4-FFF2-40B4-BE49-F238E27FC236}">
                <a16:creationId xmlns:a16="http://schemas.microsoft.com/office/drawing/2014/main" id="{B0295B7A-8FEF-94D8-5F63-3EAE39A22241}"/>
              </a:ext>
            </a:extLst>
          </p:cNvPr>
          <p:cNvSpPr>
            <a:spLocks noGrp="1"/>
          </p:cNvSpPr>
          <p:nvPr>
            <p:ph idx="1"/>
          </p:nvPr>
        </p:nvSpPr>
        <p:spPr>
          <a:xfrm>
            <a:off x="581192" y="2632587"/>
            <a:ext cx="11029615" cy="3487870"/>
          </a:xfrm>
        </p:spPr>
        <p:txBody>
          <a:bodyPr>
            <a:normAutofit lnSpcReduction="10000"/>
          </a:bodyPr>
          <a:lstStyle/>
          <a:p>
            <a:r>
              <a:rPr lang="en-US" sz="2800" dirty="0">
                <a:solidFill>
                  <a:schemeClr val="tx1"/>
                </a:solidFill>
                <a:latin typeface="Abadi" panose="020B0604020104020204" pitchFamily="34" charset="0"/>
                <a:ea typeface="Aharoni" panose="02000000000000000000" pitchFamily="2" charset="0"/>
              </a:rPr>
              <a:t>Problem Statement</a:t>
            </a:r>
          </a:p>
          <a:p>
            <a:r>
              <a:rPr lang="en-US" sz="2800" dirty="0">
                <a:solidFill>
                  <a:schemeClr val="tx1"/>
                </a:solidFill>
                <a:latin typeface="Abadi" panose="020B0604020104020204" pitchFamily="34" charset="0"/>
                <a:ea typeface="Aharoni" panose="02000000000000000000" pitchFamily="2" charset="0"/>
              </a:rPr>
              <a:t>Proposed System/Solution</a:t>
            </a:r>
          </a:p>
          <a:p>
            <a:r>
              <a:rPr lang="en-US" sz="2800" dirty="0">
                <a:solidFill>
                  <a:schemeClr val="tx1"/>
                </a:solidFill>
                <a:latin typeface="Abadi" panose="020B0604020104020204" pitchFamily="34" charset="0"/>
                <a:ea typeface="Aharoni" panose="02000000000000000000" pitchFamily="2" charset="0"/>
              </a:rPr>
              <a:t>System Development Approach</a:t>
            </a:r>
          </a:p>
          <a:p>
            <a:r>
              <a:rPr lang="en-US" sz="2800" dirty="0">
                <a:solidFill>
                  <a:schemeClr val="tx1"/>
                </a:solidFill>
                <a:latin typeface="Abadi" panose="020B0604020104020204" pitchFamily="34" charset="0"/>
                <a:ea typeface="Aharoni" panose="02000000000000000000" pitchFamily="2" charset="0"/>
              </a:rPr>
              <a:t>Algorithm/Deployment</a:t>
            </a:r>
          </a:p>
          <a:p>
            <a:r>
              <a:rPr lang="en-US" sz="2800" dirty="0">
                <a:solidFill>
                  <a:schemeClr val="tx1"/>
                </a:solidFill>
                <a:latin typeface="Abadi" panose="020B0604020104020204" pitchFamily="34" charset="0"/>
                <a:ea typeface="Aharoni" panose="02000000000000000000" pitchFamily="2" charset="0"/>
              </a:rPr>
              <a:t>Result</a:t>
            </a:r>
          </a:p>
          <a:p>
            <a:r>
              <a:rPr lang="en-US" sz="2800" dirty="0">
                <a:solidFill>
                  <a:schemeClr val="tx1"/>
                </a:solidFill>
                <a:latin typeface="Abadi" panose="020B0604020104020204" pitchFamily="34" charset="0"/>
                <a:ea typeface="Aharoni" panose="02000000000000000000" pitchFamily="2" charset="0"/>
              </a:rPr>
              <a:t>Conclusion</a:t>
            </a:r>
          </a:p>
          <a:p>
            <a:endParaRPr lang="en-US" sz="2400" dirty="0">
              <a:solidFill>
                <a:schemeClr val="tx1"/>
              </a:solidFill>
              <a:latin typeface="Aharoni" panose="02000000000000000000" pitchFamily="2" charset="0"/>
              <a:ea typeface="Aharoni" panose="02000000000000000000" pitchFamily="2" charset="0"/>
            </a:endParaRPr>
          </a:p>
        </p:txBody>
      </p:sp>
    </p:spTree>
    <p:extLst>
      <p:ext uri="{BB962C8B-B14F-4D97-AF65-F5344CB8AC3E}">
        <p14:creationId xmlns:p14="http://schemas.microsoft.com/office/powerpoint/2010/main" val="1679128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920B6-CA89-7DE4-9AF9-104F44EDD3A0}"/>
              </a:ext>
            </a:extLst>
          </p:cNvPr>
          <p:cNvSpPr>
            <a:spLocks noGrp="1"/>
          </p:cNvSpPr>
          <p:nvPr>
            <p:ph type="title"/>
          </p:nvPr>
        </p:nvSpPr>
        <p:spPr>
          <a:xfrm>
            <a:off x="581192" y="492301"/>
            <a:ext cx="11029616" cy="1013800"/>
          </a:xfrm>
        </p:spPr>
        <p:txBody>
          <a:bodyPr>
            <a:normAutofit/>
          </a:bodyPr>
          <a:lstStyle/>
          <a:p>
            <a:r>
              <a:rPr lang="en-US" sz="3600" dirty="0">
                <a:solidFill>
                  <a:schemeClr val="accent2">
                    <a:lumMod val="20000"/>
                    <a:lumOff val="80000"/>
                  </a:schemeClr>
                </a:solidFill>
                <a:latin typeface="Aharoni" panose="02000000000000000000" pitchFamily="2" charset="0"/>
                <a:ea typeface="Aharoni" panose="02000000000000000000" pitchFamily="2" charset="0"/>
              </a:rPr>
              <a:t>Problem statement </a:t>
            </a:r>
          </a:p>
        </p:txBody>
      </p:sp>
      <p:sp>
        <p:nvSpPr>
          <p:cNvPr id="3" name="Content Placeholder 2">
            <a:extLst>
              <a:ext uri="{FF2B5EF4-FFF2-40B4-BE49-F238E27FC236}">
                <a16:creationId xmlns:a16="http://schemas.microsoft.com/office/drawing/2014/main" id="{258B8E22-9237-5BF5-3D2B-3A5DFFE1D50E}"/>
              </a:ext>
            </a:extLst>
          </p:cNvPr>
          <p:cNvSpPr>
            <a:spLocks noGrp="1"/>
          </p:cNvSpPr>
          <p:nvPr>
            <p:ph idx="1"/>
          </p:nvPr>
        </p:nvSpPr>
        <p:spPr>
          <a:xfrm>
            <a:off x="581192" y="1789197"/>
            <a:ext cx="11029615" cy="3990588"/>
          </a:xfrm>
        </p:spPr>
        <p:txBody>
          <a:bodyPr>
            <a:normAutofit/>
          </a:bodyPr>
          <a:lstStyle/>
          <a:p>
            <a:pPr marL="0" indent="0" algn="just">
              <a:buNone/>
            </a:pPr>
            <a:r>
              <a:rPr lang="en-US" sz="2400" dirty="0">
                <a:solidFill>
                  <a:schemeClr val="tx1"/>
                </a:solidFill>
                <a:latin typeface="Aharoni" panose="02000000000000000000" pitchFamily="2" charset="0"/>
                <a:ea typeface="Aharoni" panose="02000000000000000000" pitchFamily="2" charset="0"/>
              </a:rPr>
              <a:t>                     </a:t>
            </a:r>
            <a:r>
              <a:rPr lang="en-US" sz="2800" dirty="0">
                <a:solidFill>
                  <a:schemeClr val="tx1"/>
                </a:solidFill>
                <a:latin typeface="Abadi" panose="020B0604020104020204" pitchFamily="34" charset="0"/>
                <a:ea typeface="Aharoni" panose="02000000000000000000" pitchFamily="2" charset="0"/>
              </a:rPr>
              <a:t>In this project, I developed separate convolutional neural network    (CNN) models to predict the gender and age of individuals from facial images.     My goal was to accurately classify gender (male or female) and estimate age based on facial features extracted from images.</a:t>
            </a:r>
          </a:p>
        </p:txBody>
      </p:sp>
    </p:spTree>
    <p:extLst>
      <p:ext uri="{BB962C8B-B14F-4D97-AF65-F5344CB8AC3E}">
        <p14:creationId xmlns:p14="http://schemas.microsoft.com/office/powerpoint/2010/main" val="1215678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89828-EFE5-C0F7-2E69-85A89C0A4B91}"/>
              </a:ext>
            </a:extLst>
          </p:cNvPr>
          <p:cNvSpPr>
            <a:spLocks noGrp="1"/>
          </p:cNvSpPr>
          <p:nvPr>
            <p:ph type="title"/>
          </p:nvPr>
        </p:nvSpPr>
        <p:spPr>
          <a:xfrm>
            <a:off x="581191" y="492301"/>
            <a:ext cx="11029616" cy="1013800"/>
          </a:xfrm>
        </p:spPr>
        <p:txBody>
          <a:bodyPr>
            <a:normAutofit/>
          </a:bodyPr>
          <a:lstStyle/>
          <a:p>
            <a:r>
              <a:rPr lang="en-US" sz="3600" dirty="0">
                <a:solidFill>
                  <a:schemeClr val="accent2">
                    <a:lumMod val="20000"/>
                    <a:lumOff val="80000"/>
                  </a:schemeClr>
                </a:solidFill>
                <a:latin typeface="Aharoni" panose="02000000000000000000"/>
              </a:rPr>
              <a:t>Proposed Solution </a:t>
            </a:r>
          </a:p>
        </p:txBody>
      </p:sp>
      <p:sp>
        <p:nvSpPr>
          <p:cNvPr id="3" name="Content Placeholder 2">
            <a:extLst>
              <a:ext uri="{FF2B5EF4-FFF2-40B4-BE49-F238E27FC236}">
                <a16:creationId xmlns:a16="http://schemas.microsoft.com/office/drawing/2014/main" id="{348D8561-3CD8-D316-8316-4A917A948055}"/>
              </a:ext>
            </a:extLst>
          </p:cNvPr>
          <p:cNvSpPr>
            <a:spLocks noGrp="1"/>
          </p:cNvSpPr>
          <p:nvPr>
            <p:ph idx="1"/>
          </p:nvPr>
        </p:nvSpPr>
        <p:spPr>
          <a:xfrm>
            <a:off x="581192" y="2941316"/>
            <a:ext cx="11029615" cy="3678303"/>
          </a:xfrm>
        </p:spPr>
        <p:txBody>
          <a:bodyPr>
            <a:normAutofit/>
          </a:bodyPr>
          <a:lstStyle/>
          <a:p>
            <a:pPr marL="0" indent="0" algn="justLow">
              <a:buNone/>
            </a:pPr>
            <a:r>
              <a:rPr lang="en-US" sz="3200" b="1" dirty="0">
                <a:solidFill>
                  <a:schemeClr val="tx1"/>
                </a:solidFill>
                <a:latin typeface="Abadi" panose="020B0604020104020204" pitchFamily="34" charset="0"/>
              </a:rPr>
              <a:t>Convolutional Neural Network</a:t>
            </a:r>
          </a:p>
          <a:p>
            <a:pPr marL="0" indent="0" algn="justLow">
              <a:buNone/>
            </a:pPr>
            <a:r>
              <a:rPr lang="en-US" sz="2800" dirty="0">
                <a:solidFill>
                  <a:schemeClr val="tx1"/>
                </a:solidFill>
                <a:latin typeface="Abadi" panose="020B0604020104020204" pitchFamily="34" charset="0"/>
              </a:rPr>
              <a:t>                       Convolutional Neural Network (CNN) is the extended version of artificial neural networks (ANN) which is predominantly used to extract the feature from the grid-like matrix dataset. For example visual datasets like images or videos where data patterns play an extensive role.</a:t>
            </a:r>
          </a:p>
          <a:p>
            <a:pPr marL="0" indent="0">
              <a:buNone/>
            </a:pPr>
            <a:endParaRPr lang="en-US" sz="2800" dirty="0">
              <a:solidFill>
                <a:schemeClr val="tx1"/>
              </a:solidFill>
              <a:latin typeface="Aharoni" panose="02000000000000000000"/>
            </a:endParaRPr>
          </a:p>
          <a:p>
            <a:pPr marL="0" indent="0">
              <a:buNone/>
            </a:pPr>
            <a:endParaRPr lang="en-US" sz="2800" dirty="0">
              <a:solidFill>
                <a:schemeClr val="tx1"/>
              </a:solidFill>
              <a:latin typeface="Aharoni" panose="02000000000000000000"/>
            </a:endParaRPr>
          </a:p>
          <a:p>
            <a:pPr marL="0" indent="0">
              <a:buNone/>
            </a:pPr>
            <a:endParaRPr lang="en-US" sz="2800" dirty="0">
              <a:solidFill>
                <a:schemeClr val="tx1"/>
              </a:solidFill>
              <a:latin typeface="Aharoni" panose="02000000000000000000"/>
            </a:endParaRPr>
          </a:p>
          <a:p>
            <a:pPr marL="0" indent="0">
              <a:buNone/>
            </a:pPr>
            <a:endParaRPr lang="en-US" sz="2800" dirty="0">
              <a:solidFill>
                <a:schemeClr val="tx1"/>
              </a:solidFill>
              <a:latin typeface="Aharoni" panose="02000000000000000000"/>
            </a:endParaRPr>
          </a:p>
        </p:txBody>
      </p:sp>
      <p:sp>
        <p:nvSpPr>
          <p:cNvPr id="5" name="TextBox 4">
            <a:extLst>
              <a:ext uri="{FF2B5EF4-FFF2-40B4-BE49-F238E27FC236}">
                <a16:creationId xmlns:a16="http://schemas.microsoft.com/office/drawing/2014/main" id="{ABB93BC4-B0F1-9282-DF17-5693D139D851}"/>
              </a:ext>
            </a:extLst>
          </p:cNvPr>
          <p:cNvSpPr txBox="1"/>
          <p:nvPr/>
        </p:nvSpPr>
        <p:spPr>
          <a:xfrm>
            <a:off x="581192" y="702156"/>
            <a:ext cx="6971238" cy="1013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1493016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75BAE-88DD-8AF9-63FC-E26CAE244BD3}"/>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2105CF6F-B8F4-92D5-D686-6A7B2A5F57DE}"/>
              </a:ext>
            </a:extLst>
          </p:cNvPr>
          <p:cNvSpPr>
            <a:spLocks noGrp="1"/>
          </p:cNvSpPr>
          <p:nvPr>
            <p:ph idx="1"/>
          </p:nvPr>
        </p:nvSpPr>
        <p:spPr>
          <a:xfrm>
            <a:off x="581192" y="2848654"/>
            <a:ext cx="10724953" cy="5343436"/>
          </a:xfrm>
        </p:spPr>
        <p:txBody>
          <a:bodyPr>
            <a:normAutofit/>
          </a:bodyPr>
          <a:lstStyle/>
          <a:p>
            <a:pPr marL="0" indent="0" algn="just">
              <a:buNone/>
            </a:pPr>
            <a:r>
              <a:rPr lang="en-US" sz="3200" b="1" dirty="0">
                <a:latin typeface="Abadi" panose="020B0604020104020204" pitchFamily="34" charset="0"/>
              </a:rPr>
              <a:t>CNN Architecture</a:t>
            </a:r>
          </a:p>
          <a:p>
            <a:pPr marL="0" indent="0" algn="just">
              <a:buNone/>
            </a:pPr>
            <a:r>
              <a:rPr lang="en-US" sz="3200" dirty="0">
                <a:latin typeface="Abadi" panose="020B0604020104020204" pitchFamily="34" charset="0"/>
              </a:rPr>
              <a:t>             </a:t>
            </a:r>
            <a:r>
              <a:rPr lang="en-US" sz="2800" dirty="0">
                <a:solidFill>
                  <a:schemeClr val="tx1"/>
                </a:solidFill>
                <a:latin typeface="Abadi" panose="020B0604020104020204" pitchFamily="34" charset="0"/>
              </a:rPr>
              <a:t>Convolutional Neural Network consists of multiple layers like the input layer, Convolutional layer, Pooling layer, and fully connected layers. </a:t>
            </a:r>
          </a:p>
          <a:p>
            <a:pPr marL="0" indent="0" algn="just">
              <a:buNone/>
            </a:pPr>
            <a:r>
              <a:rPr lang="en-US" sz="2800" dirty="0">
                <a:solidFill>
                  <a:schemeClr val="tx1"/>
                </a:solidFill>
                <a:latin typeface="Abadi" panose="020B0604020104020204" pitchFamily="34" charset="0"/>
              </a:rPr>
              <a:t>               A complete Convolution Neural Networks architecture is also known as covnets. A covnets is a sequence of layers, and every layer transforms one volume to another through a differentiable function.   </a:t>
            </a:r>
            <a:r>
              <a:rPr lang="en-US" sz="3200" dirty="0">
                <a:solidFill>
                  <a:schemeClr val="tx1"/>
                </a:solidFill>
                <a:latin typeface="Abadi" panose="020B0604020104020204" pitchFamily="34" charset="0"/>
              </a:rPr>
              <a:t>  </a:t>
            </a:r>
          </a:p>
          <a:p>
            <a:pPr marL="0" indent="0" algn="just">
              <a:buNone/>
            </a:pPr>
            <a:endParaRPr lang="en-US" sz="3200" dirty="0">
              <a:latin typeface="Abadi" panose="020B0604020104020204" pitchFamily="34" charset="0"/>
            </a:endParaRPr>
          </a:p>
          <a:p>
            <a:pPr marL="0" indent="0">
              <a:buNone/>
            </a:pPr>
            <a:endParaRPr lang="en-US" sz="3200" dirty="0">
              <a:latin typeface="Aharoni" panose="02000000000000000000"/>
            </a:endParaRPr>
          </a:p>
          <a:p>
            <a:pPr marL="0" indent="0">
              <a:buNone/>
            </a:pPr>
            <a:endParaRPr lang="en-US" sz="3200" dirty="0">
              <a:latin typeface="Aharoni" panose="02000000000000000000"/>
            </a:endParaRPr>
          </a:p>
          <a:p>
            <a:pPr marL="0" indent="0">
              <a:buNone/>
            </a:pPr>
            <a:endParaRPr lang="en-US" sz="3200" dirty="0">
              <a:latin typeface="Aharoni" panose="02000000000000000000"/>
            </a:endParaRPr>
          </a:p>
        </p:txBody>
      </p:sp>
      <p:sp>
        <p:nvSpPr>
          <p:cNvPr id="4" name="TextBox 3">
            <a:extLst>
              <a:ext uri="{FF2B5EF4-FFF2-40B4-BE49-F238E27FC236}">
                <a16:creationId xmlns:a16="http://schemas.microsoft.com/office/drawing/2014/main" id="{8C074415-6B95-19B8-2598-87313E5229BB}"/>
              </a:ext>
            </a:extLst>
          </p:cNvPr>
          <p:cNvSpPr txBox="1"/>
          <p:nvPr/>
        </p:nvSpPr>
        <p:spPr>
          <a:xfrm>
            <a:off x="581192" y="885890"/>
            <a:ext cx="7770139" cy="646331"/>
          </a:xfrm>
          <a:prstGeom prst="rect">
            <a:avLst/>
          </a:prstGeom>
          <a:noFill/>
        </p:spPr>
        <p:txBody>
          <a:bodyPr wrap="square" rtlCol="0">
            <a:spAutoFit/>
          </a:bodyPr>
          <a:lstStyle/>
          <a:p>
            <a:pPr algn="l"/>
            <a:r>
              <a:rPr lang="en-US" sz="3600" dirty="0">
                <a:solidFill>
                  <a:schemeClr val="accent2">
                    <a:lumMod val="20000"/>
                    <a:lumOff val="80000"/>
                  </a:schemeClr>
                </a:solidFill>
                <a:latin typeface="Aharoni" panose="02000000000000000000"/>
                <a:cs typeface="Aharoni" panose="02000000000000000000"/>
              </a:rPr>
              <a:t>PROPOSED SOLUTION (CONTD...)</a:t>
            </a:r>
          </a:p>
        </p:txBody>
      </p:sp>
    </p:spTree>
    <p:extLst>
      <p:ext uri="{BB962C8B-B14F-4D97-AF65-F5344CB8AC3E}">
        <p14:creationId xmlns:p14="http://schemas.microsoft.com/office/powerpoint/2010/main" val="653422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3C3D5F3-5911-6107-73AF-C3B51C82839E}"/>
              </a:ext>
            </a:extLst>
          </p:cNvPr>
          <p:cNvPicPr>
            <a:picLocks noGrp="1" noChangeAspect="1"/>
          </p:cNvPicPr>
          <p:nvPr>
            <p:ph idx="1"/>
          </p:nvPr>
        </p:nvPicPr>
        <p:blipFill>
          <a:blip r:embed="rId2"/>
          <a:stretch>
            <a:fillRect/>
          </a:stretch>
        </p:blipFill>
        <p:spPr>
          <a:xfrm>
            <a:off x="581192" y="1862740"/>
            <a:ext cx="11029615" cy="4754627"/>
          </a:xfrm>
        </p:spPr>
      </p:pic>
      <p:sp>
        <p:nvSpPr>
          <p:cNvPr id="2" name="TextBox 1">
            <a:extLst>
              <a:ext uri="{FF2B5EF4-FFF2-40B4-BE49-F238E27FC236}">
                <a16:creationId xmlns:a16="http://schemas.microsoft.com/office/drawing/2014/main" id="{C11E4AF9-DC87-736F-F851-9899E713A89F}"/>
              </a:ext>
            </a:extLst>
          </p:cNvPr>
          <p:cNvSpPr txBox="1"/>
          <p:nvPr/>
        </p:nvSpPr>
        <p:spPr>
          <a:xfrm>
            <a:off x="581192" y="856366"/>
            <a:ext cx="8159396" cy="646331"/>
          </a:xfrm>
          <a:prstGeom prst="rect">
            <a:avLst/>
          </a:prstGeom>
          <a:noFill/>
        </p:spPr>
        <p:txBody>
          <a:bodyPr wrap="square" rtlCol="0">
            <a:spAutoFit/>
          </a:bodyPr>
          <a:lstStyle/>
          <a:p>
            <a:pPr algn="l"/>
            <a:r>
              <a:rPr lang="en-US" sz="3600" dirty="0">
                <a:solidFill>
                  <a:schemeClr val="accent2">
                    <a:lumMod val="20000"/>
                    <a:lumOff val="80000"/>
                  </a:schemeClr>
                </a:solidFill>
                <a:latin typeface="Aharoni" panose="02010803020104030203"/>
                <a:cs typeface="Aharoni" panose="02010803020104030203"/>
              </a:rPr>
              <a:t>PROPOSED SOLUTION (CONTD…)</a:t>
            </a:r>
          </a:p>
        </p:txBody>
      </p:sp>
    </p:spTree>
    <p:extLst>
      <p:ext uri="{BB962C8B-B14F-4D97-AF65-F5344CB8AC3E}">
        <p14:creationId xmlns:p14="http://schemas.microsoft.com/office/powerpoint/2010/main" val="3458560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5269D-BBB7-12CA-6435-2F35BA0DA712}"/>
              </a:ext>
            </a:extLst>
          </p:cNvPr>
          <p:cNvSpPr>
            <a:spLocks noGrp="1"/>
          </p:cNvSpPr>
          <p:nvPr>
            <p:ph type="title"/>
          </p:nvPr>
        </p:nvSpPr>
        <p:spPr>
          <a:xfrm>
            <a:off x="581192" y="492301"/>
            <a:ext cx="11029616" cy="1013800"/>
          </a:xfrm>
        </p:spPr>
        <p:txBody>
          <a:bodyPr>
            <a:normAutofit/>
          </a:bodyPr>
          <a:lstStyle/>
          <a:p>
            <a:r>
              <a:rPr lang="en-US" sz="3600" dirty="0">
                <a:solidFill>
                  <a:schemeClr val="accent1">
                    <a:lumMod val="10000"/>
                    <a:lumOff val="90000"/>
                  </a:schemeClr>
                </a:solidFill>
                <a:latin typeface="Aharoni" panose="02000000000000000000"/>
              </a:rPr>
              <a:t>System approach </a:t>
            </a:r>
          </a:p>
        </p:txBody>
      </p:sp>
      <p:sp>
        <p:nvSpPr>
          <p:cNvPr id="3" name="Content Placeholder 2">
            <a:extLst>
              <a:ext uri="{FF2B5EF4-FFF2-40B4-BE49-F238E27FC236}">
                <a16:creationId xmlns:a16="http://schemas.microsoft.com/office/drawing/2014/main" id="{9D03DD30-F43A-B618-EF89-AB1A9C0EF7B7}"/>
              </a:ext>
            </a:extLst>
          </p:cNvPr>
          <p:cNvSpPr>
            <a:spLocks noGrp="1"/>
          </p:cNvSpPr>
          <p:nvPr>
            <p:ph idx="1"/>
          </p:nvPr>
        </p:nvSpPr>
        <p:spPr>
          <a:xfrm>
            <a:off x="1573208" y="2777880"/>
            <a:ext cx="10037600" cy="5262047"/>
          </a:xfrm>
        </p:spPr>
        <p:txBody>
          <a:bodyPr>
            <a:normAutofit fontScale="85000" lnSpcReduction="20000"/>
          </a:bodyPr>
          <a:lstStyle/>
          <a:p>
            <a:pPr marL="0" indent="0" algn="just">
              <a:buNone/>
            </a:pPr>
            <a:endParaRPr lang="en-US" sz="3600" dirty="0">
              <a:solidFill>
                <a:schemeClr val="tx1"/>
              </a:solidFill>
              <a:latin typeface="Abadi" panose="020B0604020104020204" pitchFamily="34" charset="0"/>
            </a:endParaRPr>
          </a:p>
          <a:p>
            <a:pPr marL="0" indent="0" algn="just">
              <a:buNone/>
            </a:pPr>
            <a:endParaRPr lang="en-US" sz="3600" b="1" dirty="0">
              <a:solidFill>
                <a:schemeClr val="tx1"/>
              </a:solidFill>
              <a:latin typeface="Abadi" panose="020B0604020104020204" pitchFamily="34" charset="0"/>
            </a:endParaRPr>
          </a:p>
          <a:p>
            <a:pPr algn="just"/>
            <a:r>
              <a:rPr lang="en-US" sz="3600" b="1" dirty="0">
                <a:solidFill>
                  <a:schemeClr val="tx1"/>
                </a:solidFill>
                <a:latin typeface="Abadi" panose="020B0604020104020204" pitchFamily="34" charset="0"/>
              </a:rPr>
              <a:t>CPU</a:t>
            </a:r>
            <a:r>
              <a:rPr lang="en-US" sz="3600" dirty="0">
                <a:solidFill>
                  <a:schemeClr val="tx1"/>
                </a:solidFill>
                <a:latin typeface="Abadi" panose="020B0604020104020204" pitchFamily="34" charset="0"/>
              </a:rPr>
              <a:t>: A multi-core processor (e.g., Intel Core i5 or higher)                       for training and inference.</a:t>
            </a:r>
          </a:p>
          <a:p>
            <a:pPr algn="just"/>
            <a:r>
              <a:rPr lang="en-US" sz="3600" b="1" dirty="0">
                <a:solidFill>
                  <a:schemeClr val="tx1"/>
                </a:solidFill>
                <a:latin typeface="Abadi" panose="020B0604020104020204" pitchFamily="34" charset="0"/>
              </a:rPr>
              <a:t>GPU</a:t>
            </a:r>
            <a:r>
              <a:rPr lang="en-US" sz="3600" dirty="0">
                <a:solidFill>
                  <a:schemeClr val="tx1"/>
                </a:solidFill>
                <a:latin typeface="Abadi" panose="020B0604020104020204" pitchFamily="34" charset="0"/>
              </a:rPr>
              <a:t>: NVIDIA GPU with CUDA support for faster training of deep learning models. </a:t>
            </a:r>
          </a:p>
          <a:p>
            <a:pPr algn="just"/>
            <a:r>
              <a:rPr lang="en-US" sz="3600" b="1" dirty="0">
                <a:solidFill>
                  <a:schemeClr val="tx1"/>
                </a:solidFill>
                <a:latin typeface="Abadi" panose="020B0604020104020204" pitchFamily="34" charset="0"/>
              </a:rPr>
              <a:t>RAM</a:t>
            </a:r>
            <a:r>
              <a:rPr lang="en-US" sz="3600" dirty="0">
                <a:solidFill>
                  <a:schemeClr val="tx1"/>
                </a:solidFill>
                <a:latin typeface="Abadi" panose="020B0604020104020204" pitchFamily="34" charset="0"/>
              </a:rPr>
              <a:t>: At least 8 GB of RAM for handling large datasets and model training.</a:t>
            </a:r>
          </a:p>
          <a:p>
            <a:pPr algn="just"/>
            <a:r>
              <a:rPr lang="en-US" sz="3600" b="1" dirty="0">
                <a:solidFill>
                  <a:schemeClr val="tx1"/>
                </a:solidFill>
                <a:latin typeface="Abadi" panose="020B0604020104020204" pitchFamily="34" charset="0"/>
              </a:rPr>
              <a:t>Internet Connection </a:t>
            </a:r>
            <a:r>
              <a:rPr lang="en-US" sz="3600" dirty="0">
                <a:solidFill>
                  <a:schemeClr val="tx1"/>
                </a:solidFill>
                <a:latin typeface="Abadi" panose="020B0604020104020204" pitchFamily="34" charset="0"/>
              </a:rPr>
              <a:t>: A stable internet connection is necessary for downloading.</a:t>
            </a:r>
          </a:p>
          <a:p>
            <a:endParaRPr lang="en-US" sz="2800" dirty="0">
              <a:solidFill>
                <a:schemeClr val="tx1"/>
              </a:solidFill>
              <a:latin typeface="Aharoni" panose="02000000000000000000"/>
            </a:endParaRPr>
          </a:p>
          <a:p>
            <a:pPr marL="0" indent="0">
              <a:buNone/>
            </a:pPr>
            <a:endParaRPr lang="en-US" sz="3200" b="1" dirty="0">
              <a:solidFill>
                <a:schemeClr val="tx1"/>
              </a:solidFill>
              <a:latin typeface="Aharoni" panose="02000000000000000000"/>
            </a:endParaRPr>
          </a:p>
          <a:p>
            <a:pPr marL="0" indent="0">
              <a:buNone/>
            </a:pPr>
            <a:endParaRPr lang="en-US" sz="3200" dirty="0">
              <a:solidFill>
                <a:schemeClr val="tx1"/>
              </a:solidFill>
              <a:latin typeface="Aharoni" panose="02000000000000000000"/>
            </a:endParaRPr>
          </a:p>
          <a:p>
            <a:pPr marL="0" indent="0">
              <a:buNone/>
            </a:pPr>
            <a:endParaRPr lang="en-US" sz="3200" dirty="0">
              <a:solidFill>
                <a:schemeClr val="tx1"/>
              </a:solidFill>
              <a:latin typeface="Aharoni" panose="02000000000000000000"/>
            </a:endParaRPr>
          </a:p>
          <a:p>
            <a:pPr marL="0" indent="0">
              <a:buNone/>
            </a:pPr>
            <a:endParaRPr lang="en-US" sz="3200" dirty="0">
              <a:solidFill>
                <a:schemeClr val="tx1"/>
              </a:solidFill>
              <a:latin typeface="Aharoni" panose="02000000000000000000"/>
            </a:endParaRPr>
          </a:p>
        </p:txBody>
      </p:sp>
      <p:sp>
        <p:nvSpPr>
          <p:cNvPr id="4" name="TextBox 3">
            <a:extLst>
              <a:ext uri="{FF2B5EF4-FFF2-40B4-BE49-F238E27FC236}">
                <a16:creationId xmlns:a16="http://schemas.microsoft.com/office/drawing/2014/main" id="{EADDF295-3DFD-C47D-8D69-4C160019ECFF}"/>
              </a:ext>
            </a:extLst>
          </p:cNvPr>
          <p:cNvSpPr txBox="1"/>
          <p:nvPr/>
        </p:nvSpPr>
        <p:spPr>
          <a:xfrm>
            <a:off x="581191" y="1769349"/>
            <a:ext cx="6443127" cy="1077218"/>
          </a:xfrm>
          <a:prstGeom prst="rect">
            <a:avLst/>
          </a:prstGeom>
          <a:noFill/>
        </p:spPr>
        <p:txBody>
          <a:bodyPr wrap="square" rtlCol="0">
            <a:spAutoFit/>
          </a:bodyPr>
          <a:lstStyle/>
          <a:p>
            <a:pPr algn="l"/>
            <a:r>
              <a:rPr lang="en-US" sz="3200" b="1" dirty="0">
                <a:latin typeface="Abadi" panose="020B0604020104020204" pitchFamily="34" charset="0"/>
              </a:rPr>
              <a:t>System Requirements:</a:t>
            </a:r>
          </a:p>
          <a:p>
            <a:pPr algn="l"/>
            <a:r>
              <a:rPr lang="en-US" sz="3200" b="1" dirty="0">
                <a:latin typeface="Abadi" panose="020B0604020104020204" pitchFamily="34" charset="0"/>
              </a:rPr>
              <a:t>1.Hardware requirements:</a:t>
            </a:r>
          </a:p>
        </p:txBody>
      </p:sp>
    </p:spTree>
    <p:extLst>
      <p:ext uri="{BB962C8B-B14F-4D97-AF65-F5344CB8AC3E}">
        <p14:creationId xmlns:p14="http://schemas.microsoft.com/office/powerpoint/2010/main" val="3273285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E5970-2B6F-0E50-0C7D-508E8E529884}"/>
              </a:ext>
            </a:extLst>
          </p:cNvPr>
          <p:cNvSpPr>
            <a:spLocks noGrp="1"/>
          </p:cNvSpPr>
          <p:nvPr>
            <p:ph type="title"/>
          </p:nvPr>
        </p:nvSpPr>
        <p:spPr>
          <a:xfrm>
            <a:off x="581192" y="772930"/>
            <a:ext cx="11029616" cy="748711"/>
          </a:xfrm>
        </p:spPr>
        <p:txBody>
          <a:bodyPr>
            <a:normAutofit/>
          </a:bodyPr>
          <a:lstStyle/>
          <a:p>
            <a:r>
              <a:rPr lang="en-US" sz="3600" dirty="0">
                <a:solidFill>
                  <a:schemeClr val="accent1">
                    <a:lumMod val="10000"/>
                    <a:lumOff val="90000"/>
                  </a:schemeClr>
                </a:solidFill>
                <a:latin typeface="Aharoni" panose="02000000000000000000"/>
                <a:cs typeface="Aharoni" panose="02000000000000000000"/>
              </a:rPr>
              <a:t>System approach (conTD…)</a:t>
            </a:r>
          </a:p>
        </p:txBody>
      </p:sp>
      <p:sp>
        <p:nvSpPr>
          <p:cNvPr id="3" name="Content Placeholder 2">
            <a:extLst>
              <a:ext uri="{FF2B5EF4-FFF2-40B4-BE49-F238E27FC236}">
                <a16:creationId xmlns:a16="http://schemas.microsoft.com/office/drawing/2014/main" id="{65763A6C-895D-BED7-2786-B474C971766B}"/>
              </a:ext>
            </a:extLst>
          </p:cNvPr>
          <p:cNvSpPr>
            <a:spLocks noGrp="1"/>
          </p:cNvSpPr>
          <p:nvPr>
            <p:ph idx="1"/>
          </p:nvPr>
        </p:nvSpPr>
        <p:spPr>
          <a:xfrm>
            <a:off x="1363579" y="1964430"/>
            <a:ext cx="10247229" cy="4120640"/>
          </a:xfrm>
        </p:spPr>
        <p:txBody>
          <a:bodyPr>
            <a:normAutofit/>
          </a:bodyPr>
          <a:lstStyle/>
          <a:p>
            <a:pPr marL="0" indent="0">
              <a:buNone/>
            </a:pPr>
            <a:endParaRPr lang="en-US" sz="3200" b="1" dirty="0">
              <a:solidFill>
                <a:schemeClr val="tx1"/>
              </a:solidFill>
              <a:latin typeface="Aharoni" panose="02000000000000000000"/>
            </a:endParaRPr>
          </a:p>
          <a:p>
            <a:pPr algn="just"/>
            <a:r>
              <a:rPr lang="en-US" sz="2800" b="1" dirty="0">
                <a:solidFill>
                  <a:schemeClr val="tx1"/>
                </a:solidFill>
                <a:latin typeface="Abadi" panose="020B0604020104020204" pitchFamily="34" charset="0"/>
              </a:rPr>
              <a:t>Python:</a:t>
            </a:r>
            <a:r>
              <a:rPr lang="en-US" sz="2800" dirty="0">
                <a:solidFill>
                  <a:schemeClr val="tx1"/>
                </a:solidFill>
                <a:latin typeface="Abadi" panose="020B0604020104020204" pitchFamily="34" charset="0"/>
              </a:rPr>
              <a:t> Python 3.x with essential libraries.</a:t>
            </a:r>
          </a:p>
          <a:p>
            <a:pPr algn="just"/>
            <a:r>
              <a:rPr lang="en-US" sz="2800" b="1" dirty="0">
                <a:solidFill>
                  <a:schemeClr val="tx1"/>
                </a:solidFill>
                <a:latin typeface="Abadi" panose="020B0604020104020204" pitchFamily="34" charset="0"/>
              </a:rPr>
              <a:t>Development Environment:</a:t>
            </a:r>
            <a:r>
              <a:rPr lang="en-US" sz="2800" dirty="0">
                <a:solidFill>
                  <a:schemeClr val="tx1"/>
                </a:solidFill>
                <a:latin typeface="Abadi" panose="020B0604020104020204" pitchFamily="34" charset="0"/>
              </a:rPr>
              <a:t> Use an integrated development environment (IDE) like Google co-lab.</a:t>
            </a:r>
          </a:p>
          <a:p>
            <a:pPr algn="just"/>
            <a:r>
              <a:rPr lang="en-US" sz="2800" b="1" dirty="0">
                <a:solidFill>
                  <a:schemeClr val="tx1"/>
                </a:solidFill>
                <a:latin typeface="Abadi" panose="020B0604020104020204" pitchFamily="34" charset="0"/>
              </a:rPr>
              <a:t>Data Visualization Tools:</a:t>
            </a:r>
            <a:r>
              <a:rPr lang="en-US" sz="2800" dirty="0">
                <a:solidFill>
                  <a:schemeClr val="tx1"/>
                </a:solidFill>
                <a:latin typeface="Abadi" panose="020B0604020104020204" pitchFamily="34" charset="0"/>
              </a:rPr>
              <a:t> Use tools like Matplotlib or Seaborn for visualizing images, model performance metrics, and training validation curves. For frame work using Tensor flow.</a:t>
            </a:r>
          </a:p>
        </p:txBody>
      </p:sp>
      <p:sp>
        <p:nvSpPr>
          <p:cNvPr id="4" name="TextBox 3">
            <a:extLst>
              <a:ext uri="{FF2B5EF4-FFF2-40B4-BE49-F238E27FC236}">
                <a16:creationId xmlns:a16="http://schemas.microsoft.com/office/drawing/2014/main" id="{94A50381-5DFE-F366-2E94-168C8D7F3D2C}"/>
              </a:ext>
            </a:extLst>
          </p:cNvPr>
          <p:cNvSpPr txBox="1"/>
          <p:nvPr/>
        </p:nvSpPr>
        <p:spPr>
          <a:xfrm>
            <a:off x="581192" y="1964430"/>
            <a:ext cx="5346622" cy="584775"/>
          </a:xfrm>
          <a:prstGeom prst="rect">
            <a:avLst/>
          </a:prstGeom>
          <a:noFill/>
        </p:spPr>
        <p:txBody>
          <a:bodyPr wrap="square" rtlCol="0">
            <a:spAutoFit/>
          </a:bodyPr>
          <a:lstStyle/>
          <a:p>
            <a:pPr algn="l"/>
            <a:r>
              <a:rPr lang="en-US" sz="3200" b="1" dirty="0">
                <a:latin typeface="Abadi" panose="020B0604020104020204" pitchFamily="34" charset="0"/>
              </a:rPr>
              <a:t>2.Software requirements:</a:t>
            </a:r>
          </a:p>
        </p:txBody>
      </p:sp>
    </p:spTree>
    <p:extLst>
      <p:ext uri="{BB962C8B-B14F-4D97-AF65-F5344CB8AC3E}">
        <p14:creationId xmlns:p14="http://schemas.microsoft.com/office/powerpoint/2010/main" val="1118725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EDB7E-9507-ABD9-9F63-AA28002B03CC}"/>
              </a:ext>
            </a:extLst>
          </p:cNvPr>
          <p:cNvSpPr>
            <a:spLocks noGrp="1"/>
          </p:cNvSpPr>
          <p:nvPr>
            <p:ph type="title"/>
          </p:nvPr>
        </p:nvSpPr>
        <p:spPr>
          <a:xfrm>
            <a:off x="581192" y="702156"/>
            <a:ext cx="11029616" cy="801791"/>
          </a:xfrm>
        </p:spPr>
        <p:txBody>
          <a:bodyPr>
            <a:normAutofit/>
          </a:bodyPr>
          <a:lstStyle/>
          <a:p>
            <a:r>
              <a:rPr lang="en-US" sz="3600" dirty="0">
                <a:solidFill>
                  <a:schemeClr val="accent1">
                    <a:lumMod val="10000"/>
                    <a:lumOff val="90000"/>
                  </a:schemeClr>
                </a:solidFill>
                <a:latin typeface="Aharoni" panose="02000000000000000000"/>
              </a:rPr>
              <a:t>Algorithm &amp; deployment </a:t>
            </a:r>
          </a:p>
        </p:txBody>
      </p:sp>
      <p:sp>
        <p:nvSpPr>
          <p:cNvPr id="3" name="Content Placeholder 2">
            <a:extLst>
              <a:ext uri="{FF2B5EF4-FFF2-40B4-BE49-F238E27FC236}">
                <a16:creationId xmlns:a16="http://schemas.microsoft.com/office/drawing/2014/main" id="{ACA854A3-94D0-585A-46D1-E49ADD0AD272}"/>
              </a:ext>
            </a:extLst>
          </p:cNvPr>
          <p:cNvSpPr>
            <a:spLocks noGrp="1"/>
          </p:cNvSpPr>
          <p:nvPr>
            <p:ph idx="1"/>
          </p:nvPr>
        </p:nvSpPr>
        <p:spPr>
          <a:xfrm>
            <a:off x="581192" y="2353686"/>
            <a:ext cx="11029615" cy="4281376"/>
          </a:xfrm>
        </p:spPr>
        <p:txBody>
          <a:bodyPr>
            <a:normAutofit fontScale="92500" lnSpcReduction="10000"/>
          </a:bodyPr>
          <a:lstStyle/>
          <a:p>
            <a:pPr algn="just"/>
            <a:r>
              <a:rPr lang="en-US" sz="2800" b="1" dirty="0">
                <a:solidFill>
                  <a:schemeClr val="tx1"/>
                </a:solidFill>
                <a:latin typeface="Abadi" panose="020B0604020104020204" pitchFamily="34" charset="0"/>
              </a:rPr>
              <a:t>Data collection: </a:t>
            </a:r>
          </a:p>
          <a:p>
            <a:pPr marL="0" indent="0" algn="just">
              <a:buNone/>
            </a:pPr>
            <a:r>
              <a:rPr lang="en-US" sz="2800" b="1" dirty="0">
                <a:solidFill>
                  <a:schemeClr val="tx1"/>
                </a:solidFill>
                <a:latin typeface="Abadi" panose="020B0604020104020204" pitchFamily="34" charset="0"/>
              </a:rPr>
              <a:t>           </a:t>
            </a:r>
            <a:r>
              <a:rPr lang="en-US" sz="2800" dirty="0">
                <a:solidFill>
                  <a:schemeClr val="tx1"/>
                </a:solidFill>
                <a:latin typeface="Abadi" panose="020B0604020104020204" pitchFamily="34" charset="0"/>
              </a:rPr>
              <a:t>Download the UTKFace dataset. The UTKFace dataset contains face                    images with labels for age, gender, and ethnicity.</a:t>
            </a:r>
          </a:p>
          <a:p>
            <a:pPr algn="just"/>
            <a:r>
              <a:rPr lang="en-US" sz="2800" b="1" dirty="0">
                <a:solidFill>
                  <a:schemeClr val="tx1"/>
                </a:solidFill>
                <a:latin typeface="Abadi" panose="020B0604020104020204" pitchFamily="34" charset="0"/>
              </a:rPr>
              <a:t>Data Preprocessing: </a:t>
            </a:r>
          </a:p>
          <a:p>
            <a:pPr marL="0" indent="0" algn="just">
              <a:buNone/>
            </a:pPr>
            <a:r>
              <a:rPr lang="en-US" sz="2800" dirty="0">
                <a:solidFill>
                  <a:schemeClr val="tx1"/>
                </a:solidFill>
                <a:latin typeface="Abadi" panose="020B0604020104020204" pitchFamily="34" charset="0"/>
              </a:rPr>
              <a:t>           Resize all images to a consistent size, convert them to a suitable format.</a:t>
            </a:r>
            <a:r>
              <a:rPr lang="en-US" sz="2800" b="1" dirty="0">
                <a:solidFill>
                  <a:schemeClr val="tx1"/>
                </a:solidFill>
                <a:latin typeface="Abadi" panose="020B0604020104020204" pitchFamily="34" charset="0"/>
              </a:rPr>
              <a:t>    </a:t>
            </a:r>
          </a:p>
          <a:p>
            <a:pPr algn="just"/>
            <a:r>
              <a:rPr lang="en-US" sz="2800" b="1" dirty="0">
                <a:solidFill>
                  <a:schemeClr val="tx1"/>
                </a:solidFill>
                <a:latin typeface="Abadi" panose="020B0604020104020204" pitchFamily="34" charset="0"/>
              </a:rPr>
              <a:t> Model Architecture: </a:t>
            </a:r>
          </a:p>
          <a:p>
            <a:pPr marL="0" indent="0" algn="just">
              <a:buNone/>
            </a:pPr>
            <a:r>
              <a:rPr lang="en-US" sz="2800" b="1" dirty="0">
                <a:solidFill>
                  <a:schemeClr val="tx1"/>
                </a:solidFill>
                <a:latin typeface="Abadi" panose="020B0604020104020204" pitchFamily="34" charset="0"/>
              </a:rPr>
              <a:t>           </a:t>
            </a:r>
            <a:r>
              <a:rPr lang="en-US" sz="2800" dirty="0">
                <a:solidFill>
                  <a:schemeClr val="tx1"/>
                </a:solidFill>
                <a:latin typeface="Abadi" panose="020B0604020104020204" pitchFamily="34" charset="0"/>
              </a:rPr>
              <a:t>Design a CNN architecture suitable for the task. Then start with a common architecture for specific requirements.</a:t>
            </a:r>
            <a:r>
              <a:rPr lang="en-US" sz="2800" b="1" dirty="0">
                <a:solidFill>
                  <a:schemeClr val="tx1"/>
                </a:solidFill>
                <a:latin typeface="Aharoni" panose="02000000000000000000"/>
              </a:rPr>
              <a:t>           </a:t>
            </a:r>
          </a:p>
          <a:p>
            <a:pPr marL="0" indent="0">
              <a:buNone/>
            </a:pPr>
            <a:endParaRPr lang="en-US" sz="2800" b="1" dirty="0">
              <a:solidFill>
                <a:schemeClr val="tx1"/>
              </a:solidFill>
              <a:latin typeface="Aharoni" panose="02000000000000000000"/>
            </a:endParaRPr>
          </a:p>
        </p:txBody>
      </p:sp>
    </p:spTree>
    <p:extLst>
      <p:ext uri="{BB962C8B-B14F-4D97-AF65-F5344CB8AC3E}">
        <p14:creationId xmlns:p14="http://schemas.microsoft.com/office/powerpoint/2010/main" val="56839557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Dividend</vt:lpstr>
      <vt:lpstr>                                                     GENDER and Age Prediction  using                                                 CNN </vt:lpstr>
      <vt:lpstr>OUTLINE </vt:lpstr>
      <vt:lpstr>Problem statement </vt:lpstr>
      <vt:lpstr>Proposed Solution </vt:lpstr>
      <vt:lpstr> </vt:lpstr>
      <vt:lpstr>PowerPoint Presentation</vt:lpstr>
      <vt:lpstr>System approach </vt:lpstr>
      <vt:lpstr>System approach (conTD…)</vt:lpstr>
      <vt:lpstr>Algorithm &amp; deployment </vt:lpstr>
      <vt:lpstr>Algorithm &amp; deployment (conTD…)</vt:lpstr>
      <vt:lpstr>Algorithm &amp; deployment (conTD…)</vt:lpstr>
      <vt:lpstr>Algorithm &amp; deployment (conTD…)</vt:lpstr>
      <vt:lpstr>Result </vt:lpstr>
      <vt:lpstr>Result (conTD…)</vt:lpstr>
      <vt:lpstr>Conclusion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TNSDC GEN-AI PROJECT                     GENDER and Age Prediction  using                                                         CNN </dc:title>
  <dc:creator>Ganesh Kumar .S</dc:creator>
  <cp:lastModifiedBy>Ganesh Kumar .S</cp:lastModifiedBy>
  <cp:revision>17</cp:revision>
  <dcterms:created xsi:type="dcterms:W3CDTF">2024-03-30T14:25:05Z</dcterms:created>
  <dcterms:modified xsi:type="dcterms:W3CDTF">2024-04-03T10:06:56Z</dcterms:modified>
</cp:coreProperties>
</file>