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3" r:id="rId9"/>
    <p:sldId id="264" r:id="rId10"/>
    <p:sldId id="28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2" r:id="rId24"/>
    <p:sldId id="283" r:id="rId25"/>
    <p:sldId id="284" r:id="rId2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00F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/>
    <p:restoredTop sz="94526"/>
  </p:normalViewPr>
  <p:slideViewPr>
    <p:cSldViewPr snapToGrid="0" snapToObjects="1">
      <p:cViewPr varScale="1">
        <p:scale>
          <a:sx n="40" d="100"/>
          <a:sy n="40" d="100"/>
        </p:scale>
        <p:origin x="782" y="4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4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41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506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469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1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18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152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4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597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64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120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163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97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38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91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31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55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23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36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7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940" y="1930401"/>
            <a:ext cx="11767544" cy="4439441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9940" y="6369840"/>
            <a:ext cx="11767544" cy="114856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CB4A-8F5D-4D69-B3F4-35EE3F76F2D7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3D6-C2C4-4B2B-B987-210EC2EB4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03502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942" y="6400783"/>
            <a:ext cx="11767543" cy="755651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9940" y="914400"/>
            <a:ext cx="11767544" cy="48542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942" y="7156433"/>
            <a:ext cx="11767541" cy="65828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CB4A-8F5D-4D69-B3F4-35EE3F76F2D7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3D6-C2C4-4B2B-B987-210EC2EB4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5402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940" y="1930400"/>
            <a:ext cx="11767545" cy="2641600"/>
          </a:xfrm>
        </p:spPr>
        <p:txBody>
          <a:bodyPr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940" y="4876800"/>
            <a:ext cx="11767545" cy="3149600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CB4A-8F5D-4D69-B3F4-35EE3F76F2D7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3D6-C2C4-4B2B-B987-210EC2EB4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8954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736" y="1930400"/>
            <a:ext cx="10665753" cy="3097832"/>
          </a:xfrm>
        </p:spPr>
        <p:txBody>
          <a:bodyPr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573867" y="5028232"/>
            <a:ext cx="9706199" cy="45623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867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940" y="5800876"/>
            <a:ext cx="11767545" cy="2235200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CB4A-8F5D-4D69-B3F4-35EE3F76F2D7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3D6-C2C4-4B2B-B987-210EC2EB4BE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1197727" y="1295004"/>
            <a:ext cx="1069216" cy="259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6266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440653" y="3485050"/>
            <a:ext cx="1069216" cy="259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626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36127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939" y="4165601"/>
            <a:ext cx="11767547" cy="2204240"/>
          </a:xfrm>
        </p:spPr>
        <p:txBody>
          <a:bodyPr anchor="b"/>
          <a:lstStyle>
            <a:lvl1pPr algn="l">
              <a:defRPr sz="5333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9940" y="6369841"/>
            <a:ext cx="11767545" cy="1147200"/>
          </a:xfrm>
        </p:spPr>
        <p:txBody>
          <a:bodyPr anchor="t"/>
          <a:lstStyle>
            <a:lvl1pPr marL="0" indent="0" algn="l">
              <a:buNone/>
              <a:defRPr sz="2667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CB4A-8F5D-4D69-B3F4-35EE3F76F2D7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3D6-C2C4-4B2B-B987-210EC2EB4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27852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929" y="2641600"/>
            <a:ext cx="3929155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9951" y="3556000"/>
            <a:ext cx="3903133" cy="4785784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78213" y="2641600"/>
            <a:ext cx="3914988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164141" y="3556000"/>
            <a:ext cx="3929059" cy="4785784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499601" y="2641600"/>
            <a:ext cx="3909484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9499601" y="3556000"/>
            <a:ext cx="3909484" cy="4785784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968189" y="2844800"/>
            <a:ext cx="0" cy="52832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282969" y="2844800"/>
            <a:ext cx="0" cy="5289176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CB4A-8F5D-4D69-B3F4-35EE3F76F2D7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3D6-C2C4-4B2B-B987-210EC2EB4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4772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51" y="5667932"/>
            <a:ext cx="3920067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69951" y="2946400"/>
            <a:ext cx="3920067" cy="203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9951" y="6436282"/>
            <a:ext cx="3920067" cy="878919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5834" y="5667932"/>
            <a:ext cx="3907367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185833" y="2946400"/>
            <a:ext cx="3907367" cy="203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184030" y="6436281"/>
            <a:ext cx="3912541" cy="878919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499601" y="5667932"/>
            <a:ext cx="3909484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499599" y="2946400"/>
            <a:ext cx="3909484" cy="203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9499434" y="6436278"/>
            <a:ext cx="3914663" cy="878919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968189" y="2844800"/>
            <a:ext cx="0" cy="52832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282969" y="2844800"/>
            <a:ext cx="0" cy="5289176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CB4A-8F5D-4D69-B3F4-35EE3F76F2D7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3D6-C2C4-4B2B-B987-210EC2EB4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9392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CB4A-8F5D-4D69-B3F4-35EE3F76F2D7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3D6-C2C4-4B2B-B987-210EC2EB4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79155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2284" y="573618"/>
            <a:ext cx="2336801" cy="7768167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9951" y="1183219"/>
            <a:ext cx="9897532" cy="71585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CB4A-8F5D-4D69-B3F4-35EE3F76F2D7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3D6-C2C4-4B2B-B987-210EC2EB4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64635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4195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30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CB4A-8F5D-4D69-B3F4-35EE3F76F2D7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3D6-C2C4-4B2B-B987-210EC2EB4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16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942" y="3815645"/>
            <a:ext cx="11767543" cy="2554196"/>
          </a:xfrm>
        </p:spPr>
        <p:txBody>
          <a:bodyPr anchor="b"/>
          <a:lstStyle>
            <a:lvl1pPr algn="l">
              <a:defRPr sz="5333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9940" y="6369841"/>
            <a:ext cx="11767544" cy="1147200"/>
          </a:xfrm>
        </p:spPr>
        <p:txBody>
          <a:bodyPr anchor="t"/>
          <a:lstStyle>
            <a:lvl1pPr marL="0" indent="0" algn="l">
              <a:buNone/>
              <a:defRPr sz="2667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CB4A-8F5D-4D69-B3F4-35EE3F76F2D7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3D6-C2C4-4B2B-B987-210EC2EB4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58722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1084" y="2747434"/>
            <a:ext cx="5861785" cy="559435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39325" y="2741457"/>
            <a:ext cx="5861788" cy="560032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CB4A-8F5D-4D69-B3F4-35EE3F76F2D7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3D6-C2C4-4B2B-B987-210EC2EB4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06765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1084" y="2540000"/>
            <a:ext cx="5861784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1084" y="3352800"/>
            <a:ext cx="5861785" cy="498898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39328" y="2540000"/>
            <a:ext cx="5861785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39328" y="3352800"/>
            <a:ext cx="5861785" cy="498898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CB4A-8F5D-4D69-B3F4-35EE3F76F2D7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3D6-C2C4-4B2B-B987-210EC2EB4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437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CB4A-8F5D-4D69-B3F4-35EE3F76F2D7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3D6-C2C4-4B2B-B987-210EC2EB4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6087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CB4A-8F5D-4D69-B3F4-35EE3F76F2D7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3D6-C2C4-4B2B-B987-210EC2EB4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80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937" y="1930400"/>
            <a:ext cx="4534752" cy="1930400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9489" y="1930400"/>
            <a:ext cx="6927996" cy="6096000"/>
          </a:xfrm>
        </p:spPr>
        <p:txBody>
          <a:bodyPr anchor="ctr"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938" y="4172374"/>
            <a:ext cx="4534751" cy="3860799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CB4A-8F5D-4D69-B3F4-35EE3F76F2D7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3D6-C2C4-4B2B-B987-210EC2EB4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4016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8543" y="2472256"/>
            <a:ext cx="6790541" cy="2099744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6061" y="1524000"/>
            <a:ext cx="4267200" cy="609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939" y="4876800"/>
            <a:ext cx="6779972" cy="1828800"/>
          </a:xfrm>
        </p:spPr>
        <p:txBody>
          <a:bodyPr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CB4A-8F5D-4D69-B3F4-35EE3F76F2D7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3D6-C2C4-4B2B-B987-210EC2EB4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4562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3559581"/>
            <a:ext cx="5382683" cy="55844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3856464"/>
            <a:ext cx="2029883" cy="3153937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78683" y="2235200"/>
            <a:ext cx="3759200" cy="3759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10665884" y="1"/>
            <a:ext cx="2137849" cy="15218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1474504" y="8128000"/>
            <a:ext cx="1324979" cy="1016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3917083" y="0"/>
            <a:ext cx="9144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1482" y="603624"/>
            <a:ext cx="12539631" cy="18673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1084" y="2737225"/>
            <a:ext cx="11928721" cy="559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3540853" y="2387602"/>
            <a:ext cx="1320799" cy="4063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67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59CB4A-8F5D-4D69-B3F4-35EE3F76F2D7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1935432" y="4300397"/>
            <a:ext cx="5146393" cy="4064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467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3803387" y="394306"/>
            <a:ext cx="1117599" cy="10235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733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803D6-C2C4-4B2B-B987-210EC2EB4BE5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1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  <p:extLst>
      <p:ext uri="{BB962C8B-B14F-4D97-AF65-F5344CB8AC3E}">
        <p14:creationId xmlns:p14="http://schemas.microsoft.com/office/powerpoint/2010/main" val="129535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  <p:sldLayoutId id="2147483705" r:id="rId19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56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189" indent="-457189" algn="l" defTabSz="609585" rtl="0" eaLnBrk="1" latinLnBrk="0" hangingPunct="1">
        <a:spcBef>
          <a:spcPts val="1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667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990575" indent="-380990" algn="l" defTabSz="609585" rtl="0" eaLnBrk="1" latinLnBrk="0" hangingPunct="1">
        <a:spcBef>
          <a:spcPts val="1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523962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33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2133547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67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74313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67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341250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67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96230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67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4571886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67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5181470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67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programming-language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idx="1"/>
          </p:nvPr>
        </p:nvSpPr>
        <p:spPr>
          <a:xfrm rot="10800000" flipV="1">
            <a:off x="3276802" y="2497500"/>
            <a:ext cx="7829145" cy="533010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AND MODULES</a:t>
            </a:r>
            <a:endParaRPr lang="en-US" sz="4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3930675" y="7016745"/>
            <a:ext cx="8236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57824" y="74255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of Our Own</a:t>
            </a:r>
            <a:r>
              <a:rPr lang="is-IS" sz="72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9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our Own Functions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13932000" cy="37258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create a new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followed by optional parameters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indent the body of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but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does not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execute the body of the function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 lumberjack, and I'm okay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sleep all night and I work all day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.')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599" y="1935150"/>
            <a:ext cx="10739875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 lumberjack, and I'm okay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28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sleep all night and I work all day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.')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13681075" y="4229901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1174754"/>
            <a:ext cx="6218238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."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endParaRPr lang="en-US" sz="2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'I 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sleep all night and I work all day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.'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25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7416799" y="1657354"/>
            <a:ext cx="2180091" cy="5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print_lyrics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Definitions and Uses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idx="1"/>
          </p:nvPr>
        </p:nvSpPr>
        <p:spPr>
          <a:xfrm>
            <a:off x="1155700" y="2482253"/>
            <a:ext cx="13932000" cy="39165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we have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function, we can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invoke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it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many times as we like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reuse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 lumberjack, and I'm okay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sleep all night and I work all day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6913685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6271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idx="1"/>
          </p:nvPr>
        </p:nvSpPr>
        <p:spPr>
          <a:xfrm>
            <a:off x="1155700" y="2603501"/>
            <a:ext cx="13932000" cy="3911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value we pass into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its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we can direct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different kinds of work when we call it at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put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after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function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635500" y="6718296"/>
            <a:ext cx="7580313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49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498261" y="7823196"/>
            <a:ext cx="24463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10014325" y="7538196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03767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6988175" cy="50503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215900" indent="0">
              <a:lnSpc>
                <a:spcPct val="115000"/>
              </a:lnSpc>
              <a:spcBef>
                <a:spcPts val="0"/>
              </a:spcBef>
              <a:buSzPct val="171000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variable which we use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It is a </a:t>
            </a:r>
            <a:r>
              <a:rPr lang="en-US" sz="3600" dirty="0">
                <a:solidFill>
                  <a:schemeClr val="lt1"/>
                </a:solidFill>
              </a:rPr>
              <a:t>“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>
                <a:solidFill>
                  <a:schemeClr val="lt1"/>
                </a:solidFill>
              </a:rPr>
              <a:t>”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allows the code in the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access the </a:t>
            </a: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a particular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invocation.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9867323" y="2188908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idx="1"/>
          </p:nvPr>
        </p:nvSpPr>
        <p:spPr>
          <a:xfrm>
            <a:off x="1155700" y="2603501"/>
            <a:ext cx="13932000" cy="2254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a function will take its arguments, do some computation,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value to be used as the value of the function call 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calling expression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is used for this.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911989" y="5370512"/>
            <a:ext cx="6832088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"Hello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"Glenn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32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"Sally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32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10894613" y="5947162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Sally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5424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661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one that produces 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execution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sends back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9002225" y="2309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),'Glenn</a:t>
            </a:r>
            <a:r>
              <a:rPr lang="en-US" sz="25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),'Sally</a:t>
            </a:r>
            <a:r>
              <a:rPr lang="en-US" sz="25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),'Michael</a:t>
            </a:r>
            <a:r>
              <a:rPr lang="en-US" sz="25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1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71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</a:t>
            </a:r>
            <a:r>
              <a:rPr lang="en-US" sz="71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155700" y="29083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 smtClean="0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return 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1700213" y="6502400"/>
            <a:ext cx="232568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11231561" y="2908300"/>
            <a:ext cx="24796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0056975" y="33732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3023850" y="6743700"/>
            <a:ext cx="168932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372" name="Shape 372"/>
          <p:cNvCxnSpPr/>
          <p:nvPr/>
        </p:nvCxnSpPr>
        <p:spPr>
          <a:xfrm>
            <a:off x="13377862" y="5940425"/>
            <a:ext cx="0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Stored (and reused) Steps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399" y="2971800"/>
            <a:ext cx="3586161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thing():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'Fun</a:t>
            </a:r>
            <a:r>
              <a:rPr lang="en-US" sz="25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'Zip</a:t>
            </a:r>
            <a:r>
              <a:rPr lang="en-US" sz="25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429850" y="3608375"/>
            <a:ext cx="2743199" cy="1115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35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flipH="1">
            <a:off x="3491700" y="4099050"/>
            <a:ext cx="856500" cy="102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3527425" y="4723637"/>
            <a:ext cx="2100300" cy="893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>
            <a:endCxn id="216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6" name="Shape 226"/>
          <p:cNvSpPr txBox="1"/>
          <p:nvPr/>
        </p:nvSpPr>
        <p:spPr>
          <a:xfrm>
            <a:off x="3850696" y="7773866"/>
            <a:ext cx="880268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 these reusable pieces of code 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038724" y="2997200"/>
            <a:ext cx="176787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</a:t>
            </a:r>
            <a:r>
              <a:rPr lang="en-US" sz="7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7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7588250" cy="52546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define more than one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definition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simply add more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match the number and order of arguments and parameters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966100" y="3380664"/>
            <a:ext cx="5481000" cy="393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a, b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added =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3, 5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function does not return a value, we call it a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that return values are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are 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fruitful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function or not to function...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Organize your code into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paragraphs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capture a complete thought and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 it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 repeat yourself - make it work once and then reuse it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something gets too long or complex, break it up into logical chunks and put those chunks in functions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Make a library of common stuff that you do over and over - perhaps share this with your friends...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PYTHON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MODULE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u="sng" dirty="0">
                <a:hlinkClick r:id="rId2"/>
              </a:rPr>
              <a:t>Python</a:t>
            </a:r>
            <a:r>
              <a:rPr lang="en-US" dirty="0"/>
              <a:t> module is a file containing Python definitions and statements. A module can define functions, classes, and variables. A module can also include runnable code. Grouping related code into a module makes the code easier to understand and use. It also makes the code logically organized.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0179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IMPORT MODULE IN PYTHON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import the functions, and classes defined in a module to another module using the import statement in some other Python source file</a:t>
            </a:r>
            <a:r>
              <a:rPr lang="en-US" dirty="0" smtClean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102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CONCLUSION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presentation, we discussed functions, </a:t>
            </a:r>
            <a:r>
              <a:rPr lang="en-US" dirty="0" smtClean="0"/>
              <a:t>modules </a:t>
            </a:r>
            <a:r>
              <a:rPr lang="en-US" dirty="0"/>
              <a:t>in </a:t>
            </a:r>
            <a:r>
              <a:rPr lang="en-US" dirty="0" smtClean="0"/>
              <a:t>Python. </a:t>
            </a:r>
            <a:r>
              <a:rPr lang="en-US" dirty="0"/>
              <a:t>These are just a few of the many things that you can do with Python. If you are interested in learning more about Python, there are many resources available online and in libraries.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36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Functions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two kinds of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Built-in functions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are provided as part of Python - </a:t>
            </a:r>
            <a:r>
              <a:rPr lang="en-US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print(),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(), type(), float(), </a:t>
            </a:r>
            <a:r>
              <a:rPr lang="en-US" sz="36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...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that we define ourselves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use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treat </a:t>
            </a:r>
            <a:r>
              <a:rPr lang="en-US" sz="3600" u="none" strike="noStrike" cap="none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names as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we avoid them as variable names)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Definition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some reusable code that takes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(s) as input, does some computation, and then returns a result or results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define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reserved word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call/invoke 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using the function name, parenthes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an expression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032000" y="1714500"/>
            <a:ext cx="6782399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 </a:t>
            </a:r>
            <a:r>
              <a:rPr lang="en-US" sz="49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814399" y="947883"/>
            <a:ext cx="23939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250" name="Shape 250"/>
          <p:cNvCxnSpPr>
            <a:endCxn id="249" idx="1"/>
          </p:cNvCxnSpPr>
          <p:nvPr/>
        </p:nvCxnSpPr>
        <p:spPr>
          <a:xfrm flipV="1">
            <a:off x="7723909" y="1259033"/>
            <a:ext cx="1090490" cy="565149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'w'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4054475" y="2633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300" y="4468805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58721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20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6669089" y="4462455"/>
            <a:ext cx="3159124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 smtClean="0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24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242403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10093569" y="5872155"/>
            <a:ext cx="1079255" cy="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18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  <p:extLst>
      <p:ext uri="{BB962C8B-B14F-4D97-AF65-F5344CB8AC3E}">
        <p14:creationId xmlns:p14="http://schemas.microsoft.com/office/powerpoint/2010/main" val="2900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58737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converted to a float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940325" y="20644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8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(3)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28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5)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155700" y="606822"/>
            <a:ext cx="6288088" cy="21539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61166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1)</a:t>
            </a:r>
            <a:endParaRPr lang="en-US" sz="25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cannot concatenate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+ 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1)</a:t>
            </a:r>
            <a:endParaRPr lang="en-US" sz="25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157</TotalTime>
  <Words>1436</Words>
  <Application>Microsoft Office PowerPoint</Application>
  <PresentationFormat>Custom</PresentationFormat>
  <Paragraphs>250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Cabin</vt:lpstr>
      <vt:lpstr>Century Gothic</vt:lpstr>
      <vt:lpstr>Courier</vt:lpstr>
      <vt:lpstr>Courier New</vt:lpstr>
      <vt:lpstr>Gill Sans</vt:lpstr>
      <vt:lpstr>Wingdings 3</vt:lpstr>
      <vt:lpstr>ヒラギノ角ゴ ProN W3</vt:lpstr>
      <vt:lpstr>Ion</vt:lpstr>
      <vt:lpstr>PYTHON</vt:lpstr>
      <vt:lpstr>Stored (and reused) Steps</vt:lpstr>
      <vt:lpstr>Python Functions</vt:lpstr>
      <vt:lpstr>Function Definition</vt:lpstr>
      <vt:lpstr>PowerPoint Presentation</vt:lpstr>
      <vt:lpstr>Max Function</vt:lpstr>
      <vt:lpstr>Max Function</vt:lpstr>
      <vt:lpstr>Type Conversions</vt:lpstr>
      <vt:lpstr>String Conversions</vt:lpstr>
      <vt:lpstr>Functions of Our Own…</vt:lpstr>
      <vt:lpstr>Building our Own Functions</vt:lpstr>
      <vt:lpstr>PowerPoint Presentation</vt:lpstr>
      <vt:lpstr>Definitions and Uses</vt:lpstr>
      <vt:lpstr>PowerPoint Presentation</vt:lpstr>
      <vt:lpstr>Arguments</vt:lpstr>
      <vt:lpstr>Parameters</vt:lpstr>
      <vt:lpstr>Return Values</vt:lpstr>
      <vt:lpstr>Return Value</vt:lpstr>
      <vt:lpstr>Arguments, Parameters, and Results</vt:lpstr>
      <vt:lpstr>Multiple Parameters / Arguments</vt:lpstr>
      <vt:lpstr>Void (non-fruitful) Functions</vt:lpstr>
      <vt:lpstr>To function or not to function...</vt:lpstr>
      <vt:lpstr>PYTHON MODULE</vt:lpstr>
      <vt:lpstr>IMPORT MODULE IN PYTHON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hp</dc:creator>
  <cp:lastModifiedBy>hp</cp:lastModifiedBy>
  <cp:revision>52</cp:revision>
  <dcterms:modified xsi:type="dcterms:W3CDTF">2023-09-11T15:16:17Z</dcterms:modified>
</cp:coreProperties>
</file>