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3" r:id="rId10"/>
    <p:sldId id="268" r:id="rId11"/>
    <p:sldId id="266" r:id="rId12"/>
    <p:sldId id="262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3F10-998A-4D23-B939-0E26F46E6994}" v="391" dt="2025-07-02T09:36:3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D1C7-040F-4D2B-BFF0-341CAD01D4CA}" type="doc">
      <dgm:prSet loTypeId="urn:microsoft.com/office/officeart/2009/3/layout/IncreasingArrows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C13BE9-B56D-42EB-B109-ADCACF802942}">
      <dgm:prSet phldrT="[Text]" custT="1"/>
      <dgm:spPr/>
      <dgm:t>
        <a:bodyPr/>
        <a:lstStyle/>
        <a:p>
          <a:r>
            <a:rPr lang="en-US" sz="1400" dirty="0"/>
            <a:t>Garbage image dataset was organized into 6 classes: biodegradable, cardboard, glass, metal, paper, and plastic.</a:t>
          </a:r>
          <a:endParaRPr lang="en-IN" sz="1400" dirty="0"/>
        </a:p>
      </dgm:t>
    </dgm:pt>
    <dgm:pt modelId="{25D42812-D83F-46AA-ADDE-6C4E25E88E5B}" type="parTrans" cxnId="{A90C75DB-591A-4AC1-A975-735DB2E8969E}">
      <dgm:prSet/>
      <dgm:spPr/>
      <dgm:t>
        <a:bodyPr/>
        <a:lstStyle/>
        <a:p>
          <a:endParaRPr lang="en-IN"/>
        </a:p>
      </dgm:t>
    </dgm:pt>
    <dgm:pt modelId="{484F3F7C-101C-4B11-9825-F90FC13F65B6}" type="sibTrans" cxnId="{A90C75DB-591A-4AC1-A975-735DB2E8969E}">
      <dgm:prSet/>
      <dgm:spPr/>
      <dgm:t>
        <a:bodyPr/>
        <a:lstStyle/>
        <a:p>
          <a:endParaRPr lang="en-IN"/>
        </a:p>
      </dgm:t>
    </dgm:pt>
    <dgm:pt modelId="{61E8F582-8280-4534-BC21-91CB8B5800E0}">
      <dgm:prSet phldrT="[Text]"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C1ED3672-7BCD-4EDE-B23D-E693DC125BC1}" type="parTrans" cxnId="{12C8E6E4-16B1-4A80-8068-8DDF5D539033}">
      <dgm:prSet/>
      <dgm:spPr/>
      <dgm:t>
        <a:bodyPr/>
        <a:lstStyle/>
        <a:p>
          <a:endParaRPr lang="en-IN"/>
        </a:p>
      </dgm:t>
    </dgm:pt>
    <dgm:pt modelId="{CA8B0A8E-96DC-48F9-B533-B5398A90D08C}" type="sibTrans" cxnId="{12C8E6E4-16B1-4A80-8068-8DDF5D539033}">
      <dgm:prSet/>
      <dgm:spPr/>
      <dgm:t>
        <a:bodyPr/>
        <a:lstStyle/>
        <a:p>
          <a:endParaRPr lang="en-IN"/>
        </a:p>
      </dgm:t>
    </dgm:pt>
    <dgm:pt modelId="{5F636186-C6C1-4F3A-8E93-536F6F87BE2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Loaded </a:t>
          </a:r>
          <a:r>
            <a:rPr lang="en-US" sz="1600" b="1" dirty="0"/>
            <a:t>MobileNetV3Large</a:t>
          </a:r>
          <a:r>
            <a:rPr lang="en-US" sz="1600" dirty="0"/>
            <a:t> with pre-trained ImageNet weights.</a:t>
          </a:r>
          <a:endParaRPr lang="en-IN" sz="1600" dirty="0"/>
        </a:p>
      </dgm:t>
    </dgm:pt>
    <dgm:pt modelId="{18BC82D5-7970-4A25-A002-736E68AB7F66}" type="parTrans" cxnId="{876B58F9-2B8F-4DC4-B0DD-644D34554637}">
      <dgm:prSet/>
      <dgm:spPr/>
      <dgm:t>
        <a:bodyPr/>
        <a:lstStyle/>
        <a:p>
          <a:endParaRPr lang="en-IN"/>
        </a:p>
      </dgm:t>
    </dgm:pt>
    <dgm:pt modelId="{6FFFE7BC-0E73-4E06-909E-376D00337A78}" type="sibTrans" cxnId="{876B58F9-2B8F-4DC4-B0DD-644D34554637}">
      <dgm:prSet/>
      <dgm:spPr/>
      <dgm:t>
        <a:bodyPr/>
        <a:lstStyle/>
        <a:p>
          <a:endParaRPr lang="en-IN"/>
        </a:p>
      </dgm:t>
    </dgm:pt>
    <dgm:pt modelId="{AEE9DCE3-B3A3-4913-AC35-B4B322DA24B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3.MODEL COMPILE AND TRAINING :</a:t>
          </a:r>
          <a:endParaRPr lang="en-IN" sz="1800" b="1" dirty="0">
            <a:solidFill>
              <a:schemeClr val="tx1"/>
            </a:solidFill>
          </a:endParaRPr>
        </a:p>
      </dgm:t>
    </dgm:pt>
    <dgm:pt modelId="{2D6CC0F8-A472-4881-9642-C2E49F129A74}" type="parTrans" cxnId="{D8E54F75-1314-4E29-888D-A9332C1E703F}">
      <dgm:prSet/>
      <dgm:spPr/>
      <dgm:t>
        <a:bodyPr/>
        <a:lstStyle/>
        <a:p>
          <a:endParaRPr lang="en-IN"/>
        </a:p>
      </dgm:t>
    </dgm:pt>
    <dgm:pt modelId="{DF472636-F0F5-4284-AC7E-BF6249F7BE40}" type="sibTrans" cxnId="{D8E54F75-1314-4E29-888D-A9332C1E703F}">
      <dgm:prSet/>
      <dgm:spPr/>
      <dgm:t>
        <a:bodyPr/>
        <a:lstStyle/>
        <a:p>
          <a:endParaRPr lang="en-IN"/>
        </a:p>
      </dgm:t>
    </dgm:pt>
    <dgm:pt modelId="{ACD4DE72-0103-4E32-830A-CBAC60D32F43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Optimizer: </a:t>
          </a:r>
          <a:r>
            <a:rPr lang="en-US" sz="1200" b="1" dirty="0"/>
            <a:t>Adam</a:t>
          </a:r>
          <a:r>
            <a:rPr lang="en-US" sz="1200" dirty="0"/>
            <a:t> with default learning rate.</a:t>
          </a:r>
          <a:endParaRPr lang="en-IN" sz="1200" dirty="0"/>
        </a:p>
      </dgm:t>
    </dgm:pt>
    <dgm:pt modelId="{1E152BE8-BCE7-48DD-A625-D7673F030679}" type="parTrans" cxnId="{23C53B83-6B19-4690-B39C-132D6B1CE62E}">
      <dgm:prSet/>
      <dgm:spPr/>
      <dgm:t>
        <a:bodyPr/>
        <a:lstStyle/>
        <a:p>
          <a:endParaRPr lang="en-IN"/>
        </a:p>
      </dgm:t>
    </dgm:pt>
    <dgm:pt modelId="{FA05B99B-348B-4AB7-8DA2-F43BD7F2B357}" type="sibTrans" cxnId="{23C53B83-6B19-4690-B39C-132D6B1CE62E}">
      <dgm:prSet/>
      <dgm:spPr/>
      <dgm:t>
        <a:bodyPr/>
        <a:lstStyle/>
        <a:p>
          <a:endParaRPr lang="en-IN"/>
        </a:p>
      </dgm:t>
    </dgm:pt>
    <dgm:pt modelId="{1A2D30B1-1D40-437C-B8E1-61D55B3D6A3E}">
      <dgm:prSet custT="1"/>
      <dgm:spPr/>
      <dgm:t>
        <a:bodyPr/>
        <a:lstStyle/>
        <a:p>
          <a:pPr>
            <a:buNone/>
          </a:pPr>
          <a:r>
            <a:rPr lang="en-IN" sz="1600" dirty="0"/>
            <a:t>Used</a:t>
          </a:r>
          <a:r>
            <a:rPr lang="en-IN" sz="1600" b="0" dirty="0"/>
            <a:t> </a:t>
          </a:r>
          <a:r>
            <a:rPr lang="en-IN" sz="1600" b="0" dirty="0" err="1"/>
            <a:t>ImageDataGenerator</a:t>
          </a:r>
          <a:r>
            <a:rPr lang="en-IN" sz="1600" b="0" dirty="0"/>
            <a:t> </a:t>
          </a:r>
          <a:r>
            <a:rPr lang="en-IN" sz="1600" dirty="0"/>
            <a:t>to:</a:t>
          </a:r>
        </a:p>
      </dgm:t>
    </dgm:pt>
    <dgm:pt modelId="{797E64E1-DC41-4209-973F-D256CF2F6CAB}" type="parTrans" cxnId="{917A530E-A51F-46B5-951D-90E29CECCDD1}">
      <dgm:prSet/>
      <dgm:spPr/>
      <dgm:t>
        <a:bodyPr/>
        <a:lstStyle/>
        <a:p>
          <a:endParaRPr lang="en-IN"/>
        </a:p>
      </dgm:t>
    </dgm:pt>
    <dgm:pt modelId="{8C01FA4A-7AB5-4F11-B497-B83562C2C9FB}" type="sibTrans" cxnId="{917A530E-A51F-46B5-951D-90E29CECCDD1}">
      <dgm:prSet/>
      <dgm:spPr/>
      <dgm:t>
        <a:bodyPr/>
        <a:lstStyle/>
        <a:p>
          <a:endParaRPr lang="en-IN"/>
        </a:p>
      </dgm:t>
    </dgm:pt>
    <dgm:pt modelId="{E15F25CE-6513-4B40-A710-ABDA3D669F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Normalize image pixel values (rescaling to [0, 1]).</a:t>
          </a:r>
        </a:p>
      </dgm:t>
    </dgm:pt>
    <dgm:pt modelId="{C795986D-4FD0-4A7E-905E-58F527CD723F}" type="parTrans" cxnId="{ECFAD780-7C15-4EF2-9EE9-8CC4DF035C7A}">
      <dgm:prSet/>
      <dgm:spPr/>
      <dgm:t>
        <a:bodyPr/>
        <a:lstStyle/>
        <a:p>
          <a:endParaRPr lang="en-IN"/>
        </a:p>
      </dgm:t>
    </dgm:pt>
    <dgm:pt modelId="{470EE707-8A45-4EE6-8EB6-1D8B47003D87}" type="sibTrans" cxnId="{ECFAD780-7C15-4EF2-9EE9-8CC4DF035C7A}">
      <dgm:prSet/>
      <dgm:spPr/>
      <dgm:t>
        <a:bodyPr/>
        <a:lstStyle/>
        <a:p>
          <a:endParaRPr lang="en-IN"/>
        </a:p>
      </dgm:t>
    </dgm:pt>
    <dgm:pt modelId="{CCC75C50-7DBC-459A-9DD5-AA3AE8617F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Apply real-time </a:t>
          </a:r>
          <a:r>
            <a:rPr lang="en-US" sz="1600" b="1"/>
            <a:t>data augmentation</a:t>
          </a:r>
          <a:r>
            <a:rPr lang="en-US" sz="1600"/>
            <a:t>: rotation, zoom, horizontal flip.</a:t>
          </a:r>
        </a:p>
      </dgm:t>
    </dgm:pt>
    <dgm:pt modelId="{77607C74-C0C3-4EDA-9FFD-0535DA807B81}" type="parTrans" cxnId="{05871751-7EFF-4623-B020-8003FE8074C8}">
      <dgm:prSet/>
      <dgm:spPr/>
      <dgm:t>
        <a:bodyPr/>
        <a:lstStyle/>
        <a:p>
          <a:endParaRPr lang="en-IN"/>
        </a:p>
      </dgm:t>
    </dgm:pt>
    <dgm:pt modelId="{6F701EA8-8D59-49A6-8F9D-1B4C48D5F29D}" type="sibTrans" cxnId="{05871751-7EFF-4623-B020-8003FE8074C8}">
      <dgm:prSet/>
      <dgm:spPr/>
      <dgm:t>
        <a:bodyPr/>
        <a:lstStyle/>
        <a:p>
          <a:endParaRPr lang="en-IN"/>
        </a:p>
      </dgm:t>
    </dgm:pt>
    <dgm:pt modelId="{E25F6C20-12CD-4277-ACFA-AF1838E0978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Split data into </a:t>
          </a:r>
          <a:r>
            <a:rPr lang="en-US" sz="1600" b="1" dirty="0"/>
            <a:t>training (80%)</a:t>
          </a:r>
          <a:r>
            <a:rPr lang="en-US" sz="1600" dirty="0"/>
            <a:t> and </a:t>
          </a:r>
          <a:r>
            <a:rPr lang="en-US" sz="1600" b="1" dirty="0"/>
            <a:t>validation (20%)</a:t>
          </a:r>
          <a:r>
            <a:rPr lang="en-US" sz="1600" dirty="0"/>
            <a:t> sets.</a:t>
          </a:r>
        </a:p>
      </dgm:t>
    </dgm:pt>
    <dgm:pt modelId="{B5C0B85B-1966-4609-A82D-41DA137994D1}" type="parTrans" cxnId="{CFB05338-B638-4070-B321-6F91A9F00A8E}">
      <dgm:prSet/>
      <dgm:spPr/>
      <dgm:t>
        <a:bodyPr/>
        <a:lstStyle/>
        <a:p>
          <a:endParaRPr lang="en-IN"/>
        </a:p>
      </dgm:t>
    </dgm:pt>
    <dgm:pt modelId="{8503FAB3-FACA-49C3-8409-E1AD33D869D7}" type="sibTrans" cxnId="{CFB05338-B638-4070-B321-6F91A9F00A8E}">
      <dgm:prSet/>
      <dgm:spPr/>
      <dgm:t>
        <a:bodyPr/>
        <a:lstStyle/>
        <a:p>
          <a:endParaRPr lang="en-IN"/>
        </a:p>
      </dgm:t>
    </dgm:pt>
    <dgm:pt modelId="{0EEB5D40-A8F8-4B0D-A5DF-33ED42980875}">
      <dgm:prSet phldrT="[Text]" custT="1"/>
      <dgm:spPr/>
      <dgm:t>
        <a:bodyPr/>
        <a:lstStyle/>
        <a:p>
          <a:r>
            <a:rPr lang="en-US" sz="2400" b="1" i="1" u="none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CEFD561-9F67-4846-8B2C-78FA57F0B24B}" type="sibTrans" cxnId="{9A9E9C6D-31D4-41DB-88FD-0A90401344B9}">
      <dgm:prSet/>
      <dgm:spPr/>
      <dgm:t>
        <a:bodyPr/>
        <a:lstStyle/>
        <a:p>
          <a:endParaRPr lang="en-IN"/>
        </a:p>
      </dgm:t>
    </dgm:pt>
    <dgm:pt modelId="{1DB2C942-114D-4E85-A416-4196B543733E}" type="parTrans" cxnId="{9A9E9C6D-31D4-41DB-88FD-0A90401344B9}">
      <dgm:prSet/>
      <dgm:spPr/>
      <dgm:t>
        <a:bodyPr/>
        <a:lstStyle/>
        <a:p>
          <a:endParaRPr lang="en-IN"/>
        </a:p>
      </dgm:t>
    </dgm:pt>
    <dgm:pt modelId="{27698851-E62E-41E0-9184-A2B8B665C815}">
      <dgm:prSet custT="1"/>
      <dgm:spPr/>
      <dgm:t>
        <a:bodyPr/>
        <a:lstStyle/>
        <a:p>
          <a:pPr>
            <a:buNone/>
          </a:pPr>
          <a:r>
            <a:rPr lang="en-US" sz="2000" dirty="0"/>
            <a:t>Set </a:t>
          </a:r>
          <a:r>
            <a:rPr lang="en-US" sz="2000" dirty="0" err="1"/>
            <a:t>include_top</a:t>
          </a:r>
          <a:r>
            <a:rPr lang="en-US" sz="2000" dirty="0"/>
            <a:t>=False to remove the default classification layer.</a:t>
          </a:r>
        </a:p>
      </dgm:t>
    </dgm:pt>
    <dgm:pt modelId="{D1E118B8-6638-41D9-BFF5-B4E1F6C80228}" type="parTrans" cxnId="{F91D981C-C174-4C70-8420-DB39F3A7B7FD}">
      <dgm:prSet/>
      <dgm:spPr/>
      <dgm:t>
        <a:bodyPr/>
        <a:lstStyle/>
        <a:p>
          <a:endParaRPr lang="en-IN"/>
        </a:p>
      </dgm:t>
    </dgm:pt>
    <dgm:pt modelId="{411022EA-AB8B-4FE3-A9A0-E78B50E04BDA}" type="sibTrans" cxnId="{F91D981C-C174-4C70-8420-DB39F3A7B7FD}">
      <dgm:prSet/>
      <dgm:spPr/>
      <dgm:t>
        <a:bodyPr/>
        <a:lstStyle/>
        <a:p>
          <a:endParaRPr lang="en-IN"/>
        </a:p>
      </dgm:t>
    </dgm:pt>
    <dgm:pt modelId="{3CB17746-BE99-494A-B721-742943680B18}">
      <dgm:prSet custT="1"/>
      <dgm:spPr/>
      <dgm:t>
        <a:bodyPr/>
        <a:lstStyle/>
        <a:p>
          <a:r>
            <a:rPr lang="en-US" sz="2000" b="1" dirty="0"/>
            <a:t>Model was frozen</a:t>
          </a:r>
          <a:r>
            <a:rPr lang="en-US" sz="2000" dirty="0"/>
            <a:t> initially to retain pre-trained feature extraction.</a:t>
          </a:r>
        </a:p>
      </dgm:t>
    </dgm:pt>
    <dgm:pt modelId="{F76E2B2D-8841-49EE-83BE-E709777D54BA}" type="parTrans" cxnId="{1B1552BB-9E22-41DC-9F0D-8F4C9E82B5A8}">
      <dgm:prSet/>
      <dgm:spPr/>
      <dgm:t>
        <a:bodyPr/>
        <a:lstStyle/>
        <a:p>
          <a:endParaRPr lang="en-IN"/>
        </a:p>
      </dgm:t>
    </dgm:pt>
    <dgm:pt modelId="{5018CCF4-33F5-4014-8C90-55C8CE385477}" type="sibTrans" cxnId="{1B1552BB-9E22-41DC-9F0D-8F4C9E82B5A8}">
      <dgm:prSet/>
      <dgm:spPr/>
      <dgm:t>
        <a:bodyPr/>
        <a:lstStyle/>
        <a:p>
          <a:endParaRPr lang="en-IN"/>
        </a:p>
      </dgm:t>
    </dgm:pt>
    <dgm:pt modelId="{C90FDD38-1BEF-4E09-930F-AFCD42A5CA3F}">
      <dgm:prSet custT="1"/>
      <dgm:spPr/>
      <dgm:t>
        <a:bodyPr/>
        <a:lstStyle/>
        <a:p>
          <a:pPr>
            <a:buNone/>
          </a:pPr>
          <a:r>
            <a:rPr lang="en-US" sz="2000" dirty="0"/>
            <a:t>Loss function: </a:t>
          </a:r>
          <a:r>
            <a:rPr lang="en-US" sz="2000" b="1" dirty="0" err="1"/>
            <a:t>categorical_crossentropy</a:t>
          </a:r>
          <a:r>
            <a:rPr lang="en-US" sz="2000" dirty="0"/>
            <a:t> (used for one-hot encoded multi-class classification).</a:t>
          </a:r>
        </a:p>
      </dgm:t>
    </dgm:pt>
    <dgm:pt modelId="{2444C30F-2157-4DC7-A224-FC764ED3010F}" type="parTrans" cxnId="{F739FD37-D92C-47AB-B59E-4AAC769B90E2}">
      <dgm:prSet/>
      <dgm:spPr/>
      <dgm:t>
        <a:bodyPr/>
        <a:lstStyle/>
        <a:p>
          <a:endParaRPr lang="en-IN"/>
        </a:p>
      </dgm:t>
    </dgm:pt>
    <dgm:pt modelId="{25504C2F-18EC-4FE1-961E-23E7C9224100}" type="sibTrans" cxnId="{F739FD37-D92C-47AB-B59E-4AAC769B90E2}">
      <dgm:prSet/>
      <dgm:spPr/>
      <dgm:t>
        <a:bodyPr/>
        <a:lstStyle/>
        <a:p>
          <a:endParaRPr lang="en-IN"/>
        </a:p>
      </dgm:t>
    </dgm:pt>
    <dgm:pt modelId="{B59E3022-E296-401E-89C9-E4DF83047B42}">
      <dgm:prSet custT="1"/>
      <dgm:spPr/>
      <dgm:t>
        <a:bodyPr/>
        <a:lstStyle/>
        <a:p>
          <a:r>
            <a:rPr lang="en-US" sz="2000" dirty="0"/>
            <a:t>Metrics: </a:t>
          </a:r>
          <a:r>
            <a:rPr lang="en-US" sz="2000" b="1" dirty="0"/>
            <a:t>Accuracy</a:t>
          </a:r>
          <a:r>
            <a:rPr lang="en-US" sz="2000" dirty="0"/>
            <a:t> was used to evaluate performance.</a:t>
          </a:r>
        </a:p>
      </dgm:t>
    </dgm:pt>
    <dgm:pt modelId="{EA15F832-41C6-4035-BE37-00675ACD1353}" type="parTrans" cxnId="{7893AFE0-3191-429F-9E3B-74AEB45CA6ED}">
      <dgm:prSet/>
      <dgm:spPr/>
      <dgm:t>
        <a:bodyPr/>
        <a:lstStyle/>
        <a:p>
          <a:endParaRPr lang="en-IN"/>
        </a:p>
      </dgm:t>
    </dgm:pt>
    <dgm:pt modelId="{3CA3D69A-1A5F-4AB4-BF88-AF4D065224B6}" type="sibTrans" cxnId="{7893AFE0-3191-429F-9E3B-74AEB45CA6ED}">
      <dgm:prSet/>
      <dgm:spPr/>
      <dgm:t>
        <a:bodyPr/>
        <a:lstStyle/>
        <a:p>
          <a:endParaRPr lang="en-IN"/>
        </a:p>
      </dgm:t>
    </dgm:pt>
    <dgm:pt modelId="{DA77E28A-4915-415F-8B54-F28F1DB20F32}" type="pres">
      <dgm:prSet presAssocID="{936DD1C7-040F-4D2B-BFF0-341CAD01D4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A8F9B00-838B-49CD-B42C-E9F5C6F2579C}" type="pres">
      <dgm:prSet presAssocID="{0EEB5D40-A8F8-4B0D-A5DF-33ED42980875}" presName="parentText1" presStyleLbl="node1" presStyleIdx="0" presStyleCnt="3" custLinFactNeighborX="-1170" custLinFactNeighborY="618">
        <dgm:presLayoutVars>
          <dgm:chMax/>
          <dgm:chPref val="3"/>
          <dgm:bulletEnabled val="1"/>
        </dgm:presLayoutVars>
      </dgm:prSet>
      <dgm:spPr/>
    </dgm:pt>
    <dgm:pt modelId="{5F197B29-AE00-427B-B1DC-AD204127761C}" type="pres">
      <dgm:prSet presAssocID="{0EEB5D40-A8F8-4B0D-A5DF-33ED42980875}" presName="childText1" presStyleLbl="solidAlignAcc1" presStyleIdx="0" presStyleCnt="3" custScaleY="114089">
        <dgm:presLayoutVars>
          <dgm:chMax val="0"/>
          <dgm:chPref val="0"/>
          <dgm:bulletEnabled val="1"/>
        </dgm:presLayoutVars>
      </dgm:prSet>
      <dgm:spPr/>
    </dgm:pt>
    <dgm:pt modelId="{96E06DBE-4C93-457E-8015-2ADFDD373D0E}" type="pres">
      <dgm:prSet presAssocID="{61E8F582-8280-4534-BC21-91CB8B5800E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C15C6431-FBB2-4926-98F7-748468901796}" type="pres">
      <dgm:prSet presAssocID="{61E8F582-8280-4534-BC21-91CB8B5800E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D7420FC8-43AA-44E7-BFC4-9B998A865357}" type="pres">
      <dgm:prSet presAssocID="{AEE9DCE3-B3A3-4913-AC35-B4B322DA24B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5CBAC15-75EC-444A-BC42-3D976F0EC0BF}" type="pres">
      <dgm:prSet presAssocID="{AEE9DCE3-B3A3-4913-AC35-B4B322DA24B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200F00-1056-456F-9EFF-A2D4646F8343}" type="presOf" srcId="{ACD4DE72-0103-4E32-830A-CBAC60D32F43}" destId="{65CBAC15-75EC-444A-BC42-3D976F0EC0BF}" srcOrd="0" destOrd="0" presId="urn:microsoft.com/office/officeart/2009/3/layout/IncreasingArrowsProcess"/>
    <dgm:cxn modelId="{917A530E-A51F-46B5-951D-90E29CECCDD1}" srcId="{0EEB5D40-A8F8-4B0D-A5DF-33ED42980875}" destId="{1A2D30B1-1D40-437C-B8E1-61D55B3D6A3E}" srcOrd="1" destOrd="0" parTransId="{797E64E1-DC41-4209-973F-D256CF2F6CAB}" sibTransId="{8C01FA4A-7AB5-4F11-B497-B83562C2C9FB}"/>
    <dgm:cxn modelId="{9C06C514-6DC0-48B0-96FF-02725043A166}" type="presOf" srcId="{5F636186-C6C1-4F3A-8E93-536F6F87BE26}" destId="{C15C6431-FBB2-4926-98F7-748468901796}" srcOrd="0" destOrd="0" presId="urn:microsoft.com/office/officeart/2009/3/layout/IncreasingArrowsProcess"/>
    <dgm:cxn modelId="{F91D981C-C174-4C70-8420-DB39F3A7B7FD}" srcId="{61E8F582-8280-4534-BC21-91CB8B5800E0}" destId="{27698851-E62E-41E0-9184-A2B8B665C815}" srcOrd="1" destOrd="0" parTransId="{D1E118B8-6638-41D9-BFF5-B4E1F6C80228}" sibTransId="{411022EA-AB8B-4FE3-A9A0-E78B50E04BDA}"/>
    <dgm:cxn modelId="{F739FD37-D92C-47AB-B59E-4AAC769B90E2}" srcId="{AEE9DCE3-B3A3-4913-AC35-B4B322DA24B6}" destId="{C90FDD38-1BEF-4E09-930F-AFCD42A5CA3F}" srcOrd="1" destOrd="0" parTransId="{2444C30F-2157-4DC7-A224-FC764ED3010F}" sibTransId="{25504C2F-18EC-4FE1-961E-23E7C9224100}"/>
    <dgm:cxn modelId="{CFB05338-B638-4070-B321-6F91A9F00A8E}" srcId="{0EEB5D40-A8F8-4B0D-A5DF-33ED42980875}" destId="{E25F6C20-12CD-4277-ACFA-AF1838E0978E}" srcOrd="4" destOrd="0" parTransId="{B5C0B85B-1966-4609-A82D-41DA137994D1}" sibTransId="{8503FAB3-FACA-49C3-8409-E1AD33D869D7}"/>
    <dgm:cxn modelId="{3BDD8C5C-9B13-4066-A5F9-02A4265D68E3}" type="presOf" srcId="{E25F6C20-12CD-4277-ACFA-AF1838E0978E}" destId="{5F197B29-AE00-427B-B1DC-AD204127761C}" srcOrd="0" destOrd="4" presId="urn:microsoft.com/office/officeart/2009/3/layout/IncreasingArrowsProcess"/>
    <dgm:cxn modelId="{E34B966C-B831-4B3C-83E6-2F80DF1DF639}" type="presOf" srcId="{E15F25CE-6513-4B40-A710-ABDA3D669F3D}" destId="{5F197B29-AE00-427B-B1DC-AD204127761C}" srcOrd="0" destOrd="2" presId="urn:microsoft.com/office/officeart/2009/3/layout/IncreasingArrowsProcess"/>
    <dgm:cxn modelId="{9A9E9C6D-31D4-41DB-88FD-0A90401344B9}" srcId="{936DD1C7-040F-4D2B-BFF0-341CAD01D4CA}" destId="{0EEB5D40-A8F8-4B0D-A5DF-33ED42980875}" srcOrd="0" destOrd="0" parTransId="{1DB2C942-114D-4E85-A416-4196B543733E}" sibTransId="{2CEFD561-9F67-4846-8B2C-78FA57F0B24B}"/>
    <dgm:cxn modelId="{05871751-7EFF-4623-B020-8003FE8074C8}" srcId="{0EEB5D40-A8F8-4B0D-A5DF-33ED42980875}" destId="{CCC75C50-7DBC-459A-9DD5-AA3AE8617F86}" srcOrd="3" destOrd="0" parTransId="{77607C74-C0C3-4EDA-9FFD-0535DA807B81}" sibTransId="{6F701EA8-8D59-49A6-8F9D-1B4C48D5F29D}"/>
    <dgm:cxn modelId="{D8E54F75-1314-4E29-888D-A9332C1E703F}" srcId="{936DD1C7-040F-4D2B-BFF0-341CAD01D4CA}" destId="{AEE9DCE3-B3A3-4913-AC35-B4B322DA24B6}" srcOrd="2" destOrd="0" parTransId="{2D6CC0F8-A472-4881-9642-C2E49F129A74}" sibTransId="{DF472636-F0F5-4284-AC7E-BF6249F7BE40}"/>
    <dgm:cxn modelId="{03CBD57D-F138-4644-B042-672FD2904EDC}" type="presOf" srcId="{0EEB5D40-A8F8-4B0D-A5DF-33ED42980875}" destId="{7A8F9B00-838B-49CD-B42C-E9F5C6F2579C}" srcOrd="0" destOrd="0" presId="urn:microsoft.com/office/officeart/2009/3/layout/IncreasingArrowsProcess"/>
    <dgm:cxn modelId="{E0022E7E-B0FB-4EA2-8948-A9E22C727C0E}" type="presOf" srcId="{C90FDD38-1BEF-4E09-930F-AFCD42A5CA3F}" destId="{65CBAC15-75EC-444A-BC42-3D976F0EC0BF}" srcOrd="0" destOrd="1" presId="urn:microsoft.com/office/officeart/2009/3/layout/IncreasingArrowsProcess"/>
    <dgm:cxn modelId="{E034E37E-7285-48FA-8530-BB9C988EB702}" type="presOf" srcId="{61E8F582-8280-4534-BC21-91CB8B5800E0}" destId="{96E06DBE-4C93-457E-8015-2ADFDD373D0E}" srcOrd="0" destOrd="0" presId="urn:microsoft.com/office/officeart/2009/3/layout/IncreasingArrowsProcess"/>
    <dgm:cxn modelId="{ECFAD780-7C15-4EF2-9EE9-8CC4DF035C7A}" srcId="{0EEB5D40-A8F8-4B0D-A5DF-33ED42980875}" destId="{E15F25CE-6513-4B40-A710-ABDA3D669F3D}" srcOrd="2" destOrd="0" parTransId="{C795986D-4FD0-4A7E-905E-58F527CD723F}" sibTransId="{470EE707-8A45-4EE6-8EB6-1D8B47003D87}"/>
    <dgm:cxn modelId="{23C53B83-6B19-4690-B39C-132D6B1CE62E}" srcId="{AEE9DCE3-B3A3-4913-AC35-B4B322DA24B6}" destId="{ACD4DE72-0103-4E32-830A-CBAC60D32F43}" srcOrd="0" destOrd="0" parTransId="{1E152BE8-BCE7-48DD-A625-D7673F030679}" sibTransId="{FA05B99B-348B-4AB7-8DA2-F43BD7F2B357}"/>
    <dgm:cxn modelId="{BA0357AB-D69F-4B16-84DB-61CCF3120D5D}" type="presOf" srcId="{F8C13BE9-B56D-42EB-B109-ADCACF802942}" destId="{5F197B29-AE00-427B-B1DC-AD204127761C}" srcOrd="0" destOrd="0" presId="urn:microsoft.com/office/officeart/2009/3/layout/IncreasingArrowsProcess"/>
    <dgm:cxn modelId="{F1A755AE-FE8B-41B8-A7FA-3B6495CD5102}" type="presOf" srcId="{B59E3022-E296-401E-89C9-E4DF83047B42}" destId="{65CBAC15-75EC-444A-BC42-3D976F0EC0BF}" srcOrd="0" destOrd="2" presId="urn:microsoft.com/office/officeart/2009/3/layout/IncreasingArrowsProcess"/>
    <dgm:cxn modelId="{AC556DB3-8B5C-4B62-A70E-D682908752A1}" type="presOf" srcId="{27698851-E62E-41E0-9184-A2B8B665C815}" destId="{C15C6431-FBB2-4926-98F7-748468901796}" srcOrd="0" destOrd="1" presId="urn:microsoft.com/office/officeart/2009/3/layout/IncreasingArrowsProcess"/>
    <dgm:cxn modelId="{2A6554B4-8C31-491F-B693-9E3E3329AF3B}" type="presOf" srcId="{3CB17746-BE99-494A-B721-742943680B18}" destId="{C15C6431-FBB2-4926-98F7-748468901796}" srcOrd="0" destOrd="2" presId="urn:microsoft.com/office/officeart/2009/3/layout/IncreasingArrowsProcess"/>
    <dgm:cxn modelId="{1D5C89BA-F06D-41AA-8B2E-90AA64033D12}" type="presOf" srcId="{1A2D30B1-1D40-437C-B8E1-61D55B3D6A3E}" destId="{5F197B29-AE00-427B-B1DC-AD204127761C}" srcOrd="0" destOrd="1" presId="urn:microsoft.com/office/officeart/2009/3/layout/IncreasingArrowsProcess"/>
    <dgm:cxn modelId="{1B1552BB-9E22-41DC-9F0D-8F4C9E82B5A8}" srcId="{61E8F582-8280-4534-BC21-91CB8B5800E0}" destId="{3CB17746-BE99-494A-B721-742943680B18}" srcOrd="2" destOrd="0" parTransId="{F76E2B2D-8841-49EE-83BE-E709777D54BA}" sibTransId="{5018CCF4-33F5-4014-8C90-55C8CE385477}"/>
    <dgm:cxn modelId="{4E009ECA-E383-46B7-B24E-FB02DB27B972}" type="presOf" srcId="{AEE9DCE3-B3A3-4913-AC35-B4B322DA24B6}" destId="{D7420FC8-43AA-44E7-BFC4-9B998A865357}" srcOrd="0" destOrd="0" presId="urn:microsoft.com/office/officeart/2009/3/layout/IncreasingArrowsProcess"/>
    <dgm:cxn modelId="{12E3BACF-8E18-4CBB-A4C3-5ABF4D47276D}" type="presOf" srcId="{CCC75C50-7DBC-459A-9DD5-AA3AE8617F86}" destId="{5F197B29-AE00-427B-B1DC-AD204127761C}" srcOrd="0" destOrd="3" presId="urn:microsoft.com/office/officeart/2009/3/layout/IncreasingArrowsProcess"/>
    <dgm:cxn modelId="{FCD161D1-66B3-428B-BB56-87F6A4B86FFD}" type="presOf" srcId="{936DD1C7-040F-4D2B-BFF0-341CAD01D4CA}" destId="{DA77E28A-4915-415F-8B54-F28F1DB20F32}" srcOrd="0" destOrd="0" presId="urn:microsoft.com/office/officeart/2009/3/layout/IncreasingArrowsProcess"/>
    <dgm:cxn modelId="{A90C75DB-591A-4AC1-A975-735DB2E8969E}" srcId="{0EEB5D40-A8F8-4B0D-A5DF-33ED42980875}" destId="{F8C13BE9-B56D-42EB-B109-ADCACF802942}" srcOrd="0" destOrd="0" parTransId="{25D42812-D83F-46AA-ADDE-6C4E25E88E5B}" sibTransId="{484F3F7C-101C-4B11-9825-F90FC13F65B6}"/>
    <dgm:cxn modelId="{7893AFE0-3191-429F-9E3B-74AEB45CA6ED}" srcId="{AEE9DCE3-B3A3-4913-AC35-B4B322DA24B6}" destId="{B59E3022-E296-401E-89C9-E4DF83047B42}" srcOrd="2" destOrd="0" parTransId="{EA15F832-41C6-4035-BE37-00675ACD1353}" sibTransId="{3CA3D69A-1A5F-4AB4-BF88-AF4D065224B6}"/>
    <dgm:cxn modelId="{12C8E6E4-16B1-4A80-8068-8DDF5D539033}" srcId="{936DD1C7-040F-4D2B-BFF0-341CAD01D4CA}" destId="{61E8F582-8280-4534-BC21-91CB8B5800E0}" srcOrd="1" destOrd="0" parTransId="{C1ED3672-7BCD-4EDE-B23D-E693DC125BC1}" sibTransId="{CA8B0A8E-96DC-48F9-B533-B5398A90D08C}"/>
    <dgm:cxn modelId="{876B58F9-2B8F-4DC4-B0DD-644D34554637}" srcId="{61E8F582-8280-4534-BC21-91CB8B5800E0}" destId="{5F636186-C6C1-4F3A-8E93-536F6F87BE26}" srcOrd="0" destOrd="0" parTransId="{18BC82D5-7970-4A25-A002-736E68AB7F66}" sibTransId="{6FFFE7BC-0E73-4E06-909E-376D00337A78}"/>
    <dgm:cxn modelId="{8AC30C24-BCBB-4786-BF86-1AD56DE3AFC7}" type="presParOf" srcId="{DA77E28A-4915-415F-8B54-F28F1DB20F32}" destId="{7A8F9B00-838B-49CD-B42C-E9F5C6F2579C}" srcOrd="0" destOrd="0" presId="urn:microsoft.com/office/officeart/2009/3/layout/IncreasingArrowsProcess"/>
    <dgm:cxn modelId="{78591530-B91A-485A-BF94-90881087E236}" type="presParOf" srcId="{DA77E28A-4915-415F-8B54-F28F1DB20F32}" destId="{5F197B29-AE00-427B-B1DC-AD204127761C}" srcOrd="1" destOrd="0" presId="urn:microsoft.com/office/officeart/2009/3/layout/IncreasingArrowsProcess"/>
    <dgm:cxn modelId="{6304ACCC-05C9-4CD7-86C7-526D3198CF2F}" type="presParOf" srcId="{DA77E28A-4915-415F-8B54-F28F1DB20F32}" destId="{96E06DBE-4C93-457E-8015-2ADFDD373D0E}" srcOrd="2" destOrd="0" presId="urn:microsoft.com/office/officeart/2009/3/layout/IncreasingArrowsProcess"/>
    <dgm:cxn modelId="{45145AA7-7D43-426C-B341-637AA577EB3B}" type="presParOf" srcId="{DA77E28A-4915-415F-8B54-F28F1DB20F32}" destId="{C15C6431-FBB2-4926-98F7-748468901796}" srcOrd="3" destOrd="0" presId="urn:microsoft.com/office/officeart/2009/3/layout/IncreasingArrowsProcess"/>
    <dgm:cxn modelId="{2C3DEE8F-8748-4DAB-867F-4AE1E4904406}" type="presParOf" srcId="{DA77E28A-4915-415F-8B54-F28F1DB20F32}" destId="{D7420FC8-43AA-44E7-BFC4-9B998A865357}" srcOrd="4" destOrd="0" presId="urn:microsoft.com/office/officeart/2009/3/layout/IncreasingArrowsProcess"/>
    <dgm:cxn modelId="{D0340A66-71A6-4D07-8906-E1DAA5B5620B}" type="presParOf" srcId="{DA77E28A-4915-415F-8B54-F28F1DB20F32}" destId="{65CBAC15-75EC-444A-BC42-3D976F0EC0B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981BB-0C91-4924-8852-9FA936D8DB46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6BCC55-37CC-4503-80C6-67B0E42A2D2B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4F7A45DF-66A6-46B4-BD83-C0CBE31D7CD4}" type="parTrans" cxnId="{0235EFA6-C31E-4DD5-8646-D683428E9BAC}">
      <dgm:prSet/>
      <dgm:spPr/>
      <dgm:t>
        <a:bodyPr/>
        <a:lstStyle/>
        <a:p>
          <a:endParaRPr lang="en-IN"/>
        </a:p>
      </dgm:t>
    </dgm:pt>
    <dgm:pt modelId="{FA3913CE-53E5-4365-866C-15432AA328A3}" type="sibTrans" cxnId="{0235EFA6-C31E-4DD5-8646-D683428E9BAC}">
      <dgm:prSet/>
      <dgm:spPr/>
      <dgm:t>
        <a:bodyPr/>
        <a:lstStyle/>
        <a:p>
          <a:endParaRPr lang="en-IN"/>
        </a:p>
      </dgm:t>
    </dgm:pt>
    <dgm:pt modelId="{84893B20-CC43-4774-BAEE-5F10B951EF09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Evaluated on the validation dataset:</a:t>
          </a:r>
          <a:endParaRPr lang="en-IN" sz="1000" dirty="0"/>
        </a:p>
      </dgm:t>
    </dgm:pt>
    <dgm:pt modelId="{574745E2-D8B6-43E5-B61A-FC5F818B78D3}" type="parTrans" cxnId="{5AB1EAB1-8CC8-4627-A173-A1B3A3C94FDA}">
      <dgm:prSet/>
      <dgm:spPr/>
      <dgm:t>
        <a:bodyPr/>
        <a:lstStyle/>
        <a:p>
          <a:endParaRPr lang="en-IN"/>
        </a:p>
      </dgm:t>
    </dgm:pt>
    <dgm:pt modelId="{0B10AE69-E833-444C-9AE0-D8BA1E9CB2DC}" type="sibTrans" cxnId="{5AB1EAB1-8CC8-4627-A173-A1B3A3C94FDA}">
      <dgm:prSet/>
      <dgm:spPr/>
      <dgm:t>
        <a:bodyPr/>
        <a:lstStyle/>
        <a:p>
          <a:endParaRPr lang="en-IN"/>
        </a:p>
      </dgm:t>
    </dgm:pt>
    <dgm:pt modelId="{4CD33B9A-BC4A-4BED-8FAA-7A898990EC2A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720493D-4E6C-484C-98F5-10DD6A1DBC0E}" type="parTrans" cxnId="{5AF17D70-E66B-4990-8284-4C0BB031A538}">
      <dgm:prSet/>
      <dgm:spPr/>
      <dgm:t>
        <a:bodyPr/>
        <a:lstStyle/>
        <a:p>
          <a:endParaRPr lang="en-IN"/>
        </a:p>
      </dgm:t>
    </dgm:pt>
    <dgm:pt modelId="{BC438AE0-E16C-4FB2-B68F-B04246388C19}" type="sibTrans" cxnId="{5AF17D70-E66B-4990-8284-4C0BB031A538}">
      <dgm:prSet/>
      <dgm:spPr/>
      <dgm:t>
        <a:bodyPr/>
        <a:lstStyle/>
        <a:p>
          <a:endParaRPr lang="en-IN"/>
        </a:p>
      </dgm:t>
    </dgm:pt>
    <dgm:pt modelId="{4F8E93FF-0C91-4291-B807-48992461371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Trained model was saved in </a:t>
          </a:r>
          <a:r>
            <a:rPr lang="en-US" sz="1800" b="1" dirty="0"/>
            <a:t>.</a:t>
          </a:r>
          <a:r>
            <a:rPr lang="en-US" sz="1800" b="1" dirty="0" err="1"/>
            <a:t>keras</a:t>
          </a:r>
          <a:r>
            <a:rPr lang="en-US" sz="1800" b="1" dirty="0"/>
            <a:t> format</a:t>
          </a:r>
          <a:r>
            <a:rPr lang="en-US" sz="1800" dirty="0"/>
            <a:t>, which includes:</a:t>
          </a:r>
          <a:endParaRPr lang="en-IN" sz="1800" dirty="0"/>
        </a:p>
      </dgm:t>
    </dgm:pt>
    <dgm:pt modelId="{4AB83530-0904-4422-A9CC-A931646E9D39}" type="parTrans" cxnId="{06D27C65-AEFE-4107-875B-61449E774106}">
      <dgm:prSet/>
      <dgm:spPr/>
      <dgm:t>
        <a:bodyPr/>
        <a:lstStyle/>
        <a:p>
          <a:endParaRPr lang="en-IN"/>
        </a:p>
      </dgm:t>
    </dgm:pt>
    <dgm:pt modelId="{B2EA00BE-BC04-4E6F-B8A0-CB1130A9CDD5}" type="sibTrans" cxnId="{06D27C65-AEFE-4107-875B-61449E774106}">
      <dgm:prSet/>
      <dgm:spPr/>
      <dgm:t>
        <a:bodyPr/>
        <a:lstStyle/>
        <a:p>
          <a:endParaRPr lang="en-IN"/>
        </a:p>
      </dgm:t>
    </dgm:pt>
    <dgm:pt modelId="{11739852-B3C1-4C4E-B961-19F094E982FC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D5AD3F67-11B4-4620-BCC0-C5D8736172ED}" type="parTrans" cxnId="{08338439-46A4-4CC0-9B0E-93E1512831C2}">
      <dgm:prSet/>
      <dgm:spPr/>
      <dgm:t>
        <a:bodyPr/>
        <a:lstStyle/>
        <a:p>
          <a:endParaRPr lang="en-IN"/>
        </a:p>
      </dgm:t>
    </dgm:pt>
    <dgm:pt modelId="{766DB4F9-1E89-4414-85C3-D38D0551D23D}" type="sibTrans" cxnId="{08338439-46A4-4CC0-9B0E-93E1512831C2}">
      <dgm:prSet/>
      <dgm:spPr/>
      <dgm:t>
        <a:bodyPr/>
        <a:lstStyle/>
        <a:p>
          <a:endParaRPr lang="en-IN"/>
        </a:p>
      </dgm:t>
    </dgm:pt>
    <dgm:pt modelId="{39C47CEC-6AD9-4A4E-BB1F-C174F105E053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Built a </a:t>
          </a:r>
          <a:r>
            <a:rPr lang="en-US" sz="1400" b="1" dirty="0" err="1"/>
            <a:t>Gradio</a:t>
          </a:r>
          <a:r>
            <a:rPr lang="en-US" sz="1400" b="1" dirty="0"/>
            <a:t> Interface</a:t>
          </a:r>
          <a:r>
            <a:rPr lang="en-US" sz="1400" dirty="0"/>
            <a:t> with:</a:t>
          </a:r>
          <a:endParaRPr lang="en-IN" sz="1400" dirty="0"/>
        </a:p>
      </dgm:t>
    </dgm:pt>
    <dgm:pt modelId="{B2D381EB-D2AC-4226-A0F1-9A7E8B8B80CD}" type="parTrans" cxnId="{3A2FEF5D-1420-4553-B200-4F68FB076D5E}">
      <dgm:prSet/>
      <dgm:spPr/>
      <dgm:t>
        <a:bodyPr/>
        <a:lstStyle/>
        <a:p>
          <a:endParaRPr lang="en-IN"/>
        </a:p>
      </dgm:t>
    </dgm:pt>
    <dgm:pt modelId="{9EA4972F-CE76-4BA2-AF52-53A04961A63B}" type="sibTrans" cxnId="{3A2FEF5D-1420-4553-B200-4F68FB076D5E}">
      <dgm:prSet/>
      <dgm:spPr/>
      <dgm:t>
        <a:bodyPr/>
        <a:lstStyle/>
        <a:p>
          <a:endParaRPr lang="en-IN"/>
        </a:p>
      </dgm:t>
    </dgm:pt>
    <dgm:pt modelId="{FA98A1F5-C68D-45A8-86C4-0402A225F9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Generated </a:t>
          </a:r>
          <a:r>
            <a:rPr lang="en-US" sz="2000" b="1" dirty="0"/>
            <a:t>confusion matrix</a:t>
          </a:r>
          <a:r>
            <a:rPr lang="en-US" sz="2000" dirty="0"/>
            <a:t> to visualize class-wise performance.</a:t>
          </a:r>
        </a:p>
      </dgm:t>
    </dgm:pt>
    <dgm:pt modelId="{F8BDD549-E148-43D9-A8A7-794DD4E96A9A}" type="parTrans" cxnId="{9FAC9757-8A58-41DD-AC57-2D92219A89E4}">
      <dgm:prSet/>
      <dgm:spPr/>
      <dgm:t>
        <a:bodyPr/>
        <a:lstStyle/>
        <a:p>
          <a:endParaRPr lang="en-IN"/>
        </a:p>
      </dgm:t>
    </dgm:pt>
    <dgm:pt modelId="{1C17EF06-82CA-4A02-9498-DE0EE6E994F8}" type="sibTrans" cxnId="{9FAC9757-8A58-41DD-AC57-2D92219A89E4}">
      <dgm:prSet/>
      <dgm:spPr/>
      <dgm:t>
        <a:bodyPr/>
        <a:lstStyle/>
        <a:p>
          <a:endParaRPr lang="en-IN"/>
        </a:p>
      </dgm:t>
    </dgm:pt>
    <dgm:pt modelId="{46C401C5-54A5-4943-847B-16F8685F84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Used </a:t>
          </a:r>
          <a:r>
            <a:rPr lang="en-US" sz="2000" b="1"/>
            <a:t>classification report</a:t>
          </a:r>
          <a:r>
            <a:rPr lang="en-US" sz="2000"/>
            <a:t> to get precision, recall, and F1-score.</a:t>
          </a:r>
        </a:p>
      </dgm:t>
    </dgm:pt>
    <dgm:pt modelId="{78AD9D47-CC4A-446F-90AA-CE6D18E7049A}" type="parTrans" cxnId="{E5C84D26-3928-4676-885D-996A01020EB8}">
      <dgm:prSet/>
      <dgm:spPr/>
      <dgm:t>
        <a:bodyPr/>
        <a:lstStyle/>
        <a:p>
          <a:endParaRPr lang="en-IN"/>
        </a:p>
      </dgm:t>
    </dgm:pt>
    <dgm:pt modelId="{4E550F6D-5CD2-4D18-818B-9D21464CD047}" type="sibTrans" cxnId="{E5C84D26-3928-4676-885D-996A01020EB8}">
      <dgm:prSet/>
      <dgm:spPr/>
      <dgm:t>
        <a:bodyPr/>
        <a:lstStyle/>
        <a:p>
          <a:endParaRPr lang="en-IN"/>
        </a:p>
      </dgm:t>
    </dgm:pt>
    <dgm:pt modelId="{432877D0-79B3-4AFC-9397-54ED2FBBF730}">
      <dgm:prSet custT="1"/>
      <dgm:spPr/>
      <dgm:t>
        <a:bodyPr/>
        <a:lstStyle/>
        <a:p>
          <a:r>
            <a:rPr lang="en-US" sz="2000" dirty="0"/>
            <a:t>Observed high precision across all garbage categories.</a:t>
          </a:r>
        </a:p>
      </dgm:t>
    </dgm:pt>
    <dgm:pt modelId="{CBCCC4F3-1E11-4B6C-ADB4-8DECAD168935}" type="parTrans" cxnId="{6E0D5A39-E410-426E-8C4C-9D46862C1A94}">
      <dgm:prSet/>
      <dgm:spPr/>
      <dgm:t>
        <a:bodyPr/>
        <a:lstStyle/>
        <a:p>
          <a:endParaRPr lang="en-IN"/>
        </a:p>
      </dgm:t>
    </dgm:pt>
    <dgm:pt modelId="{2A1294B0-709F-40C7-A498-E2D423052507}" type="sibTrans" cxnId="{6E0D5A39-E410-426E-8C4C-9D46862C1A94}">
      <dgm:prSet/>
      <dgm:spPr/>
      <dgm:t>
        <a:bodyPr/>
        <a:lstStyle/>
        <a:p>
          <a:endParaRPr lang="en-IN"/>
        </a:p>
      </dgm:t>
    </dgm:pt>
    <dgm:pt modelId="{7CEBC702-5E5D-417E-B235-22FFD11957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/>
            <a:t>Network architecture</a:t>
          </a:r>
        </a:p>
      </dgm:t>
    </dgm:pt>
    <dgm:pt modelId="{E837EA9F-5ED5-4860-AAE1-80A600A0A589}" type="parTrans" cxnId="{2FBC75DC-A49D-4F28-9235-169B1B9AE960}">
      <dgm:prSet/>
      <dgm:spPr/>
      <dgm:t>
        <a:bodyPr/>
        <a:lstStyle/>
        <a:p>
          <a:endParaRPr lang="en-IN"/>
        </a:p>
      </dgm:t>
    </dgm:pt>
    <dgm:pt modelId="{FB29118A-914B-4C25-AC1E-006DB0549E31}" type="sibTrans" cxnId="{2FBC75DC-A49D-4F28-9235-169B1B9AE960}">
      <dgm:prSet/>
      <dgm:spPr/>
      <dgm:t>
        <a:bodyPr/>
        <a:lstStyle/>
        <a:p>
          <a:endParaRPr lang="en-IN"/>
        </a:p>
      </dgm:t>
    </dgm:pt>
    <dgm:pt modelId="{5B585B1C-03A8-4320-8085-51D630685C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/>
            <a:t>Trained weights</a:t>
          </a:r>
        </a:p>
      </dgm:t>
    </dgm:pt>
    <dgm:pt modelId="{3521BA0A-176D-4FD4-A1E0-5B8DEEDEA27D}" type="parTrans" cxnId="{D1B5838D-E1FE-424B-931D-7428BB81A51E}">
      <dgm:prSet/>
      <dgm:spPr/>
      <dgm:t>
        <a:bodyPr/>
        <a:lstStyle/>
        <a:p>
          <a:endParaRPr lang="en-IN"/>
        </a:p>
      </dgm:t>
    </dgm:pt>
    <dgm:pt modelId="{059551FF-3632-4F20-9AB0-0FF671E6F9C4}" type="sibTrans" cxnId="{D1B5838D-E1FE-424B-931D-7428BB81A51E}">
      <dgm:prSet/>
      <dgm:spPr/>
      <dgm:t>
        <a:bodyPr/>
        <a:lstStyle/>
        <a:p>
          <a:endParaRPr lang="en-IN"/>
        </a:p>
      </dgm:t>
    </dgm:pt>
    <dgm:pt modelId="{0A73C8B2-3A85-4D8E-BAEB-E9B0F0F491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Optimizer and configuration for reuse or fine-tuning</a:t>
          </a:r>
        </a:p>
      </dgm:t>
    </dgm:pt>
    <dgm:pt modelId="{A26EFA0C-F4C1-461C-9F49-6A0F45C63575}" type="parTrans" cxnId="{1A223E3E-8D79-423D-83BE-0C6CB47FE4E4}">
      <dgm:prSet/>
      <dgm:spPr/>
      <dgm:t>
        <a:bodyPr/>
        <a:lstStyle/>
        <a:p>
          <a:endParaRPr lang="en-IN"/>
        </a:p>
      </dgm:t>
    </dgm:pt>
    <dgm:pt modelId="{D4440565-A263-44ED-896E-7F5931CCA06E}" type="sibTrans" cxnId="{1A223E3E-8D79-423D-83BE-0C6CB47FE4E4}">
      <dgm:prSet/>
      <dgm:spPr/>
      <dgm:t>
        <a:bodyPr/>
        <a:lstStyle/>
        <a:p>
          <a:endParaRPr lang="en-IN"/>
        </a:p>
      </dgm:t>
    </dgm:pt>
    <dgm:pt modelId="{58F0E962-4FC9-43E1-82A2-4079F3738C9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  Image upload widget</a:t>
          </a:r>
        </a:p>
      </dgm:t>
    </dgm:pt>
    <dgm:pt modelId="{64110BD2-6174-4A35-9076-998B34DCB1EC}" type="parTrans" cxnId="{748A96A8-8472-4B03-B4B1-01FEA6B935BD}">
      <dgm:prSet/>
      <dgm:spPr/>
      <dgm:t>
        <a:bodyPr/>
        <a:lstStyle/>
        <a:p>
          <a:endParaRPr lang="en-IN"/>
        </a:p>
      </dgm:t>
    </dgm:pt>
    <dgm:pt modelId="{CB47D43F-FCBC-4AB3-A5ED-47E3EB437429}" type="sibTrans" cxnId="{748A96A8-8472-4B03-B4B1-01FEA6B935BD}">
      <dgm:prSet/>
      <dgm:spPr/>
      <dgm:t>
        <a:bodyPr/>
        <a:lstStyle/>
        <a:p>
          <a:endParaRPr lang="en-IN"/>
        </a:p>
      </dgm:t>
    </dgm:pt>
    <dgm:pt modelId="{5ED71DE3-6E2E-4418-B2E4-08A4586AD4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Real-time model inference</a:t>
          </a:r>
        </a:p>
      </dgm:t>
    </dgm:pt>
    <dgm:pt modelId="{295408B3-AB7C-4B4F-9E70-7DA0D9D22940}" type="parTrans" cxnId="{411D0F09-F614-4E81-B5EA-444AFD77984B}">
      <dgm:prSet/>
      <dgm:spPr/>
      <dgm:t>
        <a:bodyPr/>
        <a:lstStyle/>
        <a:p>
          <a:endParaRPr lang="en-IN"/>
        </a:p>
      </dgm:t>
    </dgm:pt>
    <dgm:pt modelId="{3A91BB1B-B71D-4665-A1DA-781B8ED0869D}" type="sibTrans" cxnId="{411D0F09-F614-4E81-B5EA-444AFD77984B}">
      <dgm:prSet/>
      <dgm:spPr/>
      <dgm:t>
        <a:bodyPr/>
        <a:lstStyle/>
        <a:p>
          <a:endParaRPr lang="en-IN"/>
        </a:p>
      </dgm:t>
    </dgm:pt>
    <dgm:pt modelId="{E9C13D23-7CC3-4C8B-BBDC-86FFCB0F7F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Display of predicted garbage category</a:t>
          </a:r>
        </a:p>
      </dgm:t>
    </dgm:pt>
    <dgm:pt modelId="{A7E1FD10-EB4F-4299-9898-28F33378F13E}" type="parTrans" cxnId="{12B4D126-11A8-48B7-BD92-CF9CA2331299}">
      <dgm:prSet/>
      <dgm:spPr/>
      <dgm:t>
        <a:bodyPr/>
        <a:lstStyle/>
        <a:p>
          <a:endParaRPr lang="en-IN"/>
        </a:p>
      </dgm:t>
    </dgm:pt>
    <dgm:pt modelId="{550AA044-AF7D-4185-BD9C-F3DFE730C2F2}" type="sibTrans" cxnId="{12B4D126-11A8-48B7-BD92-CF9CA2331299}">
      <dgm:prSet/>
      <dgm:spPr/>
      <dgm:t>
        <a:bodyPr/>
        <a:lstStyle/>
        <a:p>
          <a:endParaRPr lang="en-IN"/>
        </a:p>
      </dgm:t>
    </dgm:pt>
    <dgm:pt modelId="{8C93A732-7054-4345-A9A9-D9E65B93A4DD}">
      <dgm:prSet custT="1"/>
      <dgm:spPr/>
      <dgm:t>
        <a:bodyPr/>
        <a:lstStyle/>
        <a:p>
          <a:pPr>
            <a:buNone/>
          </a:pPr>
          <a:r>
            <a:rPr lang="en-US" sz="1400"/>
            <a:t>Preprocessed uploaded image to match training conditions:</a:t>
          </a:r>
        </a:p>
      </dgm:t>
    </dgm:pt>
    <dgm:pt modelId="{3001409B-BDB4-424A-922D-EE62583655BF}" type="parTrans" cxnId="{8BFCF550-CAD2-4E2D-B12A-9AA8FED96BF0}">
      <dgm:prSet/>
      <dgm:spPr/>
      <dgm:t>
        <a:bodyPr/>
        <a:lstStyle/>
        <a:p>
          <a:endParaRPr lang="en-IN"/>
        </a:p>
      </dgm:t>
    </dgm:pt>
    <dgm:pt modelId="{D150BBE9-E7C3-44CA-8325-68B48E15CA0C}" type="sibTrans" cxnId="{8BFCF550-CAD2-4E2D-B12A-9AA8FED96BF0}">
      <dgm:prSet/>
      <dgm:spPr/>
      <dgm:t>
        <a:bodyPr/>
        <a:lstStyle/>
        <a:p>
          <a:endParaRPr lang="en-IN"/>
        </a:p>
      </dgm:t>
    </dgm:pt>
    <dgm:pt modelId="{B3C35B0B-0596-417C-88F3-0945542E68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Resized to 224×224</a:t>
          </a:r>
        </a:p>
      </dgm:t>
    </dgm:pt>
    <dgm:pt modelId="{CD1E2C3F-9000-4CA3-905C-949CEA2686E7}" type="parTrans" cxnId="{7EC7BA93-22EF-4EB0-B265-8B4992CABD25}">
      <dgm:prSet/>
      <dgm:spPr/>
      <dgm:t>
        <a:bodyPr/>
        <a:lstStyle/>
        <a:p>
          <a:endParaRPr lang="en-IN"/>
        </a:p>
      </dgm:t>
    </dgm:pt>
    <dgm:pt modelId="{3104541C-60C4-45A9-B1B3-4D33E9440DD5}" type="sibTrans" cxnId="{7EC7BA93-22EF-4EB0-B265-8B4992CABD25}">
      <dgm:prSet/>
      <dgm:spPr/>
      <dgm:t>
        <a:bodyPr/>
        <a:lstStyle/>
        <a:p>
          <a:endParaRPr lang="en-IN"/>
        </a:p>
      </dgm:t>
    </dgm:pt>
    <dgm:pt modelId="{34BEFEA3-44F5-4DD7-8AF6-9E210CEB47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Converted to array and normalized</a:t>
          </a:r>
        </a:p>
      </dgm:t>
    </dgm:pt>
    <dgm:pt modelId="{D59B3E5F-55C5-4C02-B5D2-00DA89594B9E}" type="parTrans" cxnId="{D9E07BA7-6A1E-469E-ACCE-3D8675AB9968}">
      <dgm:prSet/>
      <dgm:spPr/>
      <dgm:t>
        <a:bodyPr/>
        <a:lstStyle/>
        <a:p>
          <a:endParaRPr lang="en-IN"/>
        </a:p>
      </dgm:t>
    </dgm:pt>
    <dgm:pt modelId="{B0229EFD-556D-480E-978F-EDE39BDC8A96}" type="sibTrans" cxnId="{D9E07BA7-6A1E-469E-ACCE-3D8675AB9968}">
      <dgm:prSet/>
      <dgm:spPr/>
      <dgm:t>
        <a:bodyPr/>
        <a:lstStyle/>
        <a:p>
          <a:endParaRPr lang="en-IN"/>
        </a:p>
      </dgm:t>
    </dgm:pt>
    <dgm:pt modelId="{962DD960-2705-41CB-B9C2-2F262A0D2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/>
            <a:t>Added batch dimension</a:t>
          </a:r>
        </a:p>
      </dgm:t>
    </dgm:pt>
    <dgm:pt modelId="{9E7B206F-3B64-4AB2-ACCD-98925C7064B6}" type="parTrans" cxnId="{697B17AF-4BCA-4BCB-B9DD-3954AED3322F}">
      <dgm:prSet/>
      <dgm:spPr/>
      <dgm:t>
        <a:bodyPr/>
        <a:lstStyle/>
        <a:p>
          <a:endParaRPr lang="en-IN"/>
        </a:p>
      </dgm:t>
    </dgm:pt>
    <dgm:pt modelId="{6CD7CA21-B3A2-4CC2-987B-8169054E7B08}" type="sibTrans" cxnId="{697B17AF-4BCA-4BCB-B9DD-3954AED3322F}">
      <dgm:prSet/>
      <dgm:spPr/>
      <dgm:t>
        <a:bodyPr/>
        <a:lstStyle/>
        <a:p>
          <a:endParaRPr lang="en-IN"/>
        </a:p>
      </dgm:t>
    </dgm:pt>
    <dgm:pt modelId="{CBB6DBA2-28DD-4E3E-9FB5-A1816BF77786}">
      <dgm:prSet custT="1"/>
      <dgm:spPr/>
      <dgm:t>
        <a:bodyPr/>
        <a:lstStyle/>
        <a:p>
          <a:pPr>
            <a:buNone/>
          </a:pPr>
          <a:r>
            <a:rPr lang="en-US" sz="1400" dirty="0"/>
            <a:t>Returned prediction label with class probability.</a:t>
          </a:r>
        </a:p>
      </dgm:t>
    </dgm:pt>
    <dgm:pt modelId="{C17C1579-A9CB-4540-A838-8E728824F37C}" type="parTrans" cxnId="{8D149373-19CD-4685-B970-65F1F92548BF}">
      <dgm:prSet/>
      <dgm:spPr/>
      <dgm:t>
        <a:bodyPr/>
        <a:lstStyle/>
        <a:p>
          <a:endParaRPr lang="en-IN"/>
        </a:p>
      </dgm:t>
    </dgm:pt>
    <dgm:pt modelId="{45AD31F4-E567-465A-AD41-B01419D1460F}" type="sibTrans" cxnId="{8D149373-19CD-4685-B970-65F1F92548BF}">
      <dgm:prSet/>
      <dgm:spPr/>
      <dgm:t>
        <a:bodyPr/>
        <a:lstStyle/>
        <a:p>
          <a:endParaRPr lang="en-IN"/>
        </a:p>
      </dgm:t>
    </dgm:pt>
    <dgm:pt modelId="{64AFBDC0-FFFE-41B2-925E-241E085D6A17}" type="pres">
      <dgm:prSet presAssocID="{CB8981BB-0C91-4924-8852-9FA936D8DB4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F1468BB-14B2-46D8-82D5-5270CA479668}" type="pres">
      <dgm:prSet presAssocID="{486BCC55-37CC-4503-80C6-67B0E42A2D2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E96050-BC3E-482D-8CE0-4470FD3B3F0C}" type="pres">
      <dgm:prSet presAssocID="{486BCC55-37CC-4503-80C6-67B0E42A2D2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E815C58-C711-47EA-B72B-45DDC6AE9379}" type="pres">
      <dgm:prSet presAssocID="{4CD33B9A-BC4A-4BED-8FAA-7A898990EC2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7221428-B5A3-471D-82BC-7F533ED3D5D9}" type="pres">
      <dgm:prSet presAssocID="{4CD33B9A-BC4A-4BED-8FAA-7A898990EC2A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91E88F6-003A-463C-B29C-807847E41F6A}" type="pres">
      <dgm:prSet presAssocID="{11739852-B3C1-4C4E-B961-19F094E982F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DC875AA-6BFC-48D7-9813-FA0FAFEFC682}" type="pres">
      <dgm:prSet presAssocID="{11739852-B3C1-4C4E-B961-19F094E982F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1D0F09-F614-4E81-B5EA-444AFD77984B}" srcId="{11739852-B3C1-4C4E-B961-19F094E982FC}" destId="{5ED71DE3-6E2E-4418-B2E4-08A4586AD40E}" srcOrd="2" destOrd="0" parTransId="{295408B3-AB7C-4B4F-9E70-7DA0D9D22940}" sibTransId="{3A91BB1B-B71D-4665-A1DA-781B8ED0869D}"/>
    <dgm:cxn modelId="{EFE90819-80FB-498F-9516-75A55535B8E4}" type="presOf" srcId="{E9C13D23-7CC3-4C8B-BBDC-86FFCB0F7F1F}" destId="{6DC875AA-6BFC-48D7-9813-FA0FAFEFC682}" srcOrd="0" destOrd="3" presId="urn:microsoft.com/office/officeart/2009/3/layout/IncreasingArrowsProcess"/>
    <dgm:cxn modelId="{E5C84D26-3928-4676-885D-996A01020EB8}" srcId="{486BCC55-37CC-4503-80C6-67B0E42A2D2B}" destId="{46C401C5-54A5-4943-847B-16F8685F846A}" srcOrd="2" destOrd="0" parTransId="{78AD9D47-CC4A-446F-90AA-CE6D18E7049A}" sibTransId="{4E550F6D-5CD2-4D18-818B-9D21464CD047}"/>
    <dgm:cxn modelId="{12B4D126-11A8-48B7-BD92-CF9CA2331299}" srcId="{11739852-B3C1-4C4E-B961-19F094E982FC}" destId="{E9C13D23-7CC3-4C8B-BBDC-86FFCB0F7F1F}" srcOrd="3" destOrd="0" parTransId="{A7E1FD10-EB4F-4299-9898-28F33378F13E}" sibTransId="{550AA044-AF7D-4185-BD9C-F3DFE730C2F2}"/>
    <dgm:cxn modelId="{274E902F-11D5-4B70-BF87-F4930B3FD11F}" type="presOf" srcId="{486BCC55-37CC-4503-80C6-67B0E42A2D2B}" destId="{FF1468BB-14B2-46D8-82D5-5270CA479668}" srcOrd="0" destOrd="0" presId="urn:microsoft.com/office/officeart/2009/3/layout/IncreasingArrowsProcess"/>
    <dgm:cxn modelId="{6E0D5A39-E410-426E-8C4C-9D46862C1A94}" srcId="{486BCC55-37CC-4503-80C6-67B0E42A2D2B}" destId="{432877D0-79B3-4AFC-9397-54ED2FBBF730}" srcOrd="3" destOrd="0" parTransId="{CBCCC4F3-1E11-4B6C-ADB4-8DECAD168935}" sibTransId="{2A1294B0-709F-40C7-A498-E2D423052507}"/>
    <dgm:cxn modelId="{08338439-46A4-4CC0-9B0E-93E1512831C2}" srcId="{CB8981BB-0C91-4924-8852-9FA936D8DB46}" destId="{11739852-B3C1-4C4E-B961-19F094E982FC}" srcOrd="2" destOrd="0" parTransId="{D5AD3F67-11B4-4620-BCC0-C5D8736172ED}" sibTransId="{766DB4F9-1E89-4414-85C3-D38D0551D23D}"/>
    <dgm:cxn modelId="{D7FC633A-4776-47E6-A224-7D8C490094B6}" type="presOf" srcId="{CB8981BB-0C91-4924-8852-9FA936D8DB46}" destId="{64AFBDC0-FFFE-41B2-925E-241E085D6A17}" srcOrd="0" destOrd="0" presId="urn:microsoft.com/office/officeart/2009/3/layout/IncreasingArrowsProcess"/>
    <dgm:cxn modelId="{1A223E3E-8D79-423D-83BE-0C6CB47FE4E4}" srcId="{4F8E93FF-0C91-4291-B807-48992461371F}" destId="{0A73C8B2-3A85-4D8E-BAEB-E9B0F0F491CF}" srcOrd="2" destOrd="0" parTransId="{A26EFA0C-F4C1-461C-9F49-6A0F45C63575}" sibTransId="{D4440565-A263-44ED-896E-7F5931CCA06E}"/>
    <dgm:cxn modelId="{C366B13E-582D-47DB-96A7-57D088EA5006}" type="presOf" srcId="{4F8E93FF-0C91-4291-B807-48992461371F}" destId="{27221428-B5A3-471D-82BC-7F533ED3D5D9}" srcOrd="0" destOrd="0" presId="urn:microsoft.com/office/officeart/2009/3/layout/IncreasingArrowsProcess"/>
    <dgm:cxn modelId="{3A2FEF5D-1420-4553-B200-4F68FB076D5E}" srcId="{11739852-B3C1-4C4E-B961-19F094E982FC}" destId="{39C47CEC-6AD9-4A4E-BB1F-C174F105E053}" srcOrd="0" destOrd="0" parTransId="{B2D381EB-D2AC-4226-A0F1-9A7E8B8B80CD}" sibTransId="{9EA4972F-CE76-4BA2-AF52-53A04961A63B}"/>
    <dgm:cxn modelId="{2AADB842-B64C-4FE1-8A4D-85E104177989}" type="presOf" srcId="{46C401C5-54A5-4943-847B-16F8685F846A}" destId="{3CE96050-BC3E-482D-8CE0-4470FD3B3F0C}" srcOrd="0" destOrd="2" presId="urn:microsoft.com/office/officeart/2009/3/layout/IncreasingArrowsProcess"/>
    <dgm:cxn modelId="{06D27C65-AEFE-4107-875B-61449E774106}" srcId="{4CD33B9A-BC4A-4BED-8FAA-7A898990EC2A}" destId="{4F8E93FF-0C91-4291-B807-48992461371F}" srcOrd="0" destOrd="0" parTransId="{4AB83530-0904-4422-A9CC-A931646E9D39}" sibTransId="{B2EA00BE-BC04-4E6F-B8A0-CB1130A9CDD5}"/>
    <dgm:cxn modelId="{DBE6D168-7D20-4304-B7F9-345E22A2807A}" type="presOf" srcId="{7CEBC702-5E5D-417E-B235-22FFD1195757}" destId="{27221428-B5A3-471D-82BC-7F533ED3D5D9}" srcOrd="0" destOrd="1" presId="urn:microsoft.com/office/officeart/2009/3/layout/IncreasingArrowsProcess"/>
    <dgm:cxn modelId="{5AF17D70-E66B-4990-8284-4C0BB031A538}" srcId="{CB8981BB-0C91-4924-8852-9FA936D8DB46}" destId="{4CD33B9A-BC4A-4BED-8FAA-7A898990EC2A}" srcOrd="1" destOrd="0" parTransId="{2720493D-4E6C-484C-98F5-10DD6A1DBC0E}" sibTransId="{BC438AE0-E16C-4FB2-B68F-B04246388C19}"/>
    <dgm:cxn modelId="{8BFCF550-CAD2-4E2D-B12A-9AA8FED96BF0}" srcId="{11739852-B3C1-4C4E-B961-19F094E982FC}" destId="{8C93A732-7054-4345-A9A9-D9E65B93A4DD}" srcOrd="4" destOrd="0" parTransId="{3001409B-BDB4-424A-922D-EE62583655BF}" sibTransId="{D150BBE9-E7C3-44CA-8325-68B48E15CA0C}"/>
    <dgm:cxn modelId="{BC8DEB51-92C6-4128-A39D-BEBFBEA6E5A7}" type="presOf" srcId="{5ED71DE3-6E2E-4418-B2E4-08A4586AD40E}" destId="{6DC875AA-6BFC-48D7-9813-FA0FAFEFC682}" srcOrd="0" destOrd="2" presId="urn:microsoft.com/office/officeart/2009/3/layout/IncreasingArrowsProcess"/>
    <dgm:cxn modelId="{8D149373-19CD-4685-B970-65F1F92548BF}" srcId="{11739852-B3C1-4C4E-B961-19F094E982FC}" destId="{CBB6DBA2-28DD-4E3E-9FB5-A1816BF77786}" srcOrd="8" destOrd="0" parTransId="{C17C1579-A9CB-4540-A838-8E728824F37C}" sibTransId="{45AD31F4-E567-465A-AD41-B01419D1460F}"/>
    <dgm:cxn modelId="{58889B55-5575-41C7-9B69-D51485E29D98}" type="presOf" srcId="{962DD960-2705-41CB-B9C2-2F262A0D23F3}" destId="{6DC875AA-6BFC-48D7-9813-FA0FAFEFC682}" srcOrd="0" destOrd="7" presId="urn:microsoft.com/office/officeart/2009/3/layout/IncreasingArrowsProcess"/>
    <dgm:cxn modelId="{9FAC9757-8A58-41DD-AC57-2D92219A89E4}" srcId="{486BCC55-37CC-4503-80C6-67B0E42A2D2B}" destId="{FA98A1F5-C68D-45A8-86C4-0402A225F9F9}" srcOrd="1" destOrd="0" parTransId="{F8BDD549-E148-43D9-A8A7-794DD4E96A9A}" sibTransId="{1C17EF06-82CA-4A02-9498-DE0EE6E994F8}"/>
    <dgm:cxn modelId="{EAFB0078-5D10-4444-AFA1-CCAA33BCC6FE}" type="presOf" srcId="{B3C35B0B-0596-417C-88F3-0945542E68DE}" destId="{6DC875AA-6BFC-48D7-9813-FA0FAFEFC682}" srcOrd="0" destOrd="5" presId="urn:microsoft.com/office/officeart/2009/3/layout/IncreasingArrowsProcess"/>
    <dgm:cxn modelId="{AFF9747F-1113-49EE-B1C9-5E005A6B527F}" type="presOf" srcId="{58F0E962-4FC9-43E1-82A2-4079F3738C93}" destId="{6DC875AA-6BFC-48D7-9813-FA0FAFEFC682}" srcOrd="0" destOrd="1" presId="urn:microsoft.com/office/officeart/2009/3/layout/IncreasingArrowsProcess"/>
    <dgm:cxn modelId="{D1B5838D-E1FE-424B-931D-7428BB81A51E}" srcId="{4F8E93FF-0C91-4291-B807-48992461371F}" destId="{5B585B1C-03A8-4320-8085-51D630685C75}" srcOrd="1" destOrd="0" parTransId="{3521BA0A-176D-4FD4-A1E0-5B8DEEDEA27D}" sibTransId="{059551FF-3632-4F20-9AB0-0FF671E6F9C4}"/>
    <dgm:cxn modelId="{7EC7BA93-22EF-4EB0-B265-8B4992CABD25}" srcId="{11739852-B3C1-4C4E-B961-19F094E982FC}" destId="{B3C35B0B-0596-417C-88F3-0945542E68DE}" srcOrd="5" destOrd="0" parTransId="{CD1E2C3F-9000-4CA3-905C-949CEA2686E7}" sibTransId="{3104541C-60C4-45A9-B1B3-4D33E9440DD5}"/>
    <dgm:cxn modelId="{7B8ECEA0-DF23-4F49-9069-DE62E60B85FC}" type="presOf" srcId="{432877D0-79B3-4AFC-9397-54ED2FBBF730}" destId="{3CE96050-BC3E-482D-8CE0-4470FD3B3F0C}" srcOrd="0" destOrd="3" presId="urn:microsoft.com/office/officeart/2009/3/layout/IncreasingArrowsProcess"/>
    <dgm:cxn modelId="{7577DDA0-1027-435C-A85C-A505AF93506A}" type="presOf" srcId="{5B585B1C-03A8-4320-8085-51D630685C75}" destId="{27221428-B5A3-471D-82BC-7F533ED3D5D9}" srcOrd="0" destOrd="2" presId="urn:microsoft.com/office/officeart/2009/3/layout/IncreasingArrowsProcess"/>
    <dgm:cxn modelId="{A2FB79A5-CA2B-4161-B757-8DE28AA33008}" type="presOf" srcId="{34BEFEA3-44F5-4DD7-8AF6-9E210CEB4759}" destId="{6DC875AA-6BFC-48D7-9813-FA0FAFEFC682}" srcOrd="0" destOrd="6" presId="urn:microsoft.com/office/officeart/2009/3/layout/IncreasingArrowsProcess"/>
    <dgm:cxn modelId="{582D61A6-5096-4A70-982D-EC24E0ED284D}" type="presOf" srcId="{0A73C8B2-3A85-4D8E-BAEB-E9B0F0F491CF}" destId="{27221428-B5A3-471D-82BC-7F533ED3D5D9}" srcOrd="0" destOrd="3" presId="urn:microsoft.com/office/officeart/2009/3/layout/IncreasingArrowsProcess"/>
    <dgm:cxn modelId="{0235EFA6-C31E-4DD5-8646-D683428E9BAC}" srcId="{CB8981BB-0C91-4924-8852-9FA936D8DB46}" destId="{486BCC55-37CC-4503-80C6-67B0E42A2D2B}" srcOrd="0" destOrd="0" parTransId="{4F7A45DF-66A6-46B4-BD83-C0CBE31D7CD4}" sibTransId="{FA3913CE-53E5-4365-866C-15432AA328A3}"/>
    <dgm:cxn modelId="{3F0537A7-26CF-434B-A67E-FB2AFBF2569C}" type="presOf" srcId="{8C93A732-7054-4345-A9A9-D9E65B93A4DD}" destId="{6DC875AA-6BFC-48D7-9813-FA0FAFEFC682}" srcOrd="0" destOrd="4" presId="urn:microsoft.com/office/officeart/2009/3/layout/IncreasingArrowsProcess"/>
    <dgm:cxn modelId="{D9E07BA7-6A1E-469E-ACCE-3D8675AB9968}" srcId="{11739852-B3C1-4C4E-B961-19F094E982FC}" destId="{34BEFEA3-44F5-4DD7-8AF6-9E210CEB4759}" srcOrd="6" destOrd="0" parTransId="{D59B3E5F-55C5-4C02-B5D2-00DA89594B9E}" sibTransId="{B0229EFD-556D-480E-978F-EDE39BDC8A96}"/>
    <dgm:cxn modelId="{748A96A8-8472-4B03-B4B1-01FEA6B935BD}" srcId="{11739852-B3C1-4C4E-B961-19F094E982FC}" destId="{58F0E962-4FC9-43E1-82A2-4079F3738C93}" srcOrd="1" destOrd="0" parTransId="{64110BD2-6174-4A35-9076-998B34DCB1EC}" sibTransId="{CB47D43F-FCBC-4AB3-A5ED-47E3EB437429}"/>
    <dgm:cxn modelId="{A8FB2DAA-CB5E-49E3-9DE1-3DD7DCD54B17}" type="presOf" srcId="{11739852-B3C1-4C4E-B961-19F094E982FC}" destId="{791E88F6-003A-463C-B29C-807847E41F6A}" srcOrd="0" destOrd="0" presId="urn:microsoft.com/office/officeart/2009/3/layout/IncreasingArrowsProcess"/>
    <dgm:cxn modelId="{5A3A48AE-9C5D-4CBD-8487-A6CD1B5D31C8}" type="presOf" srcId="{FA98A1F5-C68D-45A8-86C4-0402A225F9F9}" destId="{3CE96050-BC3E-482D-8CE0-4470FD3B3F0C}" srcOrd="0" destOrd="1" presId="urn:microsoft.com/office/officeart/2009/3/layout/IncreasingArrowsProcess"/>
    <dgm:cxn modelId="{697B17AF-4BCA-4BCB-B9DD-3954AED3322F}" srcId="{11739852-B3C1-4C4E-B961-19F094E982FC}" destId="{962DD960-2705-41CB-B9C2-2F262A0D23F3}" srcOrd="7" destOrd="0" parTransId="{9E7B206F-3B64-4AB2-ACCD-98925C7064B6}" sibTransId="{6CD7CA21-B3A2-4CC2-987B-8169054E7B08}"/>
    <dgm:cxn modelId="{5AB1EAB1-8CC8-4627-A173-A1B3A3C94FDA}" srcId="{486BCC55-37CC-4503-80C6-67B0E42A2D2B}" destId="{84893B20-CC43-4774-BAEE-5F10B951EF09}" srcOrd="0" destOrd="0" parTransId="{574745E2-D8B6-43E5-B61A-FC5F818B78D3}" sibTransId="{0B10AE69-E833-444C-9AE0-D8BA1E9CB2DC}"/>
    <dgm:cxn modelId="{3B503DB5-2308-4FF8-85DF-210ABED0638D}" type="presOf" srcId="{4CD33B9A-BC4A-4BED-8FAA-7A898990EC2A}" destId="{BE815C58-C711-47EA-B72B-45DDC6AE9379}" srcOrd="0" destOrd="0" presId="urn:microsoft.com/office/officeart/2009/3/layout/IncreasingArrowsProcess"/>
    <dgm:cxn modelId="{80238AB9-7B04-4946-A3BC-DC30CDF3429F}" type="presOf" srcId="{84893B20-CC43-4774-BAEE-5F10B951EF09}" destId="{3CE96050-BC3E-482D-8CE0-4470FD3B3F0C}" srcOrd="0" destOrd="0" presId="urn:microsoft.com/office/officeart/2009/3/layout/IncreasingArrowsProcess"/>
    <dgm:cxn modelId="{E24C15D9-9559-4AC1-8148-8F67E229C1E2}" type="presOf" srcId="{39C47CEC-6AD9-4A4E-BB1F-C174F105E053}" destId="{6DC875AA-6BFC-48D7-9813-FA0FAFEFC682}" srcOrd="0" destOrd="0" presId="urn:microsoft.com/office/officeart/2009/3/layout/IncreasingArrowsProcess"/>
    <dgm:cxn modelId="{2FBC75DC-A49D-4F28-9235-169B1B9AE960}" srcId="{4F8E93FF-0C91-4291-B807-48992461371F}" destId="{7CEBC702-5E5D-417E-B235-22FFD1195757}" srcOrd="0" destOrd="0" parTransId="{E837EA9F-5ED5-4860-AAE1-80A600A0A589}" sibTransId="{FB29118A-914B-4C25-AC1E-006DB0549E31}"/>
    <dgm:cxn modelId="{DE7568EE-3585-40B3-A723-43057FCF1CA3}" type="presOf" srcId="{CBB6DBA2-28DD-4E3E-9FB5-A1816BF77786}" destId="{6DC875AA-6BFC-48D7-9813-FA0FAFEFC682}" srcOrd="0" destOrd="8" presId="urn:microsoft.com/office/officeart/2009/3/layout/IncreasingArrowsProcess"/>
    <dgm:cxn modelId="{8EE348B3-DEC9-48E9-BD27-5E1EB7E29BC2}" type="presParOf" srcId="{64AFBDC0-FFFE-41B2-925E-241E085D6A17}" destId="{FF1468BB-14B2-46D8-82D5-5270CA479668}" srcOrd="0" destOrd="0" presId="urn:microsoft.com/office/officeart/2009/3/layout/IncreasingArrowsProcess"/>
    <dgm:cxn modelId="{7ED84D20-2455-4D13-9CFF-D22725DD882D}" type="presParOf" srcId="{64AFBDC0-FFFE-41B2-925E-241E085D6A17}" destId="{3CE96050-BC3E-482D-8CE0-4470FD3B3F0C}" srcOrd="1" destOrd="0" presId="urn:microsoft.com/office/officeart/2009/3/layout/IncreasingArrowsProcess"/>
    <dgm:cxn modelId="{34D3ABC7-8A0C-4588-AA41-9F4DE6F481E8}" type="presParOf" srcId="{64AFBDC0-FFFE-41B2-925E-241E085D6A17}" destId="{BE815C58-C711-47EA-B72B-45DDC6AE9379}" srcOrd="2" destOrd="0" presId="urn:microsoft.com/office/officeart/2009/3/layout/IncreasingArrowsProcess"/>
    <dgm:cxn modelId="{F4C60F4F-C3F4-4138-A79E-E2EFCB938719}" type="presParOf" srcId="{64AFBDC0-FFFE-41B2-925E-241E085D6A17}" destId="{27221428-B5A3-471D-82BC-7F533ED3D5D9}" srcOrd="3" destOrd="0" presId="urn:microsoft.com/office/officeart/2009/3/layout/IncreasingArrowsProcess"/>
    <dgm:cxn modelId="{90A3E710-4156-49E6-B8D8-5AAE44C00870}" type="presParOf" srcId="{64AFBDC0-FFFE-41B2-925E-241E085D6A17}" destId="{791E88F6-003A-463C-B29C-807847E41F6A}" srcOrd="4" destOrd="0" presId="urn:microsoft.com/office/officeart/2009/3/layout/IncreasingArrowsProcess"/>
    <dgm:cxn modelId="{E06BAD92-2470-469E-BA9B-9557D265756D}" type="presParOf" srcId="{64AFBDC0-FFFE-41B2-925E-241E085D6A17}" destId="{6DC875AA-6BFC-48D7-9813-FA0FAFEFC682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9B00-838B-49CD-B42C-E9F5C6F2579C}">
      <dsp:nvSpPr>
        <dsp:cNvPr id="0" name=""/>
        <dsp:cNvSpPr/>
      </dsp:nvSpPr>
      <dsp:spPr>
        <a:xfrm>
          <a:off x="0" y="123593"/>
          <a:ext cx="10686532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none" kern="1200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0" y="512685"/>
        <a:ext cx="10297441" cy="778183"/>
      </dsp:txXfrm>
    </dsp:sp>
    <dsp:sp modelId="{5F197B29-AE00-427B-B1DC-AD204127761C}">
      <dsp:nvSpPr>
        <dsp:cNvPr id="0" name=""/>
        <dsp:cNvSpPr/>
      </dsp:nvSpPr>
      <dsp:spPr>
        <a:xfrm>
          <a:off x="30990" y="1102954"/>
          <a:ext cx="3291451" cy="34205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Garbage image dataset was organized into 6 classes: biodegradable, cardboard, glass, metal, paper, and plastic.</a:t>
          </a:r>
          <a:endParaRPr lang="en-IN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Used</a:t>
          </a:r>
          <a:r>
            <a:rPr lang="en-IN" sz="1600" b="0" kern="1200" dirty="0"/>
            <a:t> </a:t>
          </a:r>
          <a:r>
            <a:rPr lang="en-IN" sz="1600" b="0" kern="1200" dirty="0" err="1"/>
            <a:t>ImageDataGenerator</a:t>
          </a:r>
          <a:r>
            <a:rPr lang="en-IN" sz="1600" b="0" kern="1200" dirty="0"/>
            <a:t> </a:t>
          </a:r>
          <a:r>
            <a:rPr lang="en-IN" sz="1600" kern="1200" dirty="0"/>
            <a:t>to: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Normalize image pixel values (rescaling to [0, 1]).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Apply real-time </a:t>
          </a:r>
          <a:r>
            <a:rPr lang="en-US" sz="1600" b="1" kern="1200"/>
            <a:t>data augmentation</a:t>
          </a:r>
          <a:r>
            <a:rPr lang="en-US" sz="1600" kern="1200"/>
            <a:t>: rotation, zoom, horizontal flip.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Split data into </a:t>
          </a:r>
          <a:r>
            <a:rPr lang="en-US" sz="1600" b="1" kern="1200" dirty="0"/>
            <a:t>training (80%)</a:t>
          </a:r>
          <a:r>
            <a:rPr lang="en-US" sz="1600" kern="1200" dirty="0"/>
            <a:t> and </a:t>
          </a:r>
          <a:r>
            <a:rPr lang="en-US" sz="1600" b="1" kern="1200" dirty="0"/>
            <a:t>validation (20%)</a:t>
          </a:r>
          <a:r>
            <a:rPr lang="en-US" sz="1600" kern="1200" dirty="0"/>
            <a:t> sets.</a:t>
          </a:r>
        </a:p>
      </dsp:txBody>
      <dsp:txXfrm>
        <a:off x="30990" y="1102954"/>
        <a:ext cx="3291451" cy="3420541"/>
      </dsp:txXfrm>
    </dsp:sp>
    <dsp:sp modelId="{96E06DBE-4C93-457E-8015-2ADFDD373D0E}">
      <dsp:nvSpPr>
        <dsp:cNvPr id="0" name=""/>
        <dsp:cNvSpPr/>
      </dsp:nvSpPr>
      <dsp:spPr>
        <a:xfrm>
          <a:off x="3322442" y="632763"/>
          <a:ext cx="7395080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22442" y="1021855"/>
        <a:ext cx="7005989" cy="778183"/>
      </dsp:txXfrm>
    </dsp:sp>
    <dsp:sp modelId="{C15C6431-FBB2-4926-98F7-748468901796}">
      <dsp:nvSpPr>
        <dsp:cNvPr id="0" name=""/>
        <dsp:cNvSpPr/>
      </dsp:nvSpPr>
      <dsp:spPr>
        <a:xfrm>
          <a:off x="3322442" y="1832946"/>
          <a:ext cx="3291451" cy="29981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Loaded </a:t>
          </a:r>
          <a:r>
            <a:rPr lang="en-US" sz="1600" b="1" kern="1200" dirty="0"/>
            <a:t>MobileNetV3Large</a:t>
          </a:r>
          <a:r>
            <a:rPr lang="en-US" sz="1600" kern="1200" dirty="0"/>
            <a:t> with pre-trained ImageNet weights.</a:t>
          </a:r>
          <a:endParaRPr lang="en-IN" sz="16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</a:t>
          </a:r>
          <a:r>
            <a:rPr lang="en-US" sz="2000" kern="1200" dirty="0" err="1"/>
            <a:t>include_top</a:t>
          </a:r>
          <a:r>
            <a:rPr lang="en-US" sz="2000" kern="1200" dirty="0"/>
            <a:t>=False to remove the default classification layer.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was frozen</a:t>
          </a:r>
          <a:r>
            <a:rPr lang="en-US" sz="2000" kern="1200" dirty="0"/>
            <a:t> initially to retain pre-trained feature extraction.</a:t>
          </a:r>
        </a:p>
      </dsp:txBody>
      <dsp:txXfrm>
        <a:off x="3322442" y="1832946"/>
        <a:ext cx="3291451" cy="2998134"/>
      </dsp:txXfrm>
    </dsp:sp>
    <dsp:sp modelId="{D7420FC8-43AA-44E7-BFC4-9B998A865357}">
      <dsp:nvSpPr>
        <dsp:cNvPr id="0" name=""/>
        <dsp:cNvSpPr/>
      </dsp:nvSpPr>
      <dsp:spPr>
        <a:xfrm>
          <a:off x="6613894" y="1151552"/>
          <a:ext cx="4103628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7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3.MODEL COMPILE AND TRAINING :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6613894" y="1540644"/>
        <a:ext cx="3714537" cy="778183"/>
      </dsp:txXfrm>
    </dsp:sp>
    <dsp:sp modelId="{65CBAC15-75EC-444A-BC42-3D976F0EC0BF}">
      <dsp:nvSpPr>
        <dsp:cNvPr id="0" name=""/>
        <dsp:cNvSpPr/>
      </dsp:nvSpPr>
      <dsp:spPr>
        <a:xfrm>
          <a:off x="6613894" y="2351735"/>
          <a:ext cx="3291451" cy="2954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Optimizer: </a:t>
          </a:r>
          <a:r>
            <a:rPr lang="en-US" sz="1200" b="1" kern="1200" dirty="0"/>
            <a:t>Adam</a:t>
          </a:r>
          <a:r>
            <a:rPr lang="en-US" sz="1200" kern="1200" dirty="0"/>
            <a:t> with default learning rate.</a:t>
          </a:r>
          <a:endParaRPr lang="en-IN" sz="12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 function: </a:t>
          </a:r>
          <a:r>
            <a:rPr lang="en-US" sz="2000" b="1" kern="1200" dirty="0" err="1"/>
            <a:t>categorical_crossentropy</a:t>
          </a:r>
          <a:r>
            <a:rPr lang="en-US" sz="2000" kern="1200" dirty="0"/>
            <a:t> (used for one-hot encoded multi-class classification).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</a:t>
          </a:r>
          <a:r>
            <a:rPr lang="en-US" sz="2000" b="1" kern="1200" dirty="0"/>
            <a:t>Accuracy</a:t>
          </a:r>
          <a:r>
            <a:rPr lang="en-US" sz="2000" kern="1200" dirty="0"/>
            <a:t> was used to evaluate performance.</a:t>
          </a:r>
        </a:p>
      </dsp:txBody>
      <dsp:txXfrm>
        <a:off x="6613894" y="2351735"/>
        <a:ext cx="3291451" cy="29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68BB-14B2-46D8-82D5-5270CA479668}">
      <dsp:nvSpPr>
        <dsp:cNvPr id="0" name=""/>
        <dsp:cNvSpPr/>
      </dsp:nvSpPr>
      <dsp:spPr>
        <a:xfrm>
          <a:off x="30952" y="116566"/>
          <a:ext cx="10673189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0952" y="505172"/>
        <a:ext cx="10284583" cy="777211"/>
      </dsp:txXfrm>
    </dsp:sp>
    <dsp:sp modelId="{3CE96050-BC3E-482D-8CE0-4470FD3B3F0C}">
      <dsp:nvSpPr>
        <dsp:cNvPr id="0" name=""/>
        <dsp:cNvSpPr/>
      </dsp:nvSpPr>
      <dsp:spPr>
        <a:xfrm>
          <a:off x="30952" y="1315250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Evaluated on the validation dataset:</a:t>
          </a:r>
          <a:endParaRPr lang="en-IN" sz="1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Generated </a:t>
          </a:r>
          <a:r>
            <a:rPr lang="en-US" sz="2000" b="1" kern="1200" dirty="0"/>
            <a:t>confusion matrix</a:t>
          </a:r>
          <a:r>
            <a:rPr lang="en-US" sz="2000" kern="1200" dirty="0"/>
            <a:t> to visualize class-wise performance.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/>
            <a:t>Used </a:t>
          </a:r>
          <a:r>
            <a:rPr lang="en-US" sz="2000" b="1" kern="1200"/>
            <a:t>classification report</a:t>
          </a:r>
          <a:r>
            <a:rPr lang="en-US" sz="2000" kern="1200"/>
            <a:t> to get precision, recall, and F1-score.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Observed high precision across all garbage categories.</a:t>
          </a:r>
        </a:p>
      </dsp:txBody>
      <dsp:txXfrm>
        <a:off x="30952" y="1315250"/>
        <a:ext cx="3287342" cy="2994391"/>
      </dsp:txXfrm>
    </dsp:sp>
    <dsp:sp modelId="{BE815C58-C711-47EA-B72B-45DDC6AE9379}">
      <dsp:nvSpPr>
        <dsp:cNvPr id="0" name=""/>
        <dsp:cNvSpPr/>
      </dsp:nvSpPr>
      <dsp:spPr>
        <a:xfrm>
          <a:off x="3318294" y="634707"/>
          <a:ext cx="7385847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611398"/>
                <a:satOff val="0"/>
                <a:lumOff val="15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611398"/>
                <a:satOff val="0"/>
                <a:lumOff val="15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18294" y="1023313"/>
        <a:ext cx="6997241" cy="777211"/>
      </dsp:txXfrm>
    </dsp:sp>
    <dsp:sp modelId="{27221428-B5A3-471D-82BC-7F533ED3D5D9}">
      <dsp:nvSpPr>
        <dsp:cNvPr id="0" name=""/>
        <dsp:cNvSpPr/>
      </dsp:nvSpPr>
      <dsp:spPr>
        <a:xfrm>
          <a:off x="3318294" y="1833391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11398"/>
              <a:satOff val="0"/>
              <a:lumOff val="15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Trained model was saved in </a:t>
          </a:r>
          <a:r>
            <a:rPr lang="en-US" sz="1800" b="1" kern="1200" dirty="0"/>
            <a:t>.</a:t>
          </a:r>
          <a:r>
            <a:rPr lang="en-US" sz="1800" b="1" kern="1200" dirty="0" err="1"/>
            <a:t>keras</a:t>
          </a:r>
          <a:r>
            <a:rPr lang="en-US" sz="1800" b="1" kern="1200" dirty="0"/>
            <a:t> format</a:t>
          </a:r>
          <a:r>
            <a:rPr lang="en-US" sz="1800" kern="1200" dirty="0"/>
            <a:t>, which includes:</a:t>
          </a:r>
          <a:endParaRPr lang="en-IN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/>
            <a:t>Network architecture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/>
            <a:t>Trained weights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Optimizer and configuration for reuse or fine-tuning</a:t>
          </a:r>
        </a:p>
      </dsp:txBody>
      <dsp:txXfrm>
        <a:off x="3318294" y="1833391"/>
        <a:ext cx="3287342" cy="2994391"/>
      </dsp:txXfrm>
    </dsp:sp>
    <dsp:sp modelId="{791E88F6-003A-463C-B29C-807847E41F6A}">
      <dsp:nvSpPr>
        <dsp:cNvPr id="0" name=""/>
        <dsp:cNvSpPr/>
      </dsp:nvSpPr>
      <dsp:spPr>
        <a:xfrm>
          <a:off x="6605636" y="1152848"/>
          <a:ext cx="4098504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7222796"/>
                <a:satOff val="0"/>
                <a:lumOff val="30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222796"/>
                <a:satOff val="0"/>
                <a:lumOff val="30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6605636" y="1541454"/>
        <a:ext cx="3709898" cy="777211"/>
      </dsp:txXfrm>
    </dsp:sp>
    <dsp:sp modelId="{6DC875AA-6BFC-48D7-9813-FA0FAFEFC682}">
      <dsp:nvSpPr>
        <dsp:cNvPr id="0" name=""/>
        <dsp:cNvSpPr/>
      </dsp:nvSpPr>
      <dsp:spPr>
        <a:xfrm>
          <a:off x="6605636" y="2351532"/>
          <a:ext cx="3287342" cy="29505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222796"/>
              <a:satOff val="0"/>
              <a:lumOff val="30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 a </a:t>
          </a:r>
          <a:r>
            <a:rPr lang="en-US" sz="1400" b="1" kern="1200" dirty="0" err="1"/>
            <a:t>Gradio</a:t>
          </a:r>
          <a:r>
            <a:rPr lang="en-US" sz="1400" b="1" kern="1200" dirty="0"/>
            <a:t> Interface</a:t>
          </a:r>
          <a:r>
            <a:rPr lang="en-US" sz="1400" kern="1200" dirty="0"/>
            <a:t> with:</a:t>
          </a: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  Image upload widget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Real-time model inference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Display of predicted garbage category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Preprocessed uploaded image to match training conditions: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Resized to 224×224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Converted to array and normalized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/>
            <a:t>Added batch dimension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Returned prediction label with class probability.</a:t>
          </a:r>
        </a:p>
      </dsp:txBody>
      <dsp:txXfrm>
        <a:off x="6605636" y="2351532"/>
        <a:ext cx="3287342" cy="2950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17199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IN" sz="3600" b="1" u="sng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GARBAGE CLASSIFICATION USING MOBILENETV3 LARGE</a:t>
            </a:r>
          </a:p>
          <a:p>
            <a:pPr algn="r"/>
            <a:endParaRPr lang="en-IN" sz="3600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u="sng" dirty="0">
                <a:solidFill>
                  <a:schemeClr val="bg1"/>
                </a:solidFill>
              </a:rPr>
              <a:t>"</a:t>
            </a:r>
            <a:r>
              <a:rPr lang="en-US" sz="3600" u="sng" dirty="0" err="1">
                <a:solidFill>
                  <a:schemeClr val="bg1"/>
                </a:solidFill>
              </a:rPr>
              <a:t>EcoScan</a:t>
            </a:r>
            <a:r>
              <a:rPr lang="en-US" sz="3600" u="sng" dirty="0">
                <a:solidFill>
                  <a:schemeClr val="bg1"/>
                </a:solidFill>
              </a:rPr>
              <a:t>: Automated Waste Type Recognition with AI"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8118AE-2F75-F454-33F3-2A8BD4C8420B}"/>
              </a:ext>
            </a:extLst>
          </p:cNvPr>
          <p:cNvSpPr/>
          <p:nvPr/>
        </p:nvSpPr>
        <p:spPr>
          <a:xfrm>
            <a:off x="8267419" y="6211669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DEVELOPED BY  : B SAI GANESH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CONTACT : 7569083713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DF) Enhanced ResNet-50 for garbage classification: Feature fusion and  depth-separable convolutions">
            <a:extLst>
              <a:ext uri="{FF2B5EF4-FFF2-40B4-BE49-F238E27FC236}">
                <a16:creationId xmlns:a16="http://schemas.microsoft.com/office/drawing/2014/main" id="{07C9CB5B-A7B4-A49B-4970-3CDCD32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826698"/>
            <a:ext cx="9256144" cy="55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B1E8-FFE6-7AEA-0338-9656BE5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2" y="1038868"/>
            <a:ext cx="11102196" cy="545682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4382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0846" y="12551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Conclusion: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DB1B-EEB8-C3AE-4C1E-32E45D45E28E}"/>
              </a:ext>
            </a:extLst>
          </p:cNvPr>
          <p:cNvSpPr txBox="1"/>
          <p:nvPr/>
        </p:nvSpPr>
        <p:spPr>
          <a:xfrm>
            <a:off x="310551" y="931653"/>
            <a:ext cx="117232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 deep learning model based on </a:t>
            </a:r>
            <a:r>
              <a:rPr lang="en-US" sz="2400" b="1" i="1" dirty="0">
                <a:latin typeface="Arial Narrow" panose="020B0606020202030204" pitchFamily="34" charset="0"/>
              </a:rPr>
              <a:t>MobileNetV3Large</a:t>
            </a:r>
            <a:r>
              <a:rPr lang="en-US" sz="2400" i="1" dirty="0">
                <a:latin typeface="Arial Narrow" panose="020B0606020202030204" pitchFamily="34" charset="0"/>
              </a:rPr>
              <a:t> was successfully developed to classify garbage images into 6 categories with </a:t>
            </a:r>
            <a:r>
              <a:rPr lang="en-US" sz="2400" b="1" i="1" dirty="0">
                <a:latin typeface="Arial Narrow" panose="020B0606020202030204" pitchFamily="34" charset="0"/>
              </a:rPr>
              <a:t>high accuracy (&gt;99%)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model uses </a:t>
            </a:r>
            <a:r>
              <a:rPr lang="en-US" sz="2400" b="1" i="1" dirty="0">
                <a:latin typeface="Arial Narrow" panose="020B0606020202030204" pitchFamily="34" charset="0"/>
              </a:rPr>
              <a:t>transfer learning</a:t>
            </a:r>
            <a:r>
              <a:rPr lang="en-US" sz="2400" i="1" dirty="0">
                <a:latin typeface="Arial Narrow" panose="020B0606020202030204" pitchFamily="34" charset="0"/>
              </a:rPr>
              <a:t>, making it both </a:t>
            </a:r>
            <a:r>
              <a:rPr lang="en-US" sz="2400" b="1" i="1" dirty="0">
                <a:latin typeface="Arial Narrow" panose="020B0606020202030204" pitchFamily="34" charset="0"/>
              </a:rPr>
              <a:t>efficient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lightweight</a:t>
            </a:r>
            <a:r>
              <a:rPr lang="en-US" sz="2400" i="1" dirty="0">
                <a:latin typeface="Arial Narrow" panose="020B0606020202030204" pitchFamily="34" charset="0"/>
              </a:rPr>
              <a:t>, suitable for real-time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An interactive </a:t>
            </a:r>
            <a:r>
              <a:rPr lang="en-US" sz="2400" b="1" i="1" dirty="0" err="1">
                <a:latin typeface="Arial Narrow" panose="020B0606020202030204" pitchFamily="34" charset="0"/>
              </a:rPr>
              <a:t>Gradio</a:t>
            </a:r>
            <a:r>
              <a:rPr lang="en-US" sz="2400" b="1" i="1" dirty="0">
                <a:latin typeface="Arial Narrow" panose="020B0606020202030204" pitchFamily="34" charset="0"/>
              </a:rPr>
              <a:t> interface</a:t>
            </a:r>
            <a:r>
              <a:rPr lang="en-US" sz="2400" i="1" dirty="0">
                <a:latin typeface="Arial Narrow" panose="020B0606020202030204" pitchFamily="34" charset="0"/>
              </a:rPr>
              <a:t> allows users to test the model by uploading images for instant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solution supports the vision of </a:t>
            </a:r>
            <a:r>
              <a:rPr lang="en-US" sz="2400" b="1" i="1" dirty="0">
                <a:latin typeface="Arial Narrow" panose="020B0606020202030204" pitchFamily="34" charset="0"/>
              </a:rPr>
              <a:t>automated waste segregation</a:t>
            </a:r>
            <a:r>
              <a:rPr lang="en-US" sz="2400" i="1" dirty="0">
                <a:latin typeface="Arial Narrow" panose="020B0606020202030204" pitchFamily="34" charset="0"/>
              </a:rPr>
              <a:t>, promoting </a:t>
            </a:r>
            <a:r>
              <a:rPr lang="en-US" sz="2400" b="1" i="1" dirty="0">
                <a:latin typeface="Arial Narrow" panose="020B0606020202030204" pitchFamily="34" charset="0"/>
              </a:rPr>
              <a:t>cleaner cities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efficient recycling</a:t>
            </a:r>
            <a:r>
              <a:rPr lang="en-US" sz="2400" i="1" dirty="0">
                <a:latin typeface="Arial Narrow" panose="020B0606020202030204" pitchFamily="34" charset="0"/>
              </a:rPr>
              <a:t>, and </a:t>
            </a:r>
            <a:r>
              <a:rPr lang="en-US" sz="2400" b="1" i="1" dirty="0">
                <a:latin typeface="Arial Narrow" panose="020B0606020202030204" pitchFamily="34" charset="0"/>
              </a:rPr>
              <a:t>sustainable environmental practices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This project demonstrates the power of </a:t>
            </a:r>
            <a:r>
              <a:rPr lang="en-US" sz="2400" b="1" i="1" dirty="0">
                <a:latin typeface="Arial Narrow" panose="020B0606020202030204" pitchFamily="34" charset="0"/>
              </a:rPr>
              <a:t>AI in solving real-world problems</a:t>
            </a:r>
            <a:r>
              <a:rPr lang="en-US" sz="2400" i="1" dirty="0">
                <a:latin typeface="Arial Narrow" panose="020B0606020202030204" pitchFamily="34" charset="0"/>
              </a:rPr>
              <a:t>, especially in the context of </a:t>
            </a:r>
            <a:r>
              <a:rPr lang="en-US" sz="2400" b="1" i="1" dirty="0">
                <a:latin typeface="Arial Narrow" panose="020B0606020202030204" pitchFamily="34" charset="0"/>
              </a:rPr>
              <a:t>smart city infrastructure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environmental management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098" name="Picture 2" descr="Challenges of solid waste management in housing societies and tips for  improvement">
            <a:extLst>
              <a:ext uri="{FF2B5EF4-FFF2-40B4-BE49-F238E27FC236}">
                <a16:creationId xmlns:a16="http://schemas.microsoft.com/office/drawing/2014/main" id="{F1410EC5-C18B-022F-271C-9EF2AFD2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47" y="4421675"/>
            <a:ext cx="2125422" cy="22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8DDD6-7FD1-1E5A-E565-0CF3D4716577}"/>
              </a:ext>
            </a:extLst>
          </p:cNvPr>
          <p:cNvSpPr txBox="1"/>
          <p:nvPr/>
        </p:nvSpPr>
        <p:spPr>
          <a:xfrm>
            <a:off x="310551" y="5592858"/>
            <a:ext cx="6098874" cy="66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https://github.com/ganesh75690/garbage-aicte-project.git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s For Watching Outro | Subscribe | Like | Share |">
            <a:extLst>
              <a:ext uri="{FF2B5EF4-FFF2-40B4-BE49-F238E27FC236}">
                <a16:creationId xmlns:a16="http://schemas.microsoft.com/office/drawing/2014/main" id="{358B528E-135A-CC7F-E4A0-C787800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126"/>
            <a:ext cx="12192000" cy="60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86801" y="960735"/>
            <a:ext cx="450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 :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060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98D83-DDE3-A5AD-D774-C53DDB52D21B}"/>
              </a:ext>
            </a:extLst>
          </p:cNvPr>
          <p:cNvSpPr txBox="1"/>
          <p:nvPr/>
        </p:nvSpPr>
        <p:spPr>
          <a:xfrm>
            <a:off x="439947" y="1664851"/>
            <a:ext cx="6107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Understand image classification using Convolutional Neural Networks (CNNs)</a:t>
            </a:r>
          </a:p>
          <a:p>
            <a:r>
              <a:rPr lang="en-IN" sz="1600" dirty="0"/>
              <a:t>Apply transfer learning with MobileNetV3Large</a:t>
            </a:r>
          </a:p>
          <a:p>
            <a:r>
              <a:rPr lang="en-IN" sz="1600" dirty="0"/>
              <a:t>Build and evaluate a deep learning model for garbage type recognition</a:t>
            </a:r>
          </a:p>
          <a:p>
            <a:r>
              <a:rPr lang="en-IN" sz="1600" dirty="0"/>
              <a:t>Explore model deployment </a:t>
            </a:r>
            <a:r>
              <a:rPr lang="en-IN" sz="1400" dirty="0"/>
              <a:t>techniques</a:t>
            </a:r>
            <a:r>
              <a:rPr lang="en-IN" sz="1600" dirty="0"/>
              <a:t> for practical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Design and train a convolutional neural network (CNN)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tailored for multi-class classification problems.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Use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Callbacks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EarlyStopping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ModelCheckpoint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ReduceLROnPlateau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 to optimize training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Evaluate model performance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metrics like accuracy, confusion matrix, and loss plots.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Develop an interactive prediction interface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to make the model accessible and testable.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Learn how to save and load trained models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 reuse and deployment.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Gain exposure to real-world AI applications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 smart waste management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Practice collaborative development tools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such as GitHub for version control and project sharing.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7207" y="23749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</a:rPr>
              <a:t>T</a:t>
            </a:r>
            <a:r>
              <a:rPr lang="en-IN" sz="2400" b="1" i="1" u="sng" dirty="0" err="1">
                <a:solidFill>
                  <a:schemeClr val="bg1"/>
                </a:solidFill>
              </a:rPr>
              <a:t>ools</a:t>
            </a:r>
            <a:r>
              <a:rPr lang="en-IN" sz="2400" b="1" i="1" u="sng" dirty="0">
                <a:solidFill>
                  <a:schemeClr val="bg1"/>
                </a:solidFill>
              </a:rPr>
              <a:t>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6B86D-BAC2-AD46-29ED-052DD0A06B99}"/>
              </a:ext>
            </a:extLst>
          </p:cNvPr>
          <p:cNvSpPr txBox="1"/>
          <p:nvPr/>
        </p:nvSpPr>
        <p:spPr>
          <a:xfrm>
            <a:off x="107765" y="699156"/>
            <a:ext cx="1054579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🧠 </a:t>
            </a:r>
            <a:r>
              <a:rPr lang="en-IN" sz="2000" b="1" u="sng" dirty="0"/>
              <a:t>Deep Learning Frameworks :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TensorFlow</a:t>
            </a:r>
            <a:r>
              <a:rPr lang="en-IN" sz="2000" dirty="0"/>
              <a:t> – for model building, training,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Keras</a:t>
            </a:r>
            <a:r>
              <a:rPr lang="en-IN" sz="2000" dirty="0"/>
              <a:t> – high-level API to simplify deep learning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🖼️ </a:t>
            </a:r>
            <a:r>
              <a:rPr lang="en-IN" sz="2000" b="1" u="sng" dirty="0"/>
              <a:t>Computer Vision &amp; Image Processing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MobileNetV3Large</a:t>
            </a:r>
            <a:r>
              <a:rPr lang="en-IN" sz="2000" dirty="0"/>
              <a:t> – lightweight pre-trained CNN for image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PIL (Python Imaging Library)</a:t>
            </a:r>
            <a:r>
              <a:rPr lang="en-IN" sz="2000" dirty="0"/>
              <a:t> – for image loading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NumPy</a:t>
            </a:r>
            <a:r>
              <a:rPr lang="en-IN" sz="2000" dirty="0"/>
              <a:t> – for array operations and data 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>
              <a:buNone/>
            </a:pPr>
            <a:r>
              <a:rPr lang="en-IN" sz="2000" b="1" u="sng" dirty="0"/>
              <a:t>📊 Data Analysis &amp; Visualization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Matplotlib</a:t>
            </a:r>
            <a:r>
              <a:rPr lang="en-IN" sz="2000" dirty="0"/>
              <a:t> – for plotting training/validation curves and evaluation metrics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📁 </a:t>
            </a:r>
            <a:r>
              <a:rPr lang="en-IN" sz="2000" b="1" u="sng" dirty="0"/>
              <a:t>Data Handling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image_dataset_from_directory</a:t>
            </a:r>
            <a:r>
              <a:rPr lang="en-IN" sz="2000" b="1" dirty="0"/>
              <a:t> (TensorFlow)</a:t>
            </a:r>
            <a:r>
              <a:rPr lang="en-IN" sz="2000" dirty="0"/>
              <a:t> – for loading and splitting image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Google </a:t>
            </a:r>
            <a:r>
              <a:rPr lang="en-IN" sz="2000" b="1" dirty="0" err="1"/>
              <a:t>Colab</a:t>
            </a:r>
            <a:r>
              <a:rPr lang="en-IN" sz="2000" b="1" dirty="0"/>
              <a:t> / </a:t>
            </a:r>
            <a:r>
              <a:rPr lang="en-IN" sz="2000" b="1" dirty="0" err="1"/>
              <a:t>Jupyter</a:t>
            </a:r>
            <a:r>
              <a:rPr lang="en-IN" sz="2000" b="1" dirty="0"/>
              <a:t> Notebook</a:t>
            </a:r>
            <a:r>
              <a:rPr lang="en-IN" sz="2000" dirty="0"/>
              <a:t> – for coding, training, and debugging interactively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⚙️ Model Optimization</a:t>
            </a:r>
          </a:p>
        </p:txBody>
      </p:sp>
      <p:pic>
        <p:nvPicPr>
          <p:cNvPr id="2052" name="Picture 4" descr="tensorflow · GitHub">
            <a:extLst>
              <a:ext uri="{FF2B5EF4-FFF2-40B4-BE49-F238E27FC236}">
                <a16:creationId xmlns:a16="http://schemas.microsoft.com/office/drawing/2014/main" id="{C213AB5A-48AD-AC5E-3604-8A6BE86B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48" y="871268"/>
            <a:ext cx="1605232" cy="16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plotlib Python. So in this blog we will learn how to… | by Padmashree  Jha | Medium">
            <a:extLst>
              <a:ext uri="{FF2B5EF4-FFF2-40B4-BE49-F238E27FC236}">
                <a16:creationId xmlns:a16="http://schemas.microsoft.com/office/drawing/2014/main" id="{0E91225C-F4B5-D794-3238-047B16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2313712"/>
            <a:ext cx="1568570" cy="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ras - Wikipedia">
            <a:extLst>
              <a:ext uri="{FF2B5EF4-FFF2-40B4-BE49-F238E27FC236}">
                <a16:creationId xmlns:a16="http://schemas.microsoft.com/office/drawing/2014/main" id="{8F9A5A7B-6C5D-7C99-6731-02EEE6F5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69" y="3338407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Simple Walk-through with NumPy for Data Science - Neuraspike">
            <a:extLst>
              <a:ext uri="{FF2B5EF4-FFF2-40B4-BE49-F238E27FC236}">
                <a16:creationId xmlns:a16="http://schemas.microsoft.com/office/drawing/2014/main" id="{48A260DB-254C-F22C-377C-9C5A1075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3219824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st Your ML Models with Gradio. Are you a machine learning enthusiast… |  by Analyst Uttam | Medium">
            <a:extLst>
              <a:ext uri="{FF2B5EF4-FFF2-40B4-BE49-F238E27FC236}">
                <a16:creationId xmlns:a16="http://schemas.microsoft.com/office/drawing/2014/main" id="{4983CBFA-168A-84CA-671D-FFEA164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6" y="4903857"/>
            <a:ext cx="1995593" cy="199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| San Francisco CA">
            <a:extLst>
              <a:ext uri="{FF2B5EF4-FFF2-40B4-BE49-F238E27FC236}">
                <a16:creationId xmlns:a16="http://schemas.microsoft.com/office/drawing/2014/main" id="{C23DDE0E-7982-B744-5628-24357ED0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55" y="769753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811D8-7BC1-B5F3-01C7-9501C4E66E11}"/>
              </a:ext>
            </a:extLst>
          </p:cNvPr>
          <p:cNvSpPr txBox="1"/>
          <p:nvPr/>
        </p:nvSpPr>
        <p:spPr>
          <a:xfrm>
            <a:off x="228600" y="831735"/>
            <a:ext cx="109426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EarlyStopping</a:t>
            </a:r>
            <a:r>
              <a:rPr lang="en-IN" sz="2400" dirty="0"/>
              <a:t>, </a:t>
            </a:r>
            <a:r>
              <a:rPr lang="en-IN" sz="2400" b="1" dirty="0" err="1"/>
              <a:t>ReduceLROnPlateau</a:t>
            </a:r>
            <a:r>
              <a:rPr lang="en-IN" sz="2400" dirty="0"/>
              <a:t>, </a:t>
            </a:r>
            <a:r>
              <a:rPr lang="en-IN" sz="2400" b="1" dirty="0" err="1"/>
              <a:t>ModelCheckpoint</a:t>
            </a:r>
            <a:r>
              <a:rPr lang="en-IN" sz="2400" dirty="0"/>
              <a:t> – for efficient training.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/>
              <a:t>🌐 </a:t>
            </a:r>
            <a:r>
              <a:rPr lang="en-IN" sz="2400" b="1" u="sng" dirty="0"/>
              <a:t>Model Deployment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Gradio</a:t>
            </a:r>
            <a:r>
              <a:rPr lang="en-IN" sz="2400" dirty="0"/>
              <a:t> – for creating a user-friendly web interface to test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📦 </a:t>
            </a:r>
            <a:r>
              <a:rPr lang="en-IN" sz="2400" b="1" u="sng" dirty="0"/>
              <a:t>Version Control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GitHub</a:t>
            </a:r>
            <a:r>
              <a:rPr lang="en-IN" sz="2400" dirty="0"/>
              <a:t> – to store and manage project code and model files</a:t>
            </a:r>
          </a:p>
        </p:txBody>
      </p:sp>
      <p:pic>
        <p:nvPicPr>
          <p:cNvPr id="3074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225A2F8E-15A6-CB50-3FA0-EC6BDC63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0" y="4915997"/>
            <a:ext cx="3542761" cy="15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768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1489" y="19514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Methodology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331D7-A24A-418A-7036-DC0FBB7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000005"/>
              </p:ext>
            </p:extLst>
          </p:nvPr>
        </p:nvGraphicFramePr>
        <p:xfrm>
          <a:off x="577969" y="718367"/>
          <a:ext cx="10748514" cy="541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547D3-7CD0-FDDA-077C-43AE1C079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69" y="5408761"/>
            <a:ext cx="1155940" cy="86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219C6-9776-72BF-C658-91F5EE6DD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814" y="5317106"/>
            <a:ext cx="960408" cy="72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F7E0D-3E77-0AA2-2843-8832FE49A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4101" y="5847628"/>
            <a:ext cx="1216325" cy="91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45E4F2-7C64-6B7F-D305-5C979E6D2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5754" y="5700223"/>
            <a:ext cx="1351472" cy="101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7FC8F-9866-5135-435F-EEFCB64876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88" y="5677259"/>
            <a:ext cx="1207698" cy="90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A7AE04-2C1F-BB8B-2DB3-754EB465CB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985" y="5746268"/>
            <a:ext cx="1351472" cy="1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0FD06-C48B-4034-42DA-87517FDB6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39968"/>
              </p:ext>
            </p:extLst>
          </p:nvPr>
        </p:nvGraphicFramePr>
        <p:xfrm>
          <a:off x="728453" y="1021590"/>
          <a:ext cx="107350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D9AEE-C525-EFF0-5673-26AFBECEF701}"/>
              </a:ext>
            </a:extLst>
          </p:cNvPr>
          <p:cNvSpPr txBox="1"/>
          <p:nvPr/>
        </p:nvSpPr>
        <p:spPr>
          <a:xfrm>
            <a:off x="435634" y="1454522"/>
            <a:ext cx="109167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0"/>
              </a:rPr>
              <a:t>A deep learning-powered garbage classification system trained with MobileNetV3Large to identify and categorize garbage images into 6 distinct classes using real-time image prediction.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/>
              <a:t>Effective waste segregation is a critical challenge in urban and rural environments.</a:t>
            </a:r>
            <a:br>
              <a:rPr lang="en-US" sz="2000" dirty="0"/>
            </a:br>
            <a:r>
              <a:rPr lang="en-US" sz="2000" dirty="0"/>
              <a:t>Currently, most garbage is manually sorted, which is:</a:t>
            </a:r>
          </a:p>
          <a:p>
            <a:r>
              <a:rPr lang="en-US" sz="2000" b="1" dirty="0"/>
              <a:t>Time-consuming</a:t>
            </a:r>
            <a:endParaRPr lang="en-US" sz="2000" dirty="0"/>
          </a:p>
          <a:p>
            <a:r>
              <a:rPr lang="en-US" sz="2000" b="1" dirty="0"/>
              <a:t>Inconsistent</a:t>
            </a:r>
            <a:endParaRPr lang="en-US" sz="2000" dirty="0"/>
          </a:p>
          <a:p>
            <a:r>
              <a:rPr lang="en-US" sz="2000" b="1" dirty="0"/>
              <a:t>Hazardous to workers</a:t>
            </a:r>
            <a:endParaRPr lang="en-US" sz="2000" dirty="0"/>
          </a:p>
          <a:p>
            <a:r>
              <a:rPr lang="en-US" sz="2000" dirty="0"/>
              <a:t>And often leads to </a:t>
            </a:r>
            <a:r>
              <a:rPr lang="en-US" sz="2000" b="1" dirty="0"/>
              <a:t>inefficient recycling processes</a:t>
            </a:r>
            <a:endParaRPr lang="en-US" sz="2000" dirty="0"/>
          </a:p>
          <a:p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Waste Segregation: All you need to Know - GreenSutra®">
            <a:extLst>
              <a:ext uri="{FF2B5EF4-FFF2-40B4-BE49-F238E27FC236}">
                <a16:creationId xmlns:a16="http://schemas.microsoft.com/office/drawing/2014/main" id="{2F6CF9F7-9934-4D91-F790-9AF5081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24" y="4509655"/>
            <a:ext cx="4599368" cy="17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3346" y="9688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Solution: 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0EF4C-7155-D25E-1D20-C02FA6E2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6" y="667144"/>
            <a:ext cx="1156308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 address the challenge of manual and inefficient garbage segregation, we propose a </a:t>
            </a:r>
            <a:r>
              <a:rPr lang="en-US" sz="2000" b="1" dirty="0"/>
              <a:t>deep learning-based classification system</a:t>
            </a:r>
            <a:r>
              <a:rPr lang="en-US" sz="2000" dirty="0"/>
              <a:t> that uses a pre-trained MobileNetV3Large model to automatically identify the type of waste from an image.</a:t>
            </a:r>
          </a:p>
          <a:p>
            <a:endParaRPr lang="en-US" sz="2000" dirty="0"/>
          </a:p>
          <a:p>
            <a:r>
              <a:rPr lang="en-US" sz="2000" b="1" dirty="0"/>
              <a:t>🛠️ Key Features of the Solution:</a:t>
            </a:r>
          </a:p>
          <a:p>
            <a:r>
              <a:rPr lang="en-US" sz="2000" b="1" dirty="0"/>
              <a:t>Transfer Learning</a:t>
            </a:r>
            <a:r>
              <a:rPr lang="en-US" sz="2000" dirty="0"/>
              <a:t> with MobileNetV3Large for efficient and accurate image classification</a:t>
            </a:r>
          </a:p>
          <a:p>
            <a:r>
              <a:rPr lang="en-US" sz="2000" b="1" dirty="0"/>
              <a:t>Six-Class Garbage Detection</a:t>
            </a:r>
            <a:r>
              <a:rPr lang="en-US" sz="2000" dirty="0"/>
              <a:t>: The model classifies waste into:</a:t>
            </a:r>
          </a:p>
          <a:p>
            <a:pPr lvl="1"/>
            <a:r>
              <a:rPr lang="en-US" sz="2000" dirty="0"/>
              <a:t>Plastic</a:t>
            </a:r>
          </a:p>
          <a:p>
            <a:pPr lvl="1"/>
            <a:r>
              <a:rPr lang="en-US" sz="2000" dirty="0"/>
              <a:t>Paper</a:t>
            </a:r>
          </a:p>
          <a:p>
            <a:pPr lvl="1"/>
            <a:r>
              <a:rPr lang="en-US" sz="2000" dirty="0"/>
              <a:t>Cardboard</a:t>
            </a:r>
          </a:p>
          <a:p>
            <a:pPr lvl="1"/>
            <a:r>
              <a:rPr lang="en-US" sz="2000" dirty="0"/>
              <a:t>Glass</a:t>
            </a:r>
          </a:p>
          <a:p>
            <a:pPr lvl="1"/>
            <a:r>
              <a:rPr lang="en-US" sz="2000" dirty="0"/>
              <a:t>Metal</a:t>
            </a:r>
          </a:p>
          <a:p>
            <a:pPr lvl="1"/>
            <a:r>
              <a:rPr lang="en-US" sz="2000" dirty="0"/>
              <a:t>Biodegradable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Real-time Prediction</a:t>
            </a:r>
            <a:r>
              <a:rPr lang="en-US" sz="2000" dirty="0"/>
              <a:t> using a lightweight architecture suitable for deployment on low-resource devices</a:t>
            </a:r>
          </a:p>
          <a:p>
            <a:r>
              <a:rPr lang="en-US" sz="2000" b="1" dirty="0"/>
              <a:t>Interactive </a:t>
            </a:r>
            <a:r>
              <a:rPr lang="en-US" sz="2000" b="1" dirty="0" err="1"/>
              <a:t>Gradio</a:t>
            </a:r>
            <a:r>
              <a:rPr lang="en-US" sz="2000" b="1" dirty="0"/>
              <a:t> Interface</a:t>
            </a:r>
            <a:r>
              <a:rPr lang="en-US" sz="2000" dirty="0"/>
              <a:t> for users to upload images and receive instant classification results</a:t>
            </a:r>
          </a:p>
          <a:p>
            <a:r>
              <a:rPr lang="en-US" sz="2000" b="1" dirty="0"/>
              <a:t>Data Augmentation &amp; Preprocessing</a:t>
            </a:r>
            <a:r>
              <a:rPr lang="en-US" sz="2000" dirty="0"/>
              <a:t> to handle variability in real-world garbage images</a:t>
            </a:r>
          </a:p>
          <a:p>
            <a:r>
              <a:rPr lang="en-US" sz="2000" b="1" dirty="0"/>
              <a:t>High Accuracy (&gt;99%)</a:t>
            </a:r>
            <a:r>
              <a:rPr lang="en-US" sz="2000" dirty="0"/>
              <a:t> ensures reliable performance in practical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1972" y="20039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Screenshot of Output: 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DCCA-94CB-A7F8-F83B-0C030C4B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4" y="786132"/>
            <a:ext cx="70471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running with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/ classification report if space permits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input and model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03D1-3283-A078-00C0-62F78F19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801796"/>
            <a:ext cx="10826151" cy="493543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412</TotalTime>
  <Words>933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 Rounded MT Bold</vt:lpstr>
      <vt:lpstr>Bahnschrift</vt:lpstr>
      <vt:lpstr>Bahnschrift Condensed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ganesh</cp:lastModifiedBy>
  <cp:revision>8</cp:revision>
  <dcterms:created xsi:type="dcterms:W3CDTF">2024-12-31T09:40:01Z</dcterms:created>
  <dcterms:modified xsi:type="dcterms:W3CDTF">2025-07-03T17:06:08Z</dcterms:modified>
</cp:coreProperties>
</file>