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90"/>
  </p:notesMasterIdLst>
  <p:handoutMasterIdLst>
    <p:handoutMasterId r:id="rId91"/>
  </p:handoutMasterIdLst>
  <p:sldIdLst>
    <p:sldId id="573" r:id="rId6"/>
    <p:sldId id="385" r:id="rId7"/>
    <p:sldId id="540" r:id="rId8"/>
    <p:sldId id="541" r:id="rId9"/>
    <p:sldId id="542" r:id="rId10"/>
    <p:sldId id="543" r:id="rId11"/>
    <p:sldId id="593" r:id="rId12"/>
    <p:sldId id="393" r:id="rId13"/>
    <p:sldId id="545" r:id="rId14"/>
    <p:sldId id="395" r:id="rId15"/>
    <p:sldId id="512" r:id="rId16"/>
    <p:sldId id="514" r:id="rId17"/>
    <p:sldId id="515" r:id="rId18"/>
    <p:sldId id="401" r:id="rId19"/>
    <p:sldId id="402" r:id="rId20"/>
    <p:sldId id="403" r:id="rId21"/>
    <p:sldId id="590" r:id="rId22"/>
    <p:sldId id="591" r:id="rId23"/>
    <p:sldId id="405" r:id="rId24"/>
    <p:sldId id="587" r:id="rId25"/>
    <p:sldId id="588" r:id="rId26"/>
    <p:sldId id="407" r:id="rId27"/>
    <p:sldId id="427" r:id="rId28"/>
    <p:sldId id="394" r:id="rId29"/>
    <p:sldId id="589" r:id="rId30"/>
    <p:sldId id="528" r:id="rId31"/>
    <p:sldId id="583" r:id="rId32"/>
    <p:sldId id="503" r:id="rId33"/>
    <p:sldId id="584" r:id="rId34"/>
    <p:sldId id="428" r:id="rId35"/>
    <p:sldId id="421" r:id="rId36"/>
    <p:sldId id="424" r:id="rId37"/>
    <p:sldId id="592" r:id="rId38"/>
    <p:sldId id="550" r:id="rId39"/>
    <p:sldId id="429" r:id="rId40"/>
    <p:sldId id="431" r:id="rId41"/>
    <p:sldId id="432" r:id="rId42"/>
    <p:sldId id="433" r:id="rId43"/>
    <p:sldId id="435" r:id="rId44"/>
    <p:sldId id="436" r:id="rId45"/>
    <p:sldId id="437" r:id="rId46"/>
    <p:sldId id="516" r:id="rId47"/>
    <p:sldId id="439" r:id="rId48"/>
    <p:sldId id="581" r:id="rId49"/>
    <p:sldId id="532" r:id="rId50"/>
    <p:sldId id="571" r:id="rId51"/>
    <p:sldId id="582" r:id="rId52"/>
    <p:sldId id="400" r:id="rId53"/>
    <p:sldId id="445" r:id="rId54"/>
    <p:sldId id="444" r:id="rId55"/>
    <p:sldId id="534" r:id="rId56"/>
    <p:sldId id="555" r:id="rId57"/>
    <p:sldId id="558" r:id="rId58"/>
    <p:sldId id="559" r:id="rId59"/>
    <p:sldId id="494" r:id="rId60"/>
    <p:sldId id="560" r:id="rId61"/>
    <p:sldId id="492" r:id="rId62"/>
    <p:sldId id="440" r:id="rId63"/>
    <p:sldId id="554" r:id="rId64"/>
    <p:sldId id="557" r:id="rId65"/>
    <p:sldId id="397" r:id="rId66"/>
    <p:sldId id="556" r:id="rId67"/>
    <p:sldId id="517" r:id="rId68"/>
    <p:sldId id="572" r:id="rId69"/>
    <p:sldId id="452" r:id="rId70"/>
    <p:sldId id="563" r:id="rId71"/>
    <p:sldId id="455" r:id="rId72"/>
    <p:sldId id="576" r:id="rId73"/>
    <p:sldId id="457" r:id="rId74"/>
    <p:sldId id="458" r:id="rId75"/>
    <p:sldId id="553" r:id="rId76"/>
    <p:sldId id="460" r:id="rId77"/>
    <p:sldId id="497" r:id="rId78"/>
    <p:sldId id="461" r:id="rId79"/>
    <p:sldId id="462" r:id="rId80"/>
    <p:sldId id="575" r:id="rId81"/>
    <p:sldId id="574" r:id="rId82"/>
    <p:sldId id="466" r:id="rId83"/>
    <p:sldId id="478" r:id="rId84"/>
    <p:sldId id="484" r:id="rId85"/>
    <p:sldId id="504" r:id="rId86"/>
    <p:sldId id="522" r:id="rId87"/>
    <p:sldId id="523" r:id="rId88"/>
    <p:sldId id="493" r:id="rId89"/>
  </p:sldIdLst>
  <p:sldSz cx="12192000" cy="6858000"/>
  <p:notesSz cx="7315200" cy="96012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FF6600"/>
    <a:srgbClr val="39AC39"/>
    <a:srgbClr val="339933"/>
    <a:srgbClr val="32788A"/>
    <a:srgbClr val="50328C"/>
    <a:srgbClr val="274091"/>
    <a:srgbClr val="912546"/>
    <a:srgbClr val="FFFFFF"/>
    <a:srgbClr val="FF9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CC3FC-4651-48C3-9275-87841CD535F3}" v="7" dt="2019-07-17T07:03:30.692"/>
    <p1510:client id="{8F402196-39B1-BD40-5DFA-5F99DF5B3867}" v="6" dt="2019-07-18T00:28:11.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1.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handoutMaster" Target="handoutMasters/handoutMaster1.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Walsh" userId="S::awalsh@otc.edu.au::a5656a97-d5d4-4c9b-9098-406737ce5648" providerId="AD" clId="Web-{8F402196-39B1-BD40-5DFA-5F99DF5B3867}"/>
    <pc:docChg chg="modSld">
      <pc:chgData name="Anthony Walsh" userId="S::awalsh@otc.edu.au::a5656a97-d5d4-4c9b-9098-406737ce5648" providerId="AD" clId="Web-{8F402196-39B1-BD40-5DFA-5F99DF5B3867}" dt="2019-07-18T00:28:11.111" v="5" actId="14100"/>
      <pc:docMkLst>
        <pc:docMk/>
      </pc:docMkLst>
      <pc:sldChg chg="modSp">
        <pc:chgData name="Anthony Walsh" userId="S::awalsh@otc.edu.au::a5656a97-d5d4-4c9b-9098-406737ce5648" providerId="AD" clId="Web-{8F402196-39B1-BD40-5DFA-5F99DF5B3867}" dt="2019-07-18T00:28:11.111" v="5" actId="14100"/>
        <pc:sldMkLst>
          <pc:docMk/>
          <pc:sldMk cId="0" sldId="403"/>
        </pc:sldMkLst>
        <pc:spChg chg="mod">
          <ac:chgData name="Anthony Walsh" userId="S::awalsh@otc.edu.au::a5656a97-d5d4-4c9b-9098-406737ce5648" providerId="AD" clId="Web-{8F402196-39B1-BD40-5DFA-5F99DF5B3867}" dt="2019-07-18T00:28:11.111" v="5" actId="14100"/>
          <ac:spMkLst>
            <pc:docMk/>
            <pc:sldMk cId="0" sldId="403"/>
            <ac:spMk id="35842" creationId="{00000000-0000-0000-0000-000000000000}"/>
          </ac:spMkLst>
        </pc:spChg>
      </pc:sldChg>
    </pc:docChg>
  </pc:docChgLst>
  <pc:docChgLst>
    <pc:chgData name="Anthony Walsh" userId="S::awalsh@otc.edu.au::a5656a97-d5d4-4c9b-9098-406737ce5648" providerId="AD" clId="Web-{4D98E3C0-297C-1C25-F37A-6E26200DF7A8}"/>
    <pc:docChg chg="sldOrd">
      <pc:chgData name="Anthony Walsh" userId="S::awalsh@otc.edu.au::a5656a97-d5d4-4c9b-9098-406737ce5648" providerId="AD" clId="Web-{4D98E3C0-297C-1C25-F37A-6E26200DF7A8}" dt="2019-07-18T01:50:57.146" v="0"/>
      <pc:docMkLst>
        <pc:docMk/>
      </pc:docMkLst>
      <pc:sldChg chg="ord">
        <pc:chgData name="Anthony Walsh" userId="S::awalsh@otc.edu.au::a5656a97-d5d4-4c9b-9098-406737ce5648" providerId="AD" clId="Web-{4D98E3C0-297C-1C25-F37A-6E26200DF7A8}" dt="2019-07-18T01:50:57.146" v="0"/>
        <pc:sldMkLst>
          <pc:docMk/>
          <pc:sldMk cId="1861157212" sldId="590"/>
        </pc:sldMkLst>
      </pc:sldChg>
    </pc:docChg>
  </pc:docChgLst>
  <pc:docChgLst>
    <pc:chgData name="Anthony Walsh" userId="S::awalsh@otc.edu.au::a5656a97-d5d4-4c9b-9098-406737ce5648" providerId="AD" clId="Web-{BBE6F9ED-59DD-73A1-C354-7BD9EADDBBE6}"/>
    <pc:docChg chg="sldOrd">
      <pc:chgData name="Anthony Walsh" userId="S::awalsh@otc.edu.au::a5656a97-d5d4-4c9b-9098-406737ce5648" providerId="AD" clId="Web-{BBE6F9ED-59DD-73A1-C354-7BD9EADDBBE6}" dt="2019-07-18T00:34:30.739" v="1"/>
      <pc:docMkLst>
        <pc:docMk/>
      </pc:docMkLst>
      <pc:sldChg chg="ord">
        <pc:chgData name="Anthony Walsh" userId="S::awalsh@otc.edu.au::a5656a97-d5d4-4c9b-9098-406737ce5648" providerId="AD" clId="Web-{BBE6F9ED-59DD-73A1-C354-7BD9EADDBBE6}" dt="2019-07-18T00:34:13.739" v="0"/>
        <pc:sldMkLst>
          <pc:docMk/>
          <pc:sldMk cId="1861157212" sldId="590"/>
        </pc:sldMkLst>
      </pc:sldChg>
      <pc:sldChg chg="ord">
        <pc:chgData name="Anthony Walsh" userId="S::awalsh@otc.edu.au::a5656a97-d5d4-4c9b-9098-406737ce5648" providerId="AD" clId="Web-{BBE6F9ED-59DD-73A1-C354-7BD9EADDBBE6}" dt="2019-07-18T00:34:30.739" v="1"/>
        <pc:sldMkLst>
          <pc:docMk/>
          <pc:sldMk cId="4102726820" sldId="591"/>
        </pc:sldMkLst>
      </pc:sldChg>
    </pc:docChg>
  </pc:docChgLst>
  <pc:docChgLst>
    <pc:chgData name="Anthony Walsh" userId="a5656a97-d5d4-4c9b-9098-406737ce5648" providerId="ADAL" clId="{191CC3FC-4651-48C3-9275-87841CD535F3}"/>
    <pc:docChg chg="modSld modMainMaster">
      <pc:chgData name="Anthony Walsh" userId="a5656a97-d5d4-4c9b-9098-406737ce5648" providerId="ADAL" clId="{191CC3FC-4651-48C3-9275-87841CD535F3}" dt="2019-07-17T07:03:30.692" v="6"/>
      <pc:docMkLst>
        <pc:docMk/>
      </pc:docMkLst>
      <pc:sldChg chg="modSp">
        <pc:chgData name="Anthony Walsh" userId="a5656a97-d5d4-4c9b-9098-406737ce5648" providerId="ADAL" clId="{191CC3FC-4651-48C3-9275-87841CD535F3}" dt="2019-07-17T07:01:37.028" v="5" actId="14100"/>
        <pc:sldMkLst>
          <pc:docMk/>
          <pc:sldMk cId="0" sldId="405"/>
        </pc:sldMkLst>
        <pc:spChg chg="mod">
          <ac:chgData name="Anthony Walsh" userId="a5656a97-d5d4-4c9b-9098-406737ce5648" providerId="ADAL" clId="{191CC3FC-4651-48C3-9275-87841CD535F3}" dt="2019-07-17T07:01:37.028" v="5" actId="14100"/>
          <ac:spMkLst>
            <pc:docMk/>
            <pc:sldMk cId="0" sldId="405"/>
            <ac:spMk id="2" creationId="{00000000-0000-0000-0000-000000000000}"/>
          </ac:spMkLst>
        </pc:spChg>
        <pc:spChg chg="mod">
          <ac:chgData name="Anthony Walsh" userId="a5656a97-d5d4-4c9b-9098-406737ce5648" providerId="ADAL" clId="{191CC3FC-4651-48C3-9275-87841CD535F3}" dt="2019-07-17T07:01:31.340" v="4" actId="1036"/>
          <ac:spMkLst>
            <pc:docMk/>
            <pc:sldMk cId="0" sldId="405"/>
            <ac:spMk id="39938" creationId="{00000000-0000-0000-0000-000000000000}"/>
          </ac:spMkLst>
        </pc:spChg>
      </pc:sldChg>
      <pc:sldChg chg="addSp delSp modSp">
        <pc:chgData name="Anthony Walsh" userId="a5656a97-d5d4-4c9b-9098-406737ce5648" providerId="ADAL" clId="{191CC3FC-4651-48C3-9275-87841CD535F3}" dt="2019-07-17T07:03:30.692" v="6"/>
        <pc:sldMkLst>
          <pc:docMk/>
          <pc:sldMk cId="0" sldId="436"/>
        </pc:sldMkLst>
        <pc:spChg chg="add del mod">
          <ac:chgData name="Anthony Walsh" userId="a5656a97-d5d4-4c9b-9098-406737ce5648" providerId="ADAL" clId="{191CC3FC-4651-48C3-9275-87841CD535F3}" dt="2019-07-17T07:03:30.692" v="6"/>
          <ac:spMkLst>
            <pc:docMk/>
            <pc:sldMk cId="0" sldId="436"/>
            <ac:spMk id="5" creationId="{9E8EC74E-4F28-4C44-979B-7A54D0047B71}"/>
          </ac:spMkLst>
        </pc:spChg>
        <pc:spChg chg="add del mod">
          <ac:chgData name="Anthony Walsh" userId="a5656a97-d5d4-4c9b-9098-406737ce5648" providerId="ADAL" clId="{191CC3FC-4651-48C3-9275-87841CD535F3}" dt="2019-07-17T07:03:30.692" v="6"/>
          <ac:spMkLst>
            <pc:docMk/>
            <pc:sldMk cId="0" sldId="436"/>
            <ac:spMk id="6" creationId="{FC6B77E4-55E9-4019-9753-6C2FDEE7CAE5}"/>
          </ac:spMkLst>
        </pc:spChg>
      </pc:sldChg>
      <pc:sldMasterChg chg="setBg modSldLayout">
        <pc:chgData name="Anthony Walsh" userId="a5656a97-d5d4-4c9b-9098-406737ce5648" providerId="ADAL" clId="{191CC3FC-4651-48C3-9275-87841CD535F3}" dt="2019-07-17T04:43:15.176" v="1"/>
        <pc:sldMasterMkLst>
          <pc:docMk/>
          <pc:sldMasterMk cId="0" sldId="2147483648"/>
        </pc:sldMasterMkLst>
        <pc:sldLayoutChg chg="setBg">
          <pc:chgData name="Anthony Walsh" userId="a5656a97-d5d4-4c9b-9098-406737ce5648" providerId="ADAL" clId="{191CC3FC-4651-48C3-9275-87841CD535F3}" dt="2019-07-17T04:43:15.176" v="1"/>
          <pc:sldLayoutMkLst>
            <pc:docMk/>
            <pc:sldMasterMk cId="0" sldId="2147483648"/>
            <pc:sldLayoutMk cId="1930322870" sldId="2147483680"/>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PgQnLXazdSg&amp;feature=youtu.be" TargetMode="External"/><Relationship Id="rId1" Type="http://schemas.openxmlformats.org/officeDocument/2006/relationships/hyperlink" Target="https://www.youtube.com/watch?v=Rswzv_AR5ho&amp;feature=youtu.be" TargetMode="Externa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hyperlink" Target="https://www.youtube.com/watch?v=PTjwS4h9gLE&amp;feature=youtu.be"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youtube.com/watch?v=Rswzv_AR5ho&amp;feature=youtu.be" TargetMode="External"/><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hyperlink" Target="https://www.youtube.com/watch?v=PgQnLXazdSg&amp;feature=youtu.be" TargetMode="External"/><Relationship Id="rId5" Type="http://schemas.openxmlformats.org/officeDocument/2006/relationships/image" Target="../media/image23.svg"/><Relationship Id="rId4"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3" Type="http://schemas.openxmlformats.org/officeDocument/2006/relationships/hyperlink" Target="https://www.youtube.com/watch?v=PTjwS4h9gLE&amp;feature=youtu.be" TargetMode="External"/><Relationship Id="rId2" Type="http://schemas.openxmlformats.org/officeDocument/2006/relationships/image" Target="../media/image25.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6EEFB3-E0C8-4C86-8CD2-09727ADED29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B6E741B-82AF-44E4-9C0E-AE5C8031CFF5}">
      <dgm:prSet/>
      <dgm:spPr/>
      <dgm:t>
        <a:bodyPr/>
        <a:lstStyle/>
        <a:p>
          <a:r>
            <a:rPr lang="en-US">
              <a:hlinkClick xmlns:r="http://schemas.openxmlformats.org/officeDocument/2006/relationships" r:id="rId1"/>
            </a:rPr>
            <a:t>Human rights of a person with disabilities </a:t>
          </a:r>
          <a:endParaRPr lang="en-US"/>
        </a:p>
      </dgm:t>
    </dgm:pt>
    <dgm:pt modelId="{44A1F49E-6646-442A-BE33-682541BDC5A0}" type="parTrans" cxnId="{B63D266A-5F89-4BC3-A443-9E02C233C6C0}">
      <dgm:prSet/>
      <dgm:spPr/>
      <dgm:t>
        <a:bodyPr/>
        <a:lstStyle/>
        <a:p>
          <a:endParaRPr lang="en-US"/>
        </a:p>
      </dgm:t>
    </dgm:pt>
    <dgm:pt modelId="{156F9DAC-6FE6-4353-BB83-6B82A817BF68}" type="sibTrans" cxnId="{B63D266A-5F89-4BC3-A443-9E02C233C6C0}">
      <dgm:prSet/>
      <dgm:spPr/>
      <dgm:t>
        <a:bodyPr/>
        <a:lstStyle/>
        <a:p>
          <a:endParaRPr lang="en-US"/>
        </a:p>
      </dgm:t>
    </dgm:pt>
    <dgm:pt modelId="{7D018265-0D87-4BB1-AC99-1DCC3E2F2109}">
      <dgm:prSet/>
      <dgm:spPr/>
      <dgm:t>
        <a:bodyPr/>
        <a:lstStyle/>
        <a:p>
          <a:r>
            <a:rPr lang="en-US">
              <a:hlinkClick xmlns:r="http://schemas.openxmlformats.org/officeDocument/2006/relationships" r:id="rId2"/>
            </a:rPr>
            <a:t>Rights Under the UN Convention on the Rights of Persons with Disability</a:t>
          </a:r>
          <a:endParaRPr lang="en-US"/>
        </a:p>
      </dgm:t>
    </dgm:pt>
    <dgm:pt modelId="{F33011ED-2524-49FB-B48F-E1EA0DB4AB57}" type="parTrans" cxnId="{BCC776F6-1250-4759-A5AB-0A75185B5E31}">
      <dgm:prSet/>
      <dgm:spPr/>
      <dgm:t>
        <a:bodyPr/>
        <a:lstStyle/>
        <a:p>
          <a:endParaRPr lang="en-US"/>
        </a:p>
      </dgm:t>
    </dgm:pt>
    <dgm:pt modelId="{2345CE69-48C1-46DC-978A-6FF27052BAAC}" type="sibTrans" cxnId="{BCC776F6-1250-4759-A5AB-0A75185B5E31}">
      <dgm:prSet/>
      <dgm:spPr/>
      <dgm:t>
        <a:bodyPr/>
        <a:lstStyle/>
        <a:p>
          <a:endParaRPr lang="en-US"/>
        </a:p>
      </dgm:t>
    </dgm:pt>
    <dgm:pt modelId="{8EBCC57E-4F8C-4EC9-9D67-4973BCABC116}" type="pres">
      <dgm:prSet presAssocID="{816EEFB3-E0C8-4C86-8CD2-09727ADED29F}" presName="root" presStyleCnt="0">
        <dgm:presLayoutVars>
          <dgm:dir/>
          <dgm:resizeHandles val="exact"/>
        </dgm:presLayoutVars>
      </dgm:prSet>
      <dgm:spPr/>
    </dgm:pt>
    <dgm:pt modelId="{E3D82255-A36A-46CD-A06A-637093504D24}" type="pres">
      <dgm:prSet presAssocID="{3B6E741B-82AF-44E4-9C0E-AE5C8031CFF5}" presName="compNode" presStyleCnt="0"/>
      <dgm:spPr/>
    </dgm:pt>
    <dgm:pt modelId="{8C385D77-1981-4E3B-9AFA-41410F30ABE3}" type="pres">
      <dgm:prSet presAssocID="{3B6E741B-82AF-44E4-9C0E-AE5C8031CFF5}" presName="bgRect" presStyleLbl="bgShp" presStyleIdx="0" presStyleCnt="2"/>
      <dgm:spPr/>
    </dgm:pt>
    <dgm:pt modelId="{FCC37B28-184D-42DD-B81C-4B4FC6484A12}" type="pres">
      <dgm:prSet presAssocID="{3B6E741B-82AF-44E4-9C0E-AE5C8031CF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heelchair Access"/>
        </a:ext>
      </dgm:extLst>
    </dgm:pt>
    <dgm:pt modelId="{E7E2F1FF-1780-40C1-883E-37385D628C0E}" type="pres">
      <dgm:prSet presAssocID="{3B6E741B-82AF-44E4-9C0E-AE5C8031CFF5}" presName="spaceRect" presStyleCnt="0"/>
      <dgm:spPr/>
    </dgm:pt>
    <dgm:pt modelId="{FD3160B3-4693-4AF9-8D93-B9CA52C7DA96}" type="pres">
      <dgm:prSet presAssocID="{3B6E741B-82AF-44E4-9C0E-AE5C8031CFF5}" presName="parTx" presStyleLbl="revTx" presStyleIdx="0" presStyleCnt="2">
        <dgm:presLayoutVars>
          <dgm:chMax val="0"/>
          <dgm:chPref val="0"/>
        </dgm:presLayoutVars>
      </dgm:prSet>
      <dgm:spPr/>
    </dgm:pt>
    <dgm:pt modelId="{2C81E578-FB44-48B6-A4AA-9B378CE1EFC3}" type="pres">
      <dgm:prSet presAssocID="{156F9DAC-6FE6-4353-BB83-6B82A817BF68}" presName="sibTrans" presStyleCnt="0"/>
      <dgm:spPr/>
    </dgm:pt>
    <dgm:pt modelId="{398ABF7D-CE73-4A42-8609-8EFFD0290A49}" type="pres">
      <dgm:prSet presAssocID="{7D018265-0D87-4BB1-AC99-1DCC3E2F2109}" presName="compNode" presStyleCnt="0"/>
      <dgm:spPr/>
    </dgm:pt>
    <dgm:pt modelId="{D2DB03EE-3DEA-4590-8DA4-E6D7631B12B2}" type="pres">
      <dgm:prSet presAssocID="{7D018265-0D87-4BB1-AC99-1DCC3E2F2109}" presName="bgRect" presStyleLbl="bgShp" presStyleIdx="1" presStyleCnt="2"/>
      <dgm:spPr/>
    </dgm:pt>
    <dgm:pt modelId="{48045F93-8822-49C1-AAFF-C2D4F1A8E9D7}" type="pres">
      <dgm:prSet presAssocID="{7D018265-0D87-4BB1-AC99-1DCC3E2F2109}"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 Wheelchair"/>
        </a:ext>
      </dgm:extLst>
    </dgm:pt>
    <dgm:pt modelId="{A340E3E9-E340-4407-B82B-88CE4EEE1A2D}" type="pres">
      <dgm:prSet presAssocID="{7D018265-0D87-4BB1-AC99-1DCC3E2F2109}" presName="spaceRect" presStyleCnt="0"/>
      <dgm:spPr/>
    </dgm:pt>
    <dgm:pt modelId="{2E63BC60-A043-4459-9D7B-CF472B37FBBE}" type="pres">
      <dgm:prSet presAssocID="{7D018265-0D87-4BB1-AC99-1DCC3E2F2109}" presName="parTx" presStyleLbl="revTx" presStyleIdx="1" presStyleCnt="2">
        <dgm:presLayoutVars>
          <dgm:chMax val="0"/>
          <dgm:chPref val="0"/>
        </dgm:presLayoutVars>
      </dgm:prSet>
      <dgm:spPr/>
    </dgm:pt>
  </dgm:ptLst>
  <dgm:cxnLst>
    <dgm:cxn modelId="{DDA40A03-69A3-408A-A0AE-1D22514F12F4}" type="presOf" srcId="{7D018265-0D87-4BB1-AC99-1DCC3E2F2109}" destId="{2E63BC60-A043-4459-9D7B-CF472B37FBBE}" srcOrd="0" destOrd="0" presId="urn:microsoft.com/office/officeart/2018/2/layout/IconVerticalSolidList"/>
    <dgm:cxn modelId="{5251B017-8036-49C1-B498-FC1A50B8BD01}" type="presOf" srcId="{816EEFB3-E0C8-4C86-8CD2-09727ADED29F}" destId="{8EBCC57E-4F8C-4EC9-9D67-4973BCABC116}" srcOrd="0" destOrd="0" presId="urn:microsoft.com/office/officeart/2018/2/layout/IconVerticalSolidList"/>
    <dgm:cxn modelId="{F2B6A437-0AB9-4304-B4E2-7C5599E93E3E}" type="presOf" srcId="{3B6E741B-82AF-44E4-9C0E-AE5C8031CFF5}" destId="{FD3160B3-4693-4AF9-8D93-B9CA52C7DA96}" srcOrd="0" destOrd="0" presId="urn:microsoft.com/office/officeart/2018/2/layout/IconVerticalSolidList"/>
    <dgm:cxn modelId="{B63D266A-5F89-4BC3-A443-9E02C233C6C0}" srcId="{816EEFB3-E0C8-4C86-8CD2-09727ADED29F}" destId="{3B6E741B-82AF-44E4-9C0E-AE5C8031CFF5}" srcOrd="0" destOrd="0" parTransId="{44A1F49E-6646-442A-BE33-682541BDC5A0}" sibTransId="{156F9DAC-6FE6-4353-BB83-6B82A817BF68}"/>
    <dgm:cxn modelId="{BCC776F6-1250-4759-A5AB-0A75185B5E31}" srcId="{816EEFB3-E0C8-4C86-8CD2-09727ADED29F}" destId="{7D018265-0D87-4BB1-AC99-1DCC3E2F2109}" srcOrd="1" destOrd="0" parTransId="{F33011ED-2524-49FB-B48F-E1EA0DB4AB57}" sibTransId="{2345CE69-48C1-46DC-978A-6FF27052BAAC}"/>
    <dgm:cxn modelId="{CFAED26D-ED7C-436C-B663-2E7F16C0156E}" type="presParOf" srcId="{8EBCC57E-4F8C-4EC9-9D67-4973BCABC116}" destId="{E3D82255-A36A-46CD-A06A-637093504D24}" srcOrd="0" destOrd="0" presId="urn:microsoft.com/office/officeart/2018/2/layout/IconVerticalSolidList"/>
    <dgm:cxn modelId="{62492396-BDFA-4D62-A4A5-D8F129F2B09A}" type="presParOf" srcId="{E3D82255-A36A-46CD-A06A-637093504D24}" destId="{8C385D77-1981-4E3B-9AFA-41410F30ABE3}" srcOrd="0" destOrd="0" presId="urn:microsoft.com/office/officeart/2018/2/layout/IconVerticalSolidList"/>
    <dgm:cxn modelId="{B520358B-CF63-43FC-83E3-A4F3AF14CCB9}" type="presParOf" srcId="{E3D82255-A36A-46CD-A06A-637093504D24}" destId="{FCC37B28-184D-42DD-B81C-4B4FC6484A12}" srcOrd="1" destOrd="0" presId="urn:microsoft.com/office/officeart/2018/2/layout/IconVerticalSolidList"/>
    <dgm:cxn modelId="{C020881E-B325-4BA1-85D6-7921E62CA351}" type="presParOf" srcId="{E3D82255-A36A-46CD-A06A-637093504D24}" destId="{E7E2F1FF-1780-40C1-883E-37385D628C0E}" srcOrd="2" destOrd="0" presId="urn:microsoft.com/office/officeart/2018/2/layout/IconVerticalSolidList"/>
    <dgm:cxn modelId="{4D5DAAE6-2149-4DA3-96A1-14C3C21B7A8B}" type="presParOf" srcId="{E3D82255-A36A-46CD-A06A-637093504D24}" destId="{FD3160B3-4693-4AF9-8D93-B9CA52C7DA96}" srcOrd="3" destOrd="0" presId="urn:microsoft.com/office/officeart/2018/2/layout/IconVerticalSolidList"/>
    <dgm:cxn modelId="{AB783F5B-C19C-4FB4-B542-359DF55811C5}" type="presParOf" srcId="{8EBCC57E-4F8C-4EC9-9D67-4973BCABC116}" destId="{2C81E578-FB44-48B6-A4AA-9B378CE1EFC3}" srcOrd="1" destOrd="0" presId="urn:microsoft.com/office/officeart/2018/2/layout/IconVerticalSolidList"/>
    <dgm:cxn modelId="{72746D5F-02AF-4B42-A68A-D08A06870B45}" type="presParOf" srcId="{8EBCC57E-4F8C-4EC9-9D67-4973BCABC116}" destId="{398ABF7D-CE73-4A42-8609-8EFFD0290A49}" srcOrd="2" destOrd="0" presId="urn:microsoft.com/office/officeart/2018/2/layout/IconVerticalSolidList"/>
    <dgm:cxn modelId="{825D51E1-9DB4-444C-B65A-1ABA39E2E003}" type="presParOf" srcId="{398ABF7D-CE73-4A42-8609-8EFFD0290A49}" destId="{D2DB03EE-3DEA-4590-8DA4-E6D7631B12B2}" srcOrd="0" destOrd="0" presId="urn:microsoft.com/office/officeart/2018/2/layout/IconVerticalSolidList"/>
    <dgm:cxn modelId="{C7165E38-3F78-49AE-A6D7-1AFB752F1DCB}" type="presParOf" srcId="{398ABF7D-CE73-4A42-8609-8EFFD0290A49}" destId="{48045F93-8822-49C1-AAFF-C2D4F1A8E9D7}" srcOrd="1" destOrd="0" presId="urn:microsoft.com/office/officeart/2018/2/layout/IconVerticalSolidList"/>
    <dgm:cxn modelId="{429A8802-2C57-450D-B14B-EAC7C3175409}" type="presParOf" srcId="{398ABF7D-CE73-4A42-8609-8EFFD0290A49}" destId="{A340E3E9-E340-4407-B82B-88CE4EEE1A2D}" srcOrd="2" destOrd="0" presId="urn:microsoft.com/office/officeart/2018/2/layout/IconVerticalSolidList"/>
    <dgm:cxn modelId="{32C8D9AC-9E5D-4673-A808-546142DDFF95}" type="presParOf" srcId="{398ABF7D-CE73-4A42-8609-8EFFD0290A49}" destId="{2E63BC60-A043-4459-9D7B-CF472B37FB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6EEFB3-E0C8-4C86-8CD2-09727ADED29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B6E741B-82AF-44E4-9C0E-AE5C8031CFF5}">
      <dgm:prSet/>
      <dgm:spPr/>
      <dgm:t>
        <a:bodyPr/>
        <a:lstStyle/>
        <a:p>
          <a:pPr>
            <a:lnSpc>
              <a:spcPct val="100000"/>
            </a:lnSpc>
          </a:pPr>
          <a:r>
            <a:rPr lang="en-US">
              <a:solidFill>
                <a:schemeClr val="accent4"/>
              </a:solidFill>
              <a:latin typeface="Gotham Rounded Book" charset="0"/>
              <a:ea typeface="Gotham Rounded Book" charset="0"/>
              <a:cs typeface="Gotham Rounded Book" charset="0"/>
              <a:hlinkClick xmlns:r="http://schemas.openxmlformats.org/officeDocument/2006/relationships" r:id="rId1"/>
            </a:rPr>
            <a:t>Getting it right</a:t>
          </a:r>
          <a:endParaRPr lang="en-US"/>
        </a:p>
      </dgm:t>
    </dgm:pt>
    <dgm:pt modelId="{44A1F49E-6646-442A-BE33-682541BDC5A0}" type="parTrans" cxnId="{B63D266A-5F89-4BC3-A443-9E02C233C6C0}">
      <dgm:prSet/>
      <dgm:spPr/>
      <dgm:t>
        <a:bodyPr/>
        <a:lstStyle/>
        <a:p>
          <a:endParaRPr lang="en-US"/>
        </a:p>
      </dgm:t>
    </dgm:pt>
    <dgm:pt modelId="{156F9DAC-6FE6-4353-BB83-6B82A817BF68}" type="sibTrans" cxnId="{B63D266A-5F89-4BC3-A443-9E02C233C6C0}">
      <dgm:prSet/>
      <dgm:spPr/>
      <dgm:t>
        <a:bodyPr/>
        <a:lstStyle/>
        <a:p>
          <a:endParaRPr lang="en-US"/>
        </a:p>
      </dgm:t>
    </dgm:pt>
    <dgm:pt modelId="{8EBCC57E-4F8C-4EC9-9D67-4973BCABC116}" type="pres">
      <dgm:prSet presAssocID="{816EEFB3-E0C8-4C86-8CD2-09727ADED29F}" presName="root" presStyleCnt="0">
        <dgm:presLayoutVars>
          <dgm:dir/>
          <dgm:resizeHandles val="exact"/>
        </dgm:presLayoutVars>
      </dgm:prSet>
      <dgm:spPr/>
    </dgm:pt>
    <dgm:pt modelId="{E3D82255-A36A-46CD-A06A-637093504D24}" type="pres">
      <dgm:prSet presAssocID="{3B6E741B-82AF-44E4-9C0E-AE5C8031CFF5}" presName="compNode" presStyleCnt="0"/>
      <dgm:spPr/>
    </dgm:pt>
    <dgm:pt modelId="{8C385D77-1981-4E3B-9AFA-41410F30ABE3}" type="pres">
      <dgm:prSet presAssocID="{3B6E741B-82AF-44E4-9C0E-AE5C8031CFF5}" presName="bgRect" presStyleLbl="bgShp" presStyleIdx="0" presStyleCnt="1"/>
      <dgm:spPr/>
    </dgm:pt>
    <dgm:pt modelId="{FCC37B28-184D-42DD-B81C-4B4FC6484A12}" type="pres">
      <dgm:prSet presAssocID="{3B6E741B-82AF-44E4-9C0E-AE5C8031CFF5}"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Video camera"/>
        </a:ext>
      </dgm:extLst>
    </dgm:pt>
    <dgm:pt modelId="{E7E2F1FF-1780-40C1-883E-37385D628C0E}" type="pres">
      <dgm:prSet presAssocID="{3B6E741B-82AF-44E4-9C0E-AE5C8031CFF5}" presName="spaceRect" presStyleCnt="0"/>
      <dgm:spPr/>
    </dgm:pt>
    <dgm:pt modelId="{FD3160B3-4693-4AF9-8D93-B9CA52C7DA96}" type="pres">
      <dgm:prSet presAssocID="{3B6E741B-82AF-44E4-9C0E-AE5C8031CFF5}" presName="parTx" presStyleLbl="revTx" presStyleIdx="0" presStyleCnt="1">
        <dgm:presLayoutVars>
          <dgm:chMax val="0"/>
          <dgm:chPref val="0"/>
        </dgm:presLayoutVars>
      </dgm:prSet>
      <dgm:spPr/>
    </dgm:pt>
  </dgm:ptLst>
  <dgm:cxnLst>
    <dgm:cxn modelId="{5251B017-8036-49C1-B498-FC1A50B8BD01}" type="presOf" srcId="{816EEFB3-E0C8-4C86-8CD2-09727ADED29F}" destId="{8EBCC57E-4F8C-4EC9-9D67-4973BCABC116}" srcOrd="0" destOrd="0" presId="urn:microsoft.com/office/officeart/2018/2/layout/IconVerticalSolidList"/>
    <dgm:cxn modelId="{F2B6A437-0AB9-4304-B4E2-7C5599E93E3E}" type="presOf" srcId="{3B6E741B-82AF-44E4-9C0E-AE5C8031CFF5}" destId="{FD3160B3-4693-4AF9-8D93-B9CA52C7DA96}" srcOrd="0" destOrd="0" presId="urn:microsoft.com/office/officeart/2018/2/layout/IconVerticalSolidList"/>
    <dgm:cxn modelId="{B63D266A-5F89-4BC3-A443-9E02C233C6C0}" srcId="{816EEFB3-E0C8-4C86-8CD2-09727ADED29F}" destId="{3B6E741B-82AF-44E4-9C0E-AE5C8031CFF5}" srcOrd="0" destOrd="0" parTransId="{44A1F49E-6646-442A-BE33-682541BDC5A0}" sibTransId="{156F9DAC-6FE6-4353-BB83-6B82A817BF68}"/>
    <dgm:cxn modelId="{CFAED26D-ED7C-436C-B663-2E7F16C0156E}" type="presParOf" srcId="{8EBCC57E-4F8C-4EC9-9D67-4973BCABC116}" destId="{E3D82255-A36A-46CD-A06A-637093504D24}" srcOrd="0" destOrd="0" presId="urn:microsoft.com/office/officeart/2018/2/layout/IconVerticalSolidList"/>
    <dgm:cxn modelId="{62492396-BDFA-4D62-A4A5-D8F129F2B09A}" type="presParOf" srcId="{E3D82255-A36A-46CD-A06A-637093504D24}" destId="{8C385D77-1981-4E3B-9AFA-41410F30ABE3}" srcOrd="0" destOrd="0" presId="urn:microsoft.com/office/officeart/2018/2/layout/IconVerticalSolidList"/>
    <dgm:cxn modelId="{B520358B-CF63-43FC-83E3-A4F3AF14CCB9}" type="presParOf" srcId="{E3D82255-A36A-46CD-A06A-637093504D24}" destId="{FCC37B28-184D-42DD-B81C-4B4FC6484A12}" srcOrd="1" destOrd="0" presId="urn:microsoft.com/office/officeart/2018/2/layout/IconVerticalSolidList"/>
    <dgm:cxn modelId="{C020881E-B325-4BA1-85D6-7921E62CA351}" type="presParOf" srcId="{E3D82255-A36A-46CD-A06A-637093504D24}" destId="{E7E2F1FF-1780-40C1-883E-37385D628C0E}" srcOrd="2" destOrd="0" presId="urn:microsoft.com/office/officeart/2018/2/layout/IconVerticalSolidList"/>
    <dgm:cxn modelId="{4D5DAAE6-2149-4DA3-96A1-14C3C21B7A8B}" type="presParOf" srcId="{E3D82255-A36A-46CD-A06A-637093504D24}" destId="{FD3160B3-4693-4AF9-8D93-B9CA52C7DA9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85D77-1981-4E3B-9AFA-41410F30ABE3}">
      <dsp:nvSpPr>
        <dsp:cNvPr id="0" name=""/>
        <dsp:cNvSpPr/>
      </dsp:nvSpPr>
      <dsp:spPr>
        <a:xfrm>
          <a:off x="0" y="768226"/>
          <a:ext cx="8241376" cy="14182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37B28-184D-42DD-B81C-4B4FC6484A12}">
      <dsp:nvSpPr>
        <dsp:cNvPr id="0" name=""/>
        <dsp:cNvSpPr/>
      </dsp:nvSpPr>
      <dsp:spPr>
        <a:xfrm>
          <a:off x="429025" y="1087336"/>
          <a:ext cx="780045" cy="780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160B3-4693-4AF9-8D93-B9CA52C7DA96}">
      <dsp:nvSpPr>
        <dsp:cNvPr id="0" name=""/>
        <dsp:cNvSpPr/>
      </dsp:nvSpPr>
      <dsp:spPr>
        <a:xfrm>
          <a:off x="1638096" y="768226"/>
          <a:ext cx="6603279" cy="1418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00" tIns="150100" rIns="150100" bIns="150100" numCol="1" spcCol="1270" anchor="ctr"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3"/>
            </a:rPr>
            <a:t>Human rights of a person with disabilities </a:t>
          </a:r>
          <a:endParaRPr lang="en-US" sz="2500" kern="1200"/>
        </a:p>
      </dsp:txBody>
      <dsp:txXfrm>
        <a:off x="1638096" y="768226"/>
        <a:ext cx="6603279" cy="1418265"/>
      </dsp:txXfrm>
    </dsp:sp>
    <dsp:sp modelId="{D2DB03EE-3DEA-4590-8DA4-E6D7631B12B2}">
      <dsp:nvSpPr>
        <dsp:cNvPr id="0" name=""/>
        <dsp:cNvSpPr/>
      </dsp:nvSpPr>
      <dsp:spPr>
        <a:xfrm>
          <a:off x="0" y="2541058"/>
          <a:ext cx="8241376" cy="14182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45F93-8822-49C1-AAFF-C2D4F1A8E9D7}">
      <dsp:nvSpPr>
        <dsp:cNvPr id="0" name=""/>
        <dsp:cNvSpPr/>
      </dsp:nvSpPr>
      <dsp:spPr>
        <a:xfrm>
          <a:off x="429025" y="2860167"/>
          <a:ext cx="780045" cy="78004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63BC60-A043-4459-9D7B-CF472B37FBBE}">
      <dsp:nvSpPr>
        <dsp:cNvPr id="0" name=""/>
        <dsp:cNvSpPr/>
      </dsp:nvSpPr>
      <dsp:spPr>
        <a:xfrm>
          <a:off x="1638096" y="2541058"/>
          <a:ext cx="6603279" cy="1418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00" tIns="150100" rIns="150100" bIns="150100" numCol="1" spcCol="1270" anchor="ctr"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6"/>
            </a:rPr>
            <a:t>Rights Under the UN Convention on the Rights of Persons with Disability</a:t>
          </a:r>
          <a:endParaRPr lang="en-US" sz="2500" kern="1200"/>
        </a:p>
      </dsp:txBody>
      <dsp:txXfrm>
        <a:off x="1638096" y="2541058"/>
        <a:ext cx="6603279" cy="1418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85D77-1981-4E3B-9AFA-41410F30ABE3}">
      <dsp:nvSpPr>
        <dsp:cNvPr id="0" name=""/>
        <dsp:cNvSpPr/>
      </dsp:nvSpPr>
      <dsp:spPr>
        <a:xfrm>
          <a:off x="0" y="1654642"/>
          <a:ext cx="8241376" cy="14182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37B28-184D-42DD-B81C-4B4FC6484A12}">
      <dsp:nvSpPr>
        <dsp:cNvPr id="0" name=""/>
        <dsp:cNvSpPr/>
      </dsp:nvSpPr>
      <dsp:spPr>
        <a:xfrm>
          <a:off x="429025" y="1973752"/>
          <a:ext cx="780045" cy="780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160B3-4693-4AF9-8D93-B9CA52C7DA96}">
      <dsp:nvSpPr>
        <dsp:cNvPr id="0" name=""/>
        <dsp:cNvSpPr/>
      </dsp:nvSpPr>
      <dsp:spPr>
        <a:xfrm>
          <a:off x="1638096" y="1654642"/>
          <a:ext cx="6603279" cy="1418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00" tIns="150100" rIns="150100" bIns="150100" numCol="1" spcCol="1270" anchor="ctr" anchorCtr="0">
          <a:noAutofit/>
        </a:bodyPr>
        <a:lstStyle/>
        <a:p>
          <a:pPr marL="0" lvl="0" indent="0" algn="l" defTabSz="1111250">
            <a:lnSpc>
              <a:spcPct val="100000"/>
            </a:lnSpc>
            <a:spcBef>
              <a:spcPct val="0"/>
            </a:spcBef>
            <a:spcAft>
              <a:spcPct val="35000"/>
            </a:spcAft>
            <a:buNone/>
          </a:pPr>
          <a:r>
            <a:rPr lang="en-US" sz="2500" kern="1200">
              <a:solidFill>
                <a:schemeClr val="accent4"/>
              </a:solidFill>
              <a:latin typeface="Gotham Rounded Book" charset="0"/>
              <a:ea typeface="Gotham Rounded Book" charset="0"/>
              <a:cs typeface="Gotham Rounded Book" charset="0"/>
              <a:hlinkClick xmlns:r="http://schemas.openxmlformats.org/officeDocument/2006/relationships" r:id="rId3"/>
            </a:rPr>
            <a:t>Getting it right</a:t>
          </a:r>
          <a:endParaRPr lang="en-US" sz="2500" kern="1200"/>
        </a:p>
      </dsp:txBody>
      <dsp:txXfrm>
        <a:off x="1638096" y="1654642"/>
        <a:ext cx="6603279" cy="14182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168899" cy="4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8061" tIns="44030" rIns="88061" bIns="44030" numCol="1" anchor="t" anchorCtr="0" compatLnSpc="1">
            <a:prstTxWarp prst="textNoShape">
              <a:avLst/>
            </a:prstTxWarp>
          </a:bodyPr>
          <a:lstStyle>
            <a:lvl1pPr defTabSz="881041" eaLnBrk="1" hangingPunct="1">
              <a:defRPr sz="1200" smtClean="0">
                <a:latin typeface="Arial" charset="0"/>
                <a:ea typeface="ＭＳ Ｐゴシック" charset="-128"/>
              </a:defRPr>
            </a:lvl1pPr>
          </a:lstStyle>
          <a:p>
            <a:pPr>
              <a:defRPr/>
            </a:pPr>
            <a:endParaRPr lang="en-US" altLang="x-none"/>
          </a:p>
        </p:txBody>
      </p:sp>
      <p:sp>
        <p:nvSpPr>
          <p:cNvPr id="3" name="Date Placeholder 2"/>
          <p:cNvSpPr>
            <a:spLocks noGrp="1"/>
          </p:cNvSpPr>
          <p:nvPr>
            <p:ph type="dt" idx="1"/>
          </p:nvPr>
        </p:nvSpPr>
        <p:spPr bwMode="auto">
          <a:xfrm>
            <a:off x="4144599" y="0"/>
            <a:ext cx="3168899" cy="4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8061" tIns="44030" rIns="88061" bIns="44030" numCol="1" anchor="t" anchorCtr="0" compatLnSpc="1">
            <a:prstTxWarp prst="textNoShape">
              <a:avLst/>
            </a:prstTxWarp>
          </a:bodyPr>
          <a:lstStyle>
            <a:lvl1pPr algn="r" defTabSz="881041" eaLnBrk="1" hangingPunct="1">
              <a:defRPr sz="1200" smtClean="0">
                <a:latin typeface="Arial" charset="0"/>
                <a:ea typeface="ＭＳ Ｐゴシック" charset="-128"/>
              </a:defRPr>
            </a:lvl1pPr>
          </a:lstStyle>
          <a:p>
            <a:pPr>
              <a:defRPr/>
            </a:pPr>
            <a:fld id="{1B21B67C-0280-694D-B80F-E35020DC81A6}" type="datetime1">
              <a:rPr lang="en-AU" altLang="x-none" smtClean="0"/>
              <a:t>17/3/20</a:t>
            </a:fld>
            <a:endParaRPr lang="en-US" altLang="x-none"/>
          </a:p>
        </p:txBody>
      </p:sp>
      <p:sp>
        <p:nvSpPr>
          <p:cNvPr id="4" name="Slide Image Placeholder 3"/>
          <p:cNvSpPr>
            <a:spLocks noGrp="1" noRot="1" noChangeAspect="1"/>
          </p:cNvSpPr>
          <p:nvPr>
            <p:ph type="sldImg" idx="2"/>
          </p:nvPr>
        </p:nvSpPr>
        <p:spPr bwMode="auto">
          <a:xfrm>
            <a:off x="457200" y="720725"/>
            <a:ext cx="6400800" cy="3600450"/>
          </a:xfrm>
          <a:prstGeom prst="rect">
            <a:avLst/>
          </a:prstGeom>
          <a:noFill/>
          <a:ln w="12700">
            <a:solidFill>
              <a:srgbClr val="000000"/>
            </a:solidFill>
            <a:miter lim="800000"/>
            <a:headEnd/>
            <a:tailEnd/>
          </a:ln>
        </p:spPr>
        <p:txBody>
          <a:bodyPr vert="horz" wrap="square" lIns="87936" tIns="43968" rIns="87936" bIns="43968"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bwMode="auto">
          <a:xfrm>
            <a:off x="730502" y="4560879"/>
            <a:ext cx="5854203" cy="431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8061" tIns="44030" rIns="88061" bIns="44030" numCol="1" anchor="t" anchorCtr="0" compatLnSpc="1">
            <a:prstTxWarp prst="textNoShape">
              <a:avLst/>
            </a:prstTxWarp>
          </a:bodyPr>
          <a:lstStyle/>
          <a:p>
            <a:pPr lvl="0"/>
            <a:r>
              <a:rPr lang="en-AU" altLang="x-none" noProof="0"/>
              <a:t>Click to edit Master text styles</a:t>
            </a:r>
          </a:p>
          <a:p>
            <a:pPr lvl="1"/>
            <a:r>
              <a:rPr lang="en-AU" altLang="x-none" noProof="0"/>
              <a:t>Second level</a:t>
            </a:r>
          </a:p>
          <a:p>
            <a:pPr lvl="2"/>
            <a:r>
              <a:rPr lang="en-AU" altLang="x-none" noProof="0"/>
              <a:t>Third level</a:t>
            </a:r>
          </a:p>
          <a:p>
            <a:pPr lvl="3"/>
            <a:r>
              <a:rPr lang="en-AU" altLang="x-none" noProof="0"/>
              <a:t>Fourth level</a:t>
            </a:r>
          </a:p>
          <a:p>
            <a:pPr lvl="4"/>
            <a:r>
              <a:rPr lang="en-AU" altLang="x-none" noProof="0"/>
              <a:t>Fifth level</a:t>
            </a:r>
            <a:endParaRPr lang="en-US" altLang="x-none" noProof="0"/>
          </a:p>
        </p:txBody>
      </p:sp>
      <p:sp>
        <p:nvSpPr>
          <p:cNvPr id="6" name="Footer Placeholder 5"/>
          <p:cNvSpPr>
            <a:spLocks noGrp="1"/>
          </p:cNvSpPr>
          <p:nvPr>
            <p:ph type="ftr" sz="quarter" idx="4"/>
          </p:nvPr>
        </p:nvSpPr>
        <p:spPr bwMode="auto">
          <a:xfrm>
            <a:off x="1" y="9118682"/>
            <a:ext cx="3168899" cy="4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8061" tIns="44030" rIns="88061" bIns="44030" numCol="1" anchor="b" anchorCtr="0" compatLnSpc="1">
            <a:prstTxWarp prst="textNoShape">
              <a:avLst/>
            </a:prstTxWarp>
          </a:bodyPr>
          <a:lstStyle>
            <a:lvl1pPr defTabSz="881041" eaLnBrk="1" hangingPunct="1">
              <a:defRPr sz="1200" smtClean="0">
                <a:latin typeface="Arial" charset="0"/>
                <a:ea typeface="ＭＳ Ｐゴシック" charset="-128"/>
              </a:defRPr>
            </a:lvl1pPr>
          </a:lstStyle>
          <a:p>
            <a:pPr>
              <a:defRPr/>
            </a:pPr>
            <a:endParaRPr lang="en-US" altLang="x-none"/>
          </a:p>
        </p:txBody>
      </p:sp>
      <p:sp>
        <p:nvSpPr>
          <p:cNvPr id="7" name="Slide Number Placeholder 6"/>
          <p:cNvSpPr>
            <a:spLocks noGrp="1"/>
          </p:cNvSpPr>
          <p:nvPr>
            <p:ph type="sldNum" sz="quarter" idx="5"/>
          </p:nvPr>
        </p:nvSpPr>
        <p:spPr bwMode="auto">
          <a:xfrm>
            <a:off x="4144599" y="9118682"/>
            <a:ext cx="3168899" cy="4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8061" tIns="44030" rIns="88061" bIns="44030" numCol="1" anchor="b" anchorCtr="0" compatLnSpc="1">
            <a:prstTxWarp prst="textNoShape">
              <a:avLst/>
            </a:prstTxWarp>
          </a:bodyPr>
          <a:lstStyle>
            <a:lvl1pPr algn="r" defTabSz="881041" eaLnBrk="1" hangingPunct="1">
              <a:defRPr sz="1200" smtClean="0">
                <a:latin typeface="Arial" charset="0"/>
                <a:ea typeface="ＭＳ Ｐゴシック" charset="-128"/>
              </a:defRPr>
            </a:lvl1pPr>
          </a:lstStyle>
          <a:p>
            <a:pPr>
              <a:defRPr/>
            </a:pPr>
            <a:fld id="{EFDF3331-B3D7-4FA9-9FAA-B61C10A9E807}"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51376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210316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58751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9472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992596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068172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005835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73214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499209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AU"/>
              <a:t>Hand out of CIMS incident types?</a:t>
            </a:r>
          </a:p>
        </p:txBody>
      </p:sp>
      <p:sp>
        <p:nvSpPr>
          <p:cNvPr id="4" name="Slide Number Placeholder 3"/>
          <p:cNvSpPr>
            <a:spLocks noGrp="1"/>
          </p:cNvSpPr>
          <p:nvPr>
            <p:ph type="sldNum" sz="quarter" idx="10"/>
          </p:nvPr>
        </p:nvSpPr>
        <p:spPr/>
        <p:txBody>
          <a:bodyPr/>
          <a:lstStyle/>
          <a:p>
            <a:fld id="{71DD7CF4-31C9-42A0-812B-9CBB1BE55184}" type="slidenum">
              <a:rPr lang="en-AU" smtClean="0"/>
              <a:t>20</a:t>
            </a:fld>
            <a:endParaRPr lang="en-AU"/>
          </a:p>
        </p:txBody>
      </p:sp>
    </p:spTree>
    <p:extLst>
      <p:ext uri="{BB962C8B-B14F-4D97-AF65-F5344CB8AC3E}">
        <p14:creationId xmlns:p14="http://schemas.microsoft.com/office/powerpoint/2010/main" val="1782086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46137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707921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287205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10531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593846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990213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502897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730530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970490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4803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24397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93167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83419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571088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6153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29204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467705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8" name="TextBox 7"/>
          <p:cNvSpPr txBox="1"/>
          <p:nvPr userDrawn="1"/>
        </p:nvSpPr>
        <p:spPr>
          <a:xfrm>
            <a:off x="10714893" y="562708"/>
            <a:ext cx="184731" cy="369332"/>
          </a:xfrm>
          <a:prstGeom prst="rect">
            <a:avLst/>
          </a:prstGeom>
          <a:noFill/>
        </p:spPr>
        <p:txBody>
          <a:bodyPr wrap="none" rtlCol="0">
            <a:spAutoFit/>
          </a:bodyPr>
          <a:lstStyle/>
          <a:p>
            <a:endParaRPr lang="en-US"/>
          </a:p>
        </p:txBody>
      </p:sp>
      <p:sp>
        <p:nvSpPr>
          <p:cNvPr id="9" name="Rectangle 8"/>
          <p:cNvSpPr/>
          <p:nvPr userDrawn="1"/>
        </p:nvSpPr>
        <p:spPr>
          <a:xfrm>
            <a:off x="9936427" y="404664"/>
            <a:ext cx="1824203"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86124FD-42F1-4189-B3EA-0867DC2029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44472" y="307949"/>
            <a:ext cx="1548386" cy="576000"/>
          </a:xfrm>
          <a:prstGeom prst="rect">
            <a:avLst/>
          </a:prstGeom>
        </p:spPr>
      </p:pic>
    </p:spTree>
    <p:extLst>
      <p:ext uri="{BB962C8B-B14F-4D97-AF65-F5344CB8AC3E}">
        <p14:creationId xmlns:p14="http://schemas.microsoft.com/office/powerpoint/2010/main" val="30269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atin typeface="Gotham Rounded Book"/>
              </a:defRPr>
            </a:lvl1pPr>
          </a:lstStyle>
          <a:p>
            <a:r>
              <a:rPr lang="en-AU"/>
              <a:t>Click to edit Master title style</a:t>
            </a:r>
            <a:endParaRPr lang="en-US"/>
          </a:p>
        </p:txBody>
      </p:sp>
      <p:sp>
        <p:nvSpPr>
          <p:cNvPr id="3" name="Content Placeholder 2"/>
          <p:cNvSpPr>
            <a:spLocks noGrp="1"/>
          </p:cNvSpPr>
          <p:nvPr>
            <p:ph idx="1"/>
          </p:nvPr>
        </p:nvSpPr>
        <p:spPr/>
        <p:txBody>
          <a:bodyPr/>
          <a:lstStyle>
            <a:lvl1pPr>
              <a:defRPr sz="2800">
                <a:latin typeface="Gotham Rounded Book"/>
              </a:defRPr>
            </a:lvl1pPr>
            <a:lvl2pPr>
              <a:defRPr sz="2400">
                <a:latin typeface="Gotham Rounded Book"/>
              </a:defRPr>
            </a:lvl2pPr>
            <a:lvl3pPr>
              <a:defRPr sz="2000">
                <a:latin typeface="Gotham Rounded Book"/>
              </a:defRPr>
            </a:lvl3pPr>
            <a:lvl4pPr>
              <a:defRPr sz="1800">
                <a:latin typeface="Gotham Rounded Book"/>
              </a:defRPr>
            </a:lvl4pPr>
            <a:lvl5pPr>
              <a:defRPr sz="1800">
                <a:latin typeface="Gotham Rounded Book"/>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8" name="TextBox 7"/>
          <p:cNvSpPr txBox="1"/>
          <p:nvPr userDrawn="1"/>
        </p:nvSpPr>
        <p:spPr>
          <a:xfrm>
            <a:off x="10714893" y="562708"/>
            <a:ext cx="184731" cy="369332"/>
          </a:xfrm>
          <a:prstGeom prst="rect">
            <a:avLst/>
          </a:prstGeom>
          <a:noFill/>
        </p:spPr>
        <p:txBody>
          <a:bodyPr wrap="none" rtlCol="0">
            <a:spAutoFit/>
          </a:bodyPr>
          <a:lstStyle/>
          <a:p>
            <a:endParaRPr lang="en-US"/>
          </a:p>
        </p:txBody>
      </p:sp>
      <p:sp>
        <p:nvSpPr>
          <p:cNvPr id="9" name="Rectangle 8"/>
          <p:cNvSpPr/>
          <p:nvPr userDrawn="1"/>
        </p:nvSpPr>
        <p:spPr>
          <a:xfrm>
            <a:off x="9936427" y="404664"/>
            <a:ext cx="1824203"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5DACDAC-FF2A-4874-BA26-0127D86FE3C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44472" y="307949"/>
            <a:ext cx="1548386" cy="576000"/>
          </a:xfrm>
          <a:prstGeom prst="rect">
            <a:avLst/>
          </a:prstGeom>
        </p:spPr>
      </p:pic>
    </p:spTree>
    <p:extLst>
      <p:ext uri="{BB962C8B-B14F-4D97-AF65-F5344CB8AC3E}">
        <p14:creationId xmlns:p14="http://schemas.microsoft.com/office/powerpoint/2010/main" val="193032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8" name="TextBox 7"/>
          <p:cNvSpPr txBox="1"/>
          <p:nvPr userDrawn="1"/>
        </p:nvSpPr>
        <p:spPr>
          <a:xfrm>
            <a:off x="10714893" y="562708"/>
            <a:ext cx="184731" cy="369332"/>
          </a:xfrm>
          <a:prstGeom prst="rect">
            <a:avLst/>
          </a:prstGeom>
          <a:noFill/>
        </p:spPr>
        <p:txBody>
          <a:bodyPr wrap="none" rtlCol="0">
            <a:spAutoFit/>
          </a:bodyPr>
          <a:lstStyle/>
          <a:p>
            <a:endParaRPr lang="en-US"/>
          </a:p>
        </p:txBody>
      </p:sp>
      <p:sp>
        <p:nvSpPr>
          <p:cNvPr id="9" name="Rectangle 8"/>
          <p:cNvSpPr/>
          <p:nvPr userDrawn="1"/>
        </p:nvSpPr>
        <p:spPr>
          <a:xfrm>
            <a:off x="9936427" y="404664"/>
            <a:ext cx="1824203"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40B77C-8FF6-43F4-A2E9-F0213CD7498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44472" y="307949"/>
            <a:ext cx="1548386" cy="576000"/>
          </a:xfrm>
          <a:prstGeom prst="rect">
            <a:avLst/>
          </a:prstGeom>
        </p:spPr>
      </p:pic>
    </p:spTree>
    <p:extLst>
      <p:ext uri="{BB962C8B-B14F-4D97-AF65-F5344CB8AC3E}">
        <p14:creationId xmlns:p14="http://schemas.microsoft.com/office/powerpoint/2010/main" val="257725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9" name="TextBox 8"/>
          <p:cNvSpPr txBox="1"/>
          <p:nvPr userDrawn="1"/>
        </p:nvSpPr>
        <p:spPr>
          <a:xfrm>
            <a:off x="10714893" y="562708"/>
            <a:ext cx="184731" cy="369332"/>
          </a:xfrm>
          <a:prstGeom prst="rect">
            <a:avLst/>
          </a:prstGeom>
          <a:noFill/>
        </p:spPr>
        <p:txBody>
          <a:bodyPr wrap="none" rtlCol="0">
            <a:spAutoFit/>
          </a:bodyPr>
          <a:lstStyle/>
          <a:p>
            <a:endParaRPr lang="en-US"/>
          </a:p>
        </p:txBody>
      </p:sp>
      <p:sp>
        <p:nvSpPr>
          <p:cNvPr id="10" name="Rectangle 9"/>
          <p:cNvSpPr/>
          <p:nvPr userDrawn="1"/>
        </p:nvSpPr>
        <p:spPr>
          <a:xfrm>
            <a:off x="9936427" y="404664"/>
            <a:ext cx="1824203"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DB30D46-FEBB-4A4B-BC86-2F4F14C7F4B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44472" y="307949"/>
            <a:ext cx="1548386" cy="576000"/>
          </a:xfrm>
          <a:prstGeom prst="rect">
            <a:avLst/>
          </a:prstGeom>
        </p:spPr>
      </p:pic>
    </p:spTree>
    <p:extLst>
      <p:ext uri="{BB962C8B-B14F-4D97-AF65-F5344CB8AC3E}">
        <p14:creationId xmlns:p14="http://schemas.microsoft.com/office/powerpoint/2010/main" val="556795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7" name="TextBox 6"/>
          <p:cNvSpPr txBox="1"/>
          <p:nvPr userDrawn="1"/>
        </p:nvSpPr>
        <p:spPr>
          <a:xfrm>
            <a:off x="10714893" y="562708"/>
            <a:ext cx="184731" cy="369332"/>
          </a:xfrm>
          <a:prstGeom prst="rect">
            <a:avLst/>
          </a:prstGeom>
          <a:noFill/>
        </p:spPr>
        <p:txBody>
          <a:bodyPr wrap="none" rtlCol="0">
            <a:spAutoFit/>
          </a:bodyPr>
          <a:lstStyle/>
          <a:p>
            <a:endParaRPr lang="en-US"/>
          </a:p>
        </p:txBody>
      </p:sp>
      <p:sp>
        <p:nvSpPr>
          <p:cNvPr id="8" name="Rectangle 7"/>
          <p:cNvSpPr/>
          <p:nvPr userDrawn="1"/>
        </p:nvSpPr>
        <p:spPr>
          <a:xfrm>
            <a:off x="9936427" y="404664"/>
            <a:ext cx="1824203"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61200BC-4832-4028-95D3-5F8E01B4A65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44472" y="307949"/>
            <a:ext cx="1548386" cy="576000"/>
          </a:xfrm>
          <a:prstGeom prst="rect">
            <a:avLst/>
          </a:prstGeom>
        </p:spPr>
      </p:pic>
    </p:spTree>
    <p:extLst>
      <p:ext uri="{BB962C8B-B14F-4D97-AF65-F5344CB8AC3E}">
        <p14:creationId xmlns:p14="http://schemas.microsoft.com/office/powerpoint/2010/main" val="249949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TextBox 5"/>
          <p:cNvSpPr txBox="1"/>
          <p:nvPr userDrawn="1"/>
        </p:nvSpPr>
        <p:spPr>
          <a:xfrm>
            <a:off x="10714893" y="562708"/>
            <a:ext cx="184731" cy="369332"/>
          </a:xfrm>
          <a:prstGeom prst="rect">
            <a:avLst/>
          </a:prstGeom>
          <a:noFill/>
        </p:spPr>
        <p:txBody>
          <a:bodyPr wrap="none" rtlCol="0">
            <a:spAutoFit/>
          </a:bodyPr>
          <a:lstStyle/>
          <a:p>
            <a:endParaRPr lang="en-US"/>
          </a:p>
        </p:txBody>
      </p:sp>
      <p:sp>
        <p:nvSpPr>
          <p:cNvPr id="7" name="Rectangle 6"/>
          <p:cNvSpPr/>
          <p:nvPr userDrawn="1"/>
        </p:nvSpPr>
        <p:spPr>
          <a:xfrm>
            <a:off x="9936427" y="404664"/>
            <a:ext cx="1824203"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A924E-F0DB-4D2C-A742-B218D2838A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44472" y="307949"/>
            <a:ext cx="1548386" cy="576000"/>
          </a:xfrm>
          <a:prstGeom prst="rect">
            <a:avLst/>
          </a:prstGeom>
        </p:spPr>
      </p:pic>
    </p:spTree>
    <p:extLst>
      <p:ext uri="{BB962C8B-B14F-4D97-AF65-F5344CB8AC3E}">
        <p14:creationId xmlns:p14="http://schemas.microsoft.com/office/powerpoint/2010/main" val="94927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99142" y="188640"/>
            <a:ext cx="11593716" cy="9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a:t>
            </a:r>
          </a:p>
        </p:txBody>
      </p:sp>
      <p:sp>
        <p:nvSpPr>
          <p:cNvPr id="1027" name="Rectangle 3"/>
          <p:cNvSpPr>
            <a:spLocks noGrp="1" noChangeArrowheads="1"/>
          </p:cNvSpPr>
          <p:nvPr>
            <p:ph type="body" idx="1"/>
          </p:nvPr>
        </p:nvSpPr>
        <p:spPr bwMode="auto">
          <a:xfrm>
            <a:off x="299142" y="1412776"/>
            <a:ext cx="1159371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8" name="TextBox 7"/>
          <p:cNvSpPr txBox="1"/>
          <p:nvPr userDrawn="1"/>
        </p:nvSpPr>
        <p:spPr>
          <a:xfrm>
            <a:off x="10714893" y="562708"/>
            <a:ext cx="184731" cy="369332"/>
          </a:xfrm>
          <a:prstGeom prst="rect">
            <a:avLst/>
          </a:prstGeom>
          <a:noFill/>
        </p:spPr>
        <p:txBody>
          <a:bodyPr wrap="none" rtlCol="0">
            <a:spAutoFit/>
          </a:bodyPr>
          <a:lstStyle/>
          <a:p>
            <a:endParaRPr lang="en-US"/>
          </a:p>
        </p:txBody>
      </p:sp>
      <p:sp>
        <p:nvSpPr>
          <p:cNvPr id="9" name="Rectangle 8"/>
          <p:cNvSpPr/>
          <p:nvPr userDrawn="1"/>
        </p:nvSpPr>
        <p:spPr>
          <a:xfrm>
            <a:off x="9936427" y="404664"/>
            <a:ext cx="1824203"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27EBE9C-30D8-4A2F-9D33-3E7001AD60F1}"/>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344472" y="307949"/>
            <a:ext cx="1548386" cy="576000"/>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sldNum="0" hdr="0" ftr="0" dt="0"/>
  <p:txStyles>
    <p:titleStyle>
      <a:lvl1pPr algn="l" rtl="0" eaLnBrk="0" fontAlgn="base" hangingPunct="0">
        <a:spcBef>
          <a:spcPct val="0"/>
        </a:spcBef>
        <a:spcAft>
          <a:spcPct val="0"/>
        </a:spcAft>
        <a:defRPr sz="4800">
          <a:solidFill>
            <a:schemeClr val="accent4"/>
          </a:solidFill>
          <a:latin typeface="Gotham Rounded Book"/>
          <a:ea typeface="+mj-ea"/>
          <a:cs typeface="Gotham Rounded Book"/>
        </a:defRPr>
      </a:lvl1pPr>
      <a:lvl2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447675" indent="-447675" algn="l" rtl="0" eaLnBrk="0" fontAlgn="base" hangingPunct="0">
        <a:spcBef>
          <a:spcPts val="0"/>
        </a:spcBef>
        <a:spcAft>
          <a:spcPts val="1200"/>
        </a:spcAft>
        <a:buChar char="•"/>
        <a:defRPr sz="2800">
          <a:solidFill>
            <a:srgbClr val="262626"/>
          </a:solidFill>
          <a:latin typeface="Gotham Rounded Book"/>
          <a:ea typeface="+mn-ea"/>
          <a:cs typeface="Gotham Rounded Book"/>
        </a:defRPr>
      </a:lvl1pPr>
      <a:lvl2pPr marL="895350" indent="-352425" algn="l" rtl="0" eaLnBrk="0" fontAlgn="base" hangingPunct="0">
        <a:spcBef>
          <a:spcPts val="0"/>
        </a:spcBef>
        <a:spcAft>
          <a:spcPts val="1200"/>
        </a:spcAft>
        <a:buChar char="–"/>
        <a:defRPr sz="2400">
          <a:solidFill>
            <a:srgbClr val="262626"/>
          </a:solidFill>
          <a:latin typeface="Gotham Rounded Book"/>
          <a:ea typeface="ＭＳ Ｐゴシック" charset="0"/>
          <a:cs typeface="+mn-cs"/>
        </a:defRPr>
      </a:lvl2pPr>
      <a:lvl3pPr marL="1257300" indent="-361950" algn="l" rtl="0" eaLnBrk="0" fontAlgn="base" hangingPunct="0">
        <a:spcBef>
          <a:spcPts val="0"/>
        </a:spcBef>
        <a:spcAft>
          <a:spcPts val="1200"/>
        </a:spcAft>
        <a:buChar char="•"/>
        <a:defRPr sz="2000">
          <a:solidFill>
            <a:srgbClr val="262626"/>
          </a:solidFill>
          <a:latin typeface="Gotham Rounded Book"/>
          <a:ea typeface="ＭＳ Ｐゴシック" charset="0"/>
          <a:cs typeface="+mn-cs"/>
        </a:defRPr>
      </a:lvl3pPr>
      <a:lvl4pPr marL="1619250" indent="-361950" algn="l" rtl="0" eaLnBrk="0" fontAlgn="base" hangingPunct="0">
        <a:spcBef>
          <a:spcPts val="0"/>
        </a:spcBef>
        <a:spcAft>
          <a:spcPts val="1200"/>
        </a:spcAft>
        <a:buChar char="–"/>
        <a:defRPr sz="1800">
          <a:solidFill>
            <a:srgbClr val="262626"/>
          </a:solidFill>
          <a:latin typeface="Gotham Rounded Book"/>
          <a:ea typeface="ＭＳ Ｐゴシック" charset="0"/>
          <a:cs typeface="+mn-cs"/>
        </a:defRPr>
      </a:lvl4pPr>
      <a:lvl5pPr marL="1971675" indent="-352425" algn="l" rtl="0" eaLnBrk="0" fontAlgn="base" hangingPunct="0">
        <a:spcBef>
          <a:spcPts val="0"/>
        </a:spcBef>
        <a:spcAft>
          <a:spcPts val="1200"/>
        </a:spcAft>
        <a:buChar char="»"/>
        <a:defRPr sz="1800">
          <a:solidFill>
            <a:srgbClr val="262626"/>
          </a:solidFill>
          <a:latin typeface="Gotham Rounded Book"/>
          <a:ea typeface="ＭＳ Ｐゴシック"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www.oncall.com.a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ww.carecareers.com.au/human-rights-course/VIC/Launch.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providers.dhhs.vic.gov.au/human-services-standard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dss.gov.au/sites/default/files/documents/06_2015/nsds_full_version.pdf" TargetMode="External"/><Relationship Id="rId2" Type="http://schemas.openxmlformats.org/officeDocument/2006/relationships/hyperlink" Target="https://www.dss.gov.au/our-responsibilities/disability-and-carers/standards-and-quality-assurance/national-standards-for-disability-servi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odsc.vig.gov.au/"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Training/CAB%20Day%20Video/CAB%20Day.mp4"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hyperlink" Target="http://www.ndis.gov.au/"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tif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hyperlink" Target="mailto:timesheets@oncall.com.au" TargetMode="External"/><Relationship Id="rId2" Type="http://schemas.openxmlformats.org/officeDocument/2006/relationships/hyperlink" Target="mailto:payoffice@oncall.com.au"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mailto:payoffice@oncall.com.au"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mailto:timesheets@oncall.com.a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www.ndp.org.au/"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6" descr="PowerPoint.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44272" y="332657"/>
            <a:ext cx="1763836" cy="656147"/>
          </a:xfrm>
          <a:prstGeom prst="rect">
            <a:avLst/>
          </a:prstGeom>
        </p:spPr>
      </p:pic>
      <p:sp>
        <p:nvSpPr>
          <p:cNvPr id="14341" name="Title 1"/>
          <p:cNvSpPr>
            <a:spLocks noGrp="1"/>
          </p:cNvSpPr>
          <p:nvPr>
            <p:ph type="title"/>
          </p:nvPr>
        </p:nvSpPr>
        <p:spPr>
          <a:xfrm>
            <a:off x="911424" y="4581525"/>
            <a:ext cx="9107289" cy="1709738"/>
          </a:xfrm>
        </p:spPr>
        <p:txBody>
          <a:bodyPr/>
          <a:lstStyle/>
          <a:p>
            <a:r>
              <a:rPr lang="en-AU" altLang="en-US" cap="none">
                <a:solidFill>
                  <a:srgbClr val="FFFFFF"/>
                </a:solidFill>
                <a:latin typeface="Gotham Rounded Medium" pitchFamily="50" charset="0"/>
              </a:rPr>
              <a:t>Candidate Assessment </a:t>
            </a:r>
            <a:br>
              <a:rPr lang="en-AU" altLang="en-US" cap="none">
                <a:solidFill>
                  <a:srgbClr val="FFFFFF"/>
                </a:solidFill>
                <a:latin typeface="Gotham Rounded Medium" pitchFamily="50" charset="0"/>
              </a:rPr>
            </a:br>
            <a:r>
              <a:rPr lang="en-AU" altLang="en-US" cap="none">
                <a:solidFill>
                  <a:srgbClr val="FFFFFF"/>
                </a:solidFill>
                <a:latin typeface="Gotham Rounded Medium" pitchFamily="50" charset="0"/>
              </a:rPr>
              <a:t>&amp; Briefing Program (CAB)</a:t>
            </a:r>
            <a:br>
              <a:rPr lang="en-AU" altLang="en-US" cap="none">
                <a:solidFill>
                  <a:srgbClr val="FFFFFF"/>
                </a:solidFill>
                <a:latin typeface="Gotham Rounded Medium" pitchFamily="50" charset="0"/>
              </a:rPr>
            </a:br>
            <a:endParaRPr lang="en-AU" altLang="en-US" sz="1000" cap="none">
              <a:solidFill>
                <a:srgbClr val="FFFFFF"/>
              </a:solidFill>
              <a:latin typeface="Gotham Rounded Medium" pitchFamily="50" charset="0"/>
            </a:endParaRPr>
          </a:p>
        </p:txBody>
      </p:sp>
      <p:sp>
        <p:nvSpPr>
          <p:cNvPr id="3" name="Text Placeholder 2"/>
          <p:cNvSpPr>
            <a:spLocks noGrp="1"/>
          </p:cNvSpPr>
          <p:nvPr>
            <p:ph type="body" idx="1"/>
          </p:nvPr>
        </p:nvSpPr>
        <p:spPr>
          <a:xfrm>
            <a:off x="911424" y="3429000"/>
            <a:ext cx="9140626" cy="1079500"/>
          </a:xfrm>
          <a:extLst>
            <a:ext uri="{909E8E84-426E-40dd-AFC4-6F175D3DCCD1}"/>
            <a:ext uri="{91240B29-F687-4f45-9708-019B960494DF}"/>
            <a:ext uri="{AF507438-7753-43e0-B8FC-AC1667EBCBE1}"/>
          </a:extLst>
        </p:spPr>
        <p:txBody>
          <a:bodyPr/>
          <a:lstStyle/>
          <a:p>
            <a:pPr>
              <a:defRPr/>
            </a:pPr>
            <a:r>
              <a:rPr lang="en-US">
                <a:solidFill>
                  <a:srgbClr val="FFFFFF"/>
                </a:solidFill>
                <a:latin typeface="Gotham Rounded Book" pitchFamily="50" charset="0"/>
                <a:cs typeface="+mn-cs"/>
              </a:rPr>
              <a:t>WELCOME TO THE</a:t>
            </a:r>
          </a:p>
        </p:txBody>
      </p:sp>
    </p:spTree>
    <p:extLst>
      <p:ext uri="{BB962C8B-B14F-4D97-AF65-F5344CB8AC3E}">
        <p14:creationId xmlns:p14="http://schemas.microsoft.com/office/powerpoint/2010/main" val="32732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91000" y="2814638"/>
            <a:ext cx="3810000" cy="4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Infection Control</a:t>
            </a:r>
          </a:p>
        </p:txBody>
      </p:sp>
      <p:sp>
        <p:nvSpPr>
          <p:cNvPr id="28675" name="Content Placeholder 2"/>
          <p:cNvSpPr>
            <a:spLocks noGrp="1"/>
          </p:cNvSpPr>
          <p:nvPr>
            <p:ph idx="1"/>
          </p:nvPr>
        </p:nvSpPr>
        <p:spPr/>
        <p:txBody>
          <a:bodyPr/>
          <a:lstStyle/>
          <a:p>
            <a:pPr marL="0" indent="0">
              <a:buNone/>
            </a:pPr>
            <a:r>
              <a:rPr lang="en-US" altLang="en-US"/>
              <a:t>By following some simple rules in Standard and Extra Precautions protocols, you can contribute to the prevention of food poisoning and cross contamination.</a:t>
            </a:r>
          </a:p>
          <a:p>
            <a:endParaRPr lang="en-US" altLang="en-US"/>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Administration of Medication</a:t>
            </a:r>
          </a:p>
        </p:txBody>
      </p:sp>
      <p:sp>
        <p:nvSpPr>
          <p:cNvPr id="29698" name="Content Placeholder 2"/>
          <p:cNvSpPr>
            <a:spLocks noGrp="1"/>
          </p:cNvSpPr>
          <p:nvPr>
            <p:ph idx="1"/>
          </p:nvPr>
        </p:nvSpPr>
        <p:spPr/>
        <p:txBody>
          <a:bodyPr/>
          <a:lstStyle/>
          <a:p>
            <a:r>
              <a:rPr lang="en-US" altLang="en-US"/>
              <a:t>It is Mandatory for all Support Workers to have completed training in Medication Administration. </a:t>
            </a:r>
          </a:p>
          <a:p>
            <a:r>
              <a:rPr lang="en-US" altLang="en-US"/>
              <a:t>All Support Workers must know The 7 ‘R’s’…and be deemed competent in medication administration training!</a:t>
            </a:r>
          </a:p>
          <a:p>
            <a:pPr marL="2257425" lvl="1" indent="-457200">
              <a:buFont typeface="+mj-lt"/>
              <a:buAutoNum type="arabicPeriod"/>
            </a:pPr>
            <a:r>
              <a:rPr lang="en-AU" altLang="en-US" sz="2000" i="1"/>
              <a:t>RIGHT Person</a:t>
            </a:r>
          </a:p>
          <a:p>
            <a:pPr marL="2257425" lvl="1" indent="-457200">
              <a:buFont typeface="+mj-lt"/>
              <a:buAutoNum type="arabicPeriod"/>
            </a:pPr>
            <a:r>
              <a:rPr lang="en-AU" altLang="en-US" sz="2000" i="1"/>
              <a:t>RIGHT Medication</a:t>
            </a:r>
          </a:p>
          <a:p>
            <a:pPr marL="2257425" lvl="1" indent="-457200">
              <a:buFont typeface="+mj-lt"/>
              <a:buAutoNum type="arabicPeriod"/>
            </a:pPr>
            <a:r>
              <a:rPr lang="en-AU" altLang="en-US" sz="2000" i="1"/>
              <a:t>RIGHT Time</a:t>
            </a:r>
          </a:p>
          <a:p>
            <a:pPr marL="2257425" lvl="1" indent="-457200">
              <a:buFont typeface="+mj-lt"/>
              <a:buAutoNum type="arabicPeriod"/>
            </a:pPr>
            <a:r>
              <a:rPr lang="en-AU" altLang="en-US" sz="2000" i="1"/>
              <a:t>RIGHT Dose</a:t>
            </a:r>
          </a:p>
          <a:p>
            <a:pPr marL="2257425" lvl="1" indent="-457200">
              <a:buFont typeface="+mj-lt"/>
              <a:buAutoNum type="arabicPeriod"/>
            </a:pPr>
            <a:r>
              <a:rPr lang="en-AU" altLang="en-US" sz="2000" i="1"/>
              <a:t>RIGHT Route</a:t>
            </a:r>
          </a:p>
          <a:p>
            <a:pPr marL="2257425" lvl="1" indent="-457200">
              <a:buFont typeface="+mj-lt"/>
              <a:buAutoNum type="arabicPeriod"/>
            </a:pPr>
            <a:r>
              <a:rPr lang="en-AU" altLang="en-US" sz="2000" i="1"/>
              <a:t>RIGHT Date</a:t>
            </a:r>
          </a:p>
          <a:p>
            <a:pPr marL="2257425" lvl="1" indent="-457200">
              <a:buFont typeface="+mj-lt"/>
              <a:buAutoNum type="arabicPeriod"/>
            </a:pPr>
            <a:r>
              <a:rPr lang="en-AU" altLang="en-US" sz="2000" i="1"/>
              <a:t>RIGHT Documentation</a:t>
            </a:r>
          </a:p>
          <a:p>
            <a:endParaRPr lang="en-US" altLang="en-US"/>
          </a:p>
          <a:p>
            <a:endParaRPr lang="en-US" altLang="en-US"/>
          </a:p>
          <a:p>
            <a:endParaRPr lang="en-US" altLang="en-US"/>
          </a:p>
        </p:txBody>
      </p:sp>
      <p:pic>
        <p:nvPicPr>
          <p:cNvPr id="29702" name="Picture 6"/>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8616280" y="3356992"/>
            <a:ext cx="3886200"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t>Administration of Medication</a:t>
            </a:r>
          </a:p>
        </p:txBody>
      </p:sp>
      <p:sp>
        <p:nvSpPr>
          <p:cNvPr id="31746" name="Content Placeholder 2"/>
          <p:cNvSpPr>
            <a:spLocks noGrp="1"/>
          </p:cNvSpPr>
          <p:nvPr>
            <p:ph idx="1"/>
          </p:nvPr>
        </p:nvSpPr>
        <p:spPr/>
        <p:txBody>
          <a:bodyPr/>
          <a:lstStyle/>
          <a:p>
            <a:pPr marL="0" indent="0">
              <a:buNone/>
            </a:pPr>
            <a:r>
              <a:rPr lang="en-US" altLang="en-US" b="1"/>
              <a:t>PRN</a:t>
            </a:r>
            <a:r>
              <a:rPr lang="en-US" altLang="en-US"/>
              <a:t> - pro </a:t>
            </a:r>
            <a:r>
              <a:rPr lang="en-US" altLang="en-US" err="1"/>
              <a:t>rẽ</a:t>
            </a:r>
            <a:r>
              <a:rPr lang="en-US" altLang="en-US"/>
              <a:t> </a:t>
            </a:r>
            <a:r>
              <a:rPr lang="en-US" altLang="en-US" err="1"/>
              <a:t>nata</a:t>
            </a:r>
            <a:r>
              <a:rPr lang="en-US" altLang="en-US"/>
              <a:t> - Latin for as required/needed</a:t>
            </a:r>
          </a:p>
          <a:p>
            <a:endParaRPr lang="en-US" altLang="en-US"/>
          </a:p>
          <a:p>
            <a:r>
              <a:rPr lang="en-US" altLang="en-US"/>
              <a:t>All PRN must be approved &amp; written into a person’s plan. Before administering, strategies and procedures need to be followed and approval to administer must be sought from a Supervisor or Team Leader.</a:t>
            </a:r>
            <a:br>
              <a:rPr lang="en-US" altLang="en-US"/>
            </a:br>
            <a:endParaRPr lang="en-US" altLang="en-US"/>
          </a:p>
          <a:p>
            <a:r>
              <a:rPr lang="en-US" altLang="en-US"/>
              <a:t>PRN should be seen as the last resort</a:t>
            </a:r>
          </a:p>
          <a:p>
            <a:r>
              <a:rPr lang="en-US" altLang="en-US" err="1"/>
              <a:t>Behaviours</a:t>
            </a:r>
            <a:r>
              <a:rPr lang="en-US" altLang="en-US"/>
              <a:t> are a method of communication, so attempt to find out what the issue is before resorting to chemical interventions</a:t>
            </a:r>
          </a:p>
          <a:p>
            <a:endParaRPr lang="en-AU"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p:cNvSpPr>
            <a:spLocks noGrp="1"/>
          </p:cNvSpPr>
          <p:nvPr>
            <p:ph type="title" idx="4294967295"/>
          </p:nvPr>
        </p:nvSpPr>
        <p:spPr>
          <a:xfrm>
            <a:off x="1847850" y="3212977"/>
            <a:ext cx="7772400" cy="3533775"/>
          </a:xfrm>
        </p:spPr>
        <p:txBody>
          <a:bodyPr anchor="t"/>
          <a:lstStyle/>
          <a:p>
            <a:r>
              <a:rPr lang="en-US" altLang="en-US" sz="4000">
                <a:solidFill>
                  <a:schemeClr val="bg1"/>
                </a:solidFill>
                <a:latin typeface="Gotham Rounded Medium" charset="0"/>
                <a:ea typeface="Gotham Rounded Medium" charset="0"/>
                <a:cs typeface="Gotham Rounded Medium" charset="0"/>
              </a:rPr>
              <a:t>Incident Reporting </a:t>
            </a:r>
            <a:endParaRPr lang="en-US" altLang="en-US" sz="4000">
              <a:latin typeface="Gotham Rounded Medium" charset="0"/>
              <a:ea typeface="Gotham Rounded Medium" charset="0"/>
              <a:cs typeface="Gotham Rounded Medium"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Incident Reporting (IR)</a:t>
            </a:r>
          </a:p>
        </p:txBody>
      </p:sp>
      <p:sp>
        <p:nvSpPr>
          <p:cNvPr id="3" name="Content Placeholder 2"/>
          <p:cNvSpPr>
            <a:spLocks noGrp="1"/>
          </p:cNvSpPr>
          <p:nvPr>
            <p:ph idx="1"/>
          </p:nvPr>
        </p:nvSpPr>
        <p:spPr/>
        <p:txBody>
          <a:bodyPr/>
          <a:lstStyle/>
          <a:p>
            <a:pPr marL="0" indent="0">
              <a:buNone/>
            </a:pPr>
            <a:endParaRPr lang="en-US" b="1"/>
          </a:p>
          <a:p>
            <a:pPr marL="0" indent="0">
              <a:buNone/>
            </a:pPr>
            <a:r>
              <a:rPr lang="en-US" b="1"/>
              <a:t>Question for the room</a:t>
            </a:r>
          </a:p>
          <a:p>
            <a:pPr marL="0" indent="0">
              <a:buNone/>
            </a:pPr>
            <a:endParaRPr lang="en-US" b="1"/>
          </a:p>
          <a:p>
            <a:r>
              <a:rPr lang="en-US"/>
              <a:t>Why do we write Incidents Reports?</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28048" y="2996953"/>
            <a:ext cx="3579738" cy="25196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a:t>Importance of Reporting</a:t>
            </a:r>
          </a:p>
        </p:txBody>
      </p:sp>
      <p:sp>
        <p:nvSpPr>
          <p:cNvPr id="34818" name="Content Placeholder 2"/>
          <p:cNvSpPr>
            <a:spLocks noGrp="1"/>
          </p:cNvSpPr>
          <p:nvPr>
            <p:ph idx="1"/>
          </p:nvPr>
        </p:nvSpPr>
        <p:spPr/>
        <p:txBody>
          <a:bodyPr/>
          <a:lstStyle/>
          <a:p>
            <a:r>
              <a:rPr lang="en-US" altLang="en-US"/>
              <a:t>Reporting critical client incidents is an important part of </a:t>
            </a:r>
            <a:r>
              <a:rPr lang="en-US" altLang="en-US" b="1"/>
              <a:t>quality</a:t>
            </a:r>
            <a:r>
              <a:rPr lang="en-US" altLang="en-US"/>
              <a:t>, </a:t>
            </a:r>
            <a:r>
              <a:rPr lang="en-US" altLang="en-US" b="1"/>
              <a:t>safety</a:t>
            </a:r>
            <a:r>
              <a:rPr lang="en-US" altLang="en-US"/>
              <a:t> and </a:t>
            </a:r>
            <a:r>
              <a:rPr lang="en-US" altLang="en-US" b="1"/>
              <a:t>continuous improvement</a:t>
            </a:r>
            <a:r>
              <a:rPr lang="en-US" altLang="en-US"/>
              <a:t>  </a:t>
            </a:r>
          </a:p>
          <a:p>
            <a:endParaRPr lang="en-US" altLang="en-US"/>
          </a:p>
          <a:p>
            <a:r>
              <a:rPr lang="en-US" altLang="en-US"/>
              <a:t>The key reason for reporting incidents is to </a:t>
            </a:r>
            <a:r>
              <a:rPr lang="en-US" altLang="en-US" b="1"/>
              <a:t>learn</a:t>
            </a:r>
            <a:r>
              <a:rPr lang="en-US" altLang="en-US"/>
              <a:t> from them and </a:t>
            </a:r>
            <a:r>
              <a:rPr lang="en-US" altLang="en-US" b="1"/>
              <a:t>prevent</a:t>
            </a:r>
            <a:r>
              <a:rPr lang="en-US" altLang="en-US"/>
              <a:t> or </a:t>
            </a:r>
            <a:r>
              <a:rPr lang="en-US" altLang="en-US" b="1"/>
              <a:t>minimise the risk </a:t>
            </a:r>
            <a:r>
              <a:rPr lang="en-US" altLang="en-US"/>
              <a:t>of happening again.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to Report</a:t>
            </a:r>
          </a:p>
        </p:txBody>
      </p:sp>
      <p:sp>
        <p:nvSpPr>
          <p:cNvPr id="35842" name="Content Placeholder 2"/>
          <p:cNvSpPr>
            <a:spLocks noGrp="1"/>
          </p:cNvSpPr>
          <p:nvPr>
            <p:ph idx="1"/>
          </p:nvPr>
        </p:nvSpPr>
        <p:spPr>
          <a:xfrm>
            <a:off x="299142" y="1073190"/>
            <a:ext cx="11593716" cy="5380146"/>
          </a:xfrm>
        </p:spPr>
        <p:txBody>
          <a:bodyPr/>
          <a:lstStyle/>
          <a:p>
            <a:pPr>
              <a:spcAft>
                <a:spcPts val="1800"/>
              </a:spcAft>
            </a:pPr>
            <a:r>
              <a:rPr lang="en-US" altLang="en-US"/>
              <a:t>An incident report is required for all acts, omissions, events or circumstances that occur during service delivery to a child, young person or person with disability that has, or could have, caused harm to a person/s</a:t>
            </a:r>
            <a:endParaRPr lang="en-US"/>
          </a:p>
          <a:p>
            <a:pPr>
              <a:spcAft>
                <a:spcPts val="2400"/>
              </a:spcAft>
            </a:pPr>
            <a:r>
              <a:rPr lang="en-US" altLang="en-US"/>
              <a:t>Harm is defined a actual or potential negative impacts on the physical or psychological well-being of a client or staff member</a:t>
            </a:r>
          </a:p>
          <a:p>
            <a:pPr>
              <a:spcAft>
                <a:spcPts val="2400"/>
              </a:spcAft>
            </a:pPr>
            <a:r>
              <a:rPr lang="en-US" altLang="en-US"/>
              <a:t>Failing to report is (almost) as bad as committing an act of abuse towards a child or person with a disability.   Reporting is part of our continuous improvement process so that we can provide the highest level of quality support  </a:t>
            </a:r>
          </a:p>
          <a:p>
            <a:pPr marL="0" indent="0" algn="ctr">
              <a:spcAft>
                <a:spcPts val="2400"/>
              </a:spcAft>
              <a:buNone/>
            </a:pPr>
            <a:r>
              <a:rPr lang="en-US" altLang="en-US" b="1"/>
              <a:t>Failure to report = failure to provide a duty of care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2E1A-75A1-4CC9-AA31-5686F18BA5E3}"/>
              </a:ext>
            </a:extLst>
          </p:cNvPr>
          <p:cNvSpPr>
            <a:spLocks noGrp="1"/>
          </p:cNvSpPr>
          <p:nvPr>
            <p:ph type="title"/>
          </p:nvPr>
        </p:nvSpPr>
        <p:spPr/>
        <p:txBody>
          <a:bodyPr/>
          <a:lstStyle/>
          <a:p>
            <a:r>
              <a:rPr lang="en-AU"/>
              <a:t>Where to Report</a:t>
            </a:r>
          </a:p>
        </p:txBody>
      </p:sp>
      <p:sp>
        <p:nvSpPr>
          <p:cNvPr id="6" name="Content Placeholder 5">
            <a:extLst>
              <a:ext uri="{FF2B5EF4-FFF2-40B4-BE49-F238E27FC236}">
                <a16:creationId xmlns:a16="http://schemas.microsoft.com/office/drawing/2014/main" id="{85E39A89-25DB-4FEC-AA9C-C9D28D7D90DE}"/>
              </a:ext>
            </a:extLst>
          </p:cNvPr>
          <p:cNvSpPr>
            <a:spLocks noGrp="1"/>
          </p:cNvSpPr>
          <p:nvPr>
            <p:ph idx="1"/>
          </p:nvPr>
        </p:nvSpPr>
        <p:spPr>
          <a:xfrm>
            <a:off x="479376" y="1390346"/>
            <a:ext cx="5040560" cy="5040560"/>
          </a:xfrm>
        </p:spPr>
        <p:txBody>
          <a:bodyPr/>
          <a:lstStyle/>
          <a:p>
            <a:pPr marL="0" indent="0">
              <a:spcAft>
                <a:spcPts val="600"/>
              </a:spcAft>
              <a:buNone/>
            </a:pPr>
            <a:r>
              <a:rPr lang="en-AU" sz="2000">
                <a:latin typeface="Gotham Rounded Book"/>
              </a:rPr>
              <a:t>Is the client under 18?</a:t>
            </a:r>
          </a:p>
          <a:p>
            <a:pPr marL="0" indent="0" algn="ctr">
              <a:spcAft>
                <a:spcPts val="600"/>
              </a:spcAft>
              <a:buNone/>
            </a:pPr>
            <a:r>
              <a:rPr lang="en-AU" sz="2000" b="1">
                <a:latin typeface="Gotham Rounded Book"/>
              </a:rPr>
              <a:t>AND</a:t>
            </a:r>
          </a:p>
          <a:p>
            <a:pPr marL="0" indent="0">
              <a:spcAft>
                <a:spcPts val="600"/>
              </a:spcAft>
              <a:buNone/>
            </a:pPr>
            <a:r>
              <a:rPr lang="en-AU" sz="2000">
                <a:latin typeface="Gotham Rounded Book"/>
              </a:rPr>
              <a:t>Was the client harmed or was there an allegation of abuse?</a:t>
            </a:r>
          </a:p>
          <a:p>
            <a:pPr marL="0" indent="0" algn="ctr">
              <a:spcAft>
                <a:spcPts val="600"/>
              </a:spcAft>
              <a:buNone/>
            </a:pPr>
            <a:r>
              <a:rPr lang="en-AU" sz="2000" b="1">
                <a:latin typeface="Gotham Rounded Book"/>
              </a:rPr>
              <a:t>AND</a:t>
            </a:r>
          </a:p>
          <a:p>
            <a:pPr marL="0" indent="0">
              <a:spcAft>
                <a:spcPts val="600"/>
              </a:spcAft>
              <a:buNone/>
            </a:pPr>
            <a:r>
              <a:rPr lang="en-AU" sz="2000">
                <a:latin typeface="Gotham Rounded Book"/>
              </a:rPr>
              <a:t>Was the client in an ONCALL Residential Setting?</a:t>
            </a:r>
          </a:p>
          <a:p>
            <a:pPr marL="0" indent="0">
              <a:spcAft>
                <a:spcPts val="600"/>
              </a:spcAft>
              <a:buNone/>
            </a:pPr>
            <a:endParaRPr lang="en-AU" sz="2000">
              <a:latin typeface="Gotham Rounded Book"/>
            </a:endParaRPr>
          </a:p>
          <a:p>
            <a:pPr marL="0" indent="0">
              <a:spcAft>
                <a:spcPts val="600"/>
              </a:spcAft>
              <a:buNone/>
            </a:pPr>
            <a:endParaRPr lang="en-AU" sz="2000">
              <a:latin typeface="Gotham Rounded Book"/>
            </a:endParaRPr>
          </a:p>
          <a:p>
            <a:pPr marL="0" indent="0">
              <a:spcAft>
                <a:spcPts val="600"/>
              </a:spcAft>
              <a:buNone/>
            </a:pPr>
            <a:endParaRPr lang="en-AU" sz="2000">
              <a:latin typeface="Gotham Rounded Book"/>
            </a:endParaRPr>
          </a:p>
          <a:p>
            <a:pPr marL="0" indent="0">
              <a:spcAft>
                <a:spcPts val="600"/>
              </a:spcAft>
              <a:buNone/>
            </a:pPr>
            <a:endParaRPr lang="en-AU" sz="2000">
              <a:latin typeface="Gotham Rounded Book"/>
            </a:endParaRPr>
          </a:p>
          <a:p>
            <a:pPr marL="0" indent="0">
              <a:spcAft>
                <a:spcPts val="600"/>
              </a:spcAft>
              <a:buNone/>
            </a:pPr>
            <a:r>
              <a:rPr lang="en-AU" sz="2000" b="1">
                <a:latin typeface="Gotham Rounded Book"/>
              </a:rPr>
              <a:t>Complete CIMS form (DHHS)</a:t>
            </a:r>
          </a:p>
          <a:p>
            <a:pPr marL="0" indent="0">
              <a:spcAft>
                <a:spcPts val="600"/>
              </a:spcAft>
              <a:buNone/>
            </a:pPr>
            <a:endParaRPr lang="en-AU" sz="2000">
              <a:latin typeface="Gotham Rounded Book"/>
            </a:endParaRPr>
          </a:p>
        </p:txBody>
      </p:sp>
      <p:sp>
        <p:nvSpPr>
          <p:cNvPr id="7" name="TextBox 6">
            <a:extLst>
              <a:ext uri="{FF2B5EF4-FFF2-40B4-BE49-F238E27FC236}">
                <a16:creationId xmlns:a16="http://schemas.microsoft.com/office/drawing/2014/main" id="{90E252B0-5B97-4D0E-A1FB-7F334B4451E3}"/>
              </a:ext>
            </a:extLst>
          </p:cNvPr>
          <p:cNvSpPr txBox="1"/>
          <p:nvPr/>
        </p:nvSpPr>
        <p:spPr>
          <a:xfrm>
            <a:off x="6312024" y="1390346"/>
            <a:ext cx="4372340" cy="3170099"/>
          </a:xfrm>
          <a:prstGeom prst="rect">
            <a:avLst/>
          </a:prstGeom>
          <a:noFill/>
        </p:spPr>
        <p:txBody>
          <a:bodyPr wrap="square" rtlCol="0">
            <a:spAutoFit/>
          </a:bodyPr>
          <a:lstStyle/>
          <a:p>
            <a:r>
              <a:rPr lang="en-AU" sz="2000">
                <a:latin typeface="Gotham Rounded Book"/>
              </a:rPr>
              <a:t>All other Client / Staff Incidents including Near Miss/ Hazards/ Staff injury / Maintenance (Oncall Houses) / Behaviour Tracking</a:t>
            </a:r>
          </a:p>
          <a:p>
            <a:endParaRPr lang="en-AU" sz="2400">
              <a:latin typeface="Gotham Rounded Book"/>
            </a:endParaRPr>
          </a:p>
          <a:p>
            <a:endParaRPr lang="en-AU" sz="2400">
              <a:latin typeface="Gotham Rounded Book"/>
            </a:endParaRPr>
          </a:p>
          <a:p>
            <a:endParaRPr lang="en-AU" sz="2400">
              <a:latin typeface="Gotham Rounded Book"/>
            </a:endParaRPr>
          </a:p>
          <a:p>
            <a:endParaRPr lang="en-AU" sz="2400">
              <a:latin typeface="Gotham Rounded Book"/>
            </a:endParaRPr>
          </a:p>
          <a:p>
            <a:r>
              <a:rPr lang="en-AU" sz="2400" b="1">
                <a:latin typeface="Gotham Rounded Book"/>
              </a:rPr>
              <a:t>Complete OIMS form (ONCALL)</a:t>
            </a:r>
          </a:p>
        </p:txBody>
      </p:sp>
      <p:pic>
        <p:nvPicPr>
          <p:cNvPr id="9" name="Picture 8">
            <a:extLst>
              <a:ext uri="{FF2B5EF4-FFF2-40B4-BE49-F238E27FC236}">
                <a16:creationId xmlns:a16="http://schemas.microsoft.com/office/drawing/2014/main" id="{FF25BD11-6AED-4172-90EF-B2FA35467EE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73044" y="2947375"/>
            <a:ext cx="688908" cy="963251"/>
          </a:xfrm>
          <a:prstGeom prst="rect">
            <a:avLst/>
          </a:prstGeom>
        </p:spPr>
      </p:pic>
      <p:pic>
        <p:nvPicPr>
          <p:cNvPr id="10" name="Picture 9">
            <a:extLst>
              <a:ext uri="{FF2B5EF4-FFF2-40B4-BE49-F238E27FC236}">
                <a16:creationId xmlns:a16="http://schemas.microsoft.com/office/drawing/2014/main" id="{0EF96411-AD3E-4E8D-9A49-7894202570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55202" y="4221088"/>
            <a:ext cx="688908" cy="963251"/>
          </a:xfrm>
          <a:prstGeom prst="rect">
            <a:avLst/>
          </a:prstGeom>
        </p:spPr>
      </p:pic>
      <p:sp>
        <p:nvSpPr>
          <p:cNvPr id="12" name="TextBox 11">
            <a:extLst>
              <a:ext uri="{FF2B5EF4-FFF2-40B4-BE49-F238E27FC236}">
                <a16:creationId xmlns:a16="http://schemas.microsoft.com/office/drawing/2014/main" id="{3572B249-0DEB-43F4-9CA6-2BCBEFB92EBE}"/>
              </a:ext>
            </a:extLst>
          </p:cNvPr>
          <p:cNvSpPr txBox="1"/>
          <p:nvPr/>
        </p:nvSpPr>
        <p:spPr>
          <a:xfrm>
            <a:off x="2351584" y="6021288"/>
            <a:ext cx="7488832" cy="646331"/>
          </a:xfrm>
          <a:prstGeom prst="rect">
            <a:avLst/>
          </a:prstGeom>
          <a:noFill/>
        </p:spPr>
        <p:txBody>
          <a:bodyPr wrap="square" rtlCol="0">
            <a:spAutoFit/>
          </a:bodyPr>
          <a:lstStyle/>
          <a:p>
            <a:pPr algn="ctr"/>
            <a:r>
              <a:rPr lang="en-AU"/>
              <a:t>NB: Field Staff must complete reports for either system by the end of shift in which the incident occurred</a:t>
            </a:r>
          </a:p>
        </p:txBody>
      </p:sp>
    </p:spTree>
    <p:extLst>
      <p:ext uri="{BB962C8B-B14F-4D97-AF65-F5344CB8AC3E}">
        <p14:creationId xmlns:p14="http://schemas.microsoft.com/office/powerpoint/2010/main" val="186115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3A70-6E19-40C3-A28B-52431451C33A}"/>
              </a:ext>
            </a:extLst>
          </p:cNvPr>
          <p:cNvSpPr>
            <a:spLocks noGrp="1"/>
          </p:cNvSpPr>
          <p:nvPr>
            <p:ph type="title"/>
          </p:nvPr>
        </p:nvSpPr>
        <p:spPr/>
        <p:txBody>
          <a:bodyPr/>
          <a:lstStyle/>
          <a:p>
            <a:r>
              <a:rPr lang="en-AU"/>
              <a:t>Access to IR Portals</a:t>
            </a:r>
          </a:p>
        </p:txBody>
      </p:sp>
      <p:sp>
        <p:nvSpPr>
          <p:cNvPr id="3" name="Content Placeholder 2">
            <a:extLst>
              <a:ext uri="{FF2B5EF4-FFF2-40B4-BE49-F238E27FC236}">
                <a16:creationId xmlns:a16="http://schemas.microsoft.com/office/drawing/2014/main" id="{3DB46DF4-E207-427D-8C02-A57658FC8A36}"/>
              </a:ext>
            </a:extLst>
          </p:cNvPr>
          <p:cNvSpPr>
            <a:spLocks noGrp="1"/>
          </p:cNvSpPr>
          <p:nvPr>
            <p:ph idx="1"/>
          </p:nvPr>
        </p:nvSpPr>
        <p:spPr/>
        <p:txBody>
          <a:bodyPr/>
          <a:lstStyle/>
          <a:p>
            <a:pPr marL="0" indent="0" algn="ctr">
              <a:buNone/>
            </a:pPr>
            <a:r>
              <a:rPr lang="en-AU">
                <a:hlinkClick r:id="rId3"/>
              </a:rPr>
              <a:t>https://www.oncall.com.au/</a:t>
            </a:r>
            <a:endParaRPr lang="en-AU"/>
          </a:p>
          <a:p>
            <a:endParaRPr lang="en-AU"/>
          </a:p>
          <a:p>
            <a:endParaRPr lang="en-AU"/>
          </a:p>
        </p:txBody>
      </p:sp>
      <p:pic>
        <p:nvPicPr>
          <p:cNvPr id="4" name="Picture 3">
            <a:extLst>
              <a:ext uri="{FF2B5EF4-FFF2-40B4-BE49-F238E27FC236}">
                <a16:creationId xmlns:a16="http://schemas.microsoft.com/office/drawing/2014/main" id="{23EBAAB1-5927-4E03-AF7B-2924C17568F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51546" y="2664094"/>
            <a:ext cx="688908" cy="963251"/>
          </a:xfrm>
          <a:prstGeom prst="rect">
            <a:avLst/>
          </a:prstGeom>
        </p:spPr>
      </p:pic>
      <p:pic>
        <p:nvPicPr>
          <p:cNvPr id="5" name="Picture 4">
            <a:extLst>
              <a:ext uri="{FF2B5EF4-FFF2-40B4-BE49-F238E27FC236}">
                <a16:creationId xmlns:a16="http://schemas.microsoft.com/office/drawing/2014/main" id="{6A81BFE5-9887-46CE-85C3-8926A70CDFB7}"/>
              </a:ext>
            </a:extLst>
          </p:cNvPr>
          <p:cNvPicPr>
            <a:picLocks noChangeAspect="1"/>
          </p:cNvPicPr>
          <p:nvPr/>
        </p:nvPicPr>
        <p:blipFill>
          <a:blip r:embed="rId5"/>
          <a:stretch>
            <a:fillRect/>
          </a:stretch>
        </p:blipFill>
        <p:spPr>
          <a:xfrm>
            <a:off x="2609850" y="4149080"/>
            <a:ext cx="6972300" cy="571500"/>
          </a:xfrm>
          <a:prstGeom prst="rect">
            <a:avLst/>
          </a:prstGeom>
        </p:spPr>
      </p:pic>
      <p:sp>
        <p:nvSpPr>
          <p:cNvPr id="6" name="TextBox 5">
            <a:extLst>
              <a:ext uri="{FF2B5EF4-FFF2-40B4-BE49-F238E27FC236}">
                <a16:creationId xmlns:a16="http://schemas.microsoft.com/office/drawing/2014/main" id="{1F2AECA6-D90C-40C4-94F1-BB7B97ED0560}"/>
              </a:ext>
            </a:extLst>
          </p:cNvPr>
          <p:cNvSpPr txBox="1"/>
          <p:nvPr/>
        </p:nvSpPr>
        <p:spPr>
          <a:xfrm>
            <a:off x="1631504" y="5229200"/>
            <a:ext cx="8928992" cy="646331"/>
          </a:xfrm>
          <a:prstGeom prst="rect">
            <a:avLst/>
          </a:prstGeom>
          <a:noFill/>
        </p:spPr>
        <p:txBody>
          <a:bodyPr wrap="square" rtlCol="0">
            <a:spAutoFit/>
          </a:bodyPr>
          <a:lstStyle/>
          <a:p>
            <a:pPr algn="ctr"/>
            <a:r>
              <a:rPr lang="en-AU"/>
              <a:t>If staff are unable to access IR Portals or unsure as to which portal to use, seek clarification with a team leader or supervisor or contact head office for further advice</a:t>
            </a:r>
          </a:p>
        </p:txBody>
      </p:sp>
      <p:sp>
        <p:nvSpPr>
          <p:cNvPr id="9" name="Oval 8">
            <a:extLst>
              <a:ext uri="{FF2B5EF4-FFF2-40B4-BE49-F238E27FC236}">
                <a16:creationId xmlns:a16="http://schemas.microsoft.com/office/drawing/2014/main" id="{2F71244B-EE0F-4EDB-82C4-3C13ABB08E96}"/>
              </a:ext>
            </a:extLst>
          </p:cNvPr>
          <p:cNvSpPr/>
          <p:nvPr/>
        </p:nvSpPr>
        <p:spPr>
          <a:xfrm>
            <a:off x="2609850" y="4077072"/>
            <a:ext cx="1541934" cy="5715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0272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42" y="188640"/>
            <a:ext cx="11593716" cy="1296144"/>
          </a:xfrm>
        </p:spPr>
        <p:txBody>
          <a:bodyPr/>
          <a:lstStyle/>
          <a:p>
            <a:pPr algn="ctr"/>
            <a:r>
              <a:rPr lang="en-US"/>
              <a:t>ONCALL &amp; Staff Responsibility</a:t>
            </a:r>
            <a:br>
              <a:rPr lang="en-US"/>
            </a:br>
            <a:r>
              <a:rPr lang="en-US"/>
              <a:t>Reporting Incidents</a:t>
            </a:r>
          </a:p>
        </p:txBody>
      </p:sp>
      <p:sp>
        <p:nvSpPr>
          <p:cNvPr id="39938" name="Content Placeholder 2"/>
          <p:cNvSpPr>
            <a:spLocks noGrp="1"/>
          </p:cNvSpPr>
          <p:nvPr>
            <p:ph idx="1"/>
          </p:nvPr>
        </p:nvSpPr>
        <p:spPr>
          <a:xfrm>
            <a:off x="299142" y="1628800"/>
            <a:ext cx="11593716" cy="5040560"/>
          </a:xfrm>
        </p:spPr>
        <p:txBody>
          <a:bodyPr/>
          <a:lstStyle/>
          <a:p>
            <a:r>
              <a:rPr lang="en-US" altLang="en-US" sz="2000"/>
              <a:t>Clients with NDIS funded disability services: - </a:t>
            </a:r>
            <a:r>
              <a:rPr lang="en-US" altLang="en-US" sz="2000">
                <a:solidFill>
                  <a:srgbClr val="FF0000"/>
                </a:solidFill>
              </a:rPr>
              <a:t>Staff report VIA OIMS</a:t>
            </a:r>
          </a:p>
          <a:p>
            <a:pPr lvl="1"/>
            <a:r>
              <a:rPr lang="en-US" altLang="en-US" sz="1800"/>
              <a:t>ONCALL is required to report any serious incidents or unauthorised use of restrictive practices to the Office of NDIS Quality and Safeguards Commission</a:t>
            </a:r>
          </a:p>
          <a:p>
            <a:pPr lvl="1"/>
            <a:r>
              <a:rPr lang="en-US" altLang="en-US" sz="1800"/>
              <a:t>Office of the Disability Services Commission (if applicable)</a:t>
            </a:r>
          </a:p>
          <a:p>
            <a:pPr lvl="1"/>
            <a:r>
              <a:rPr lang="en-US" altLang="en-US" sz="1800"/>
              <a:t>DHHS DWES Unit (Disability Workers Exclusion Scheme Unit)</a:t>
            </a:r>
          </a:p>
          <a:p>
            <a:r>
              <a:rPr lang="en-US" altLang="en-US" sz="2000"/>
              <a:t>Children &amp; Young People or Disability Clients under 18 years old in a residential setting,  DHHS funded services: -  </a:t>
            </a:r>
            <a:r>
              <a:rPr lang="en-US" altLang="en-US" sz="2000">
                <a:solidFill>
                  <a:srgbClr val="FF0000"/>
                </a:solidFill>
              </a:rPr>
              <a:t>Staff Report VIA CIMS</a:t>
            </a:r>
          </a:p>
          <a:p>
            <a:pPr lvl="1"/>
            <a:r>
              <a:rPr lang="en-US" altLang="en-US" sz="1800"/>
              <a:t>ONCALL is required to report any Major or Minor incidents to CIMS (DHHS Client Incident Management System), and </a:t>
            </a:r>
          </a:p>
          <a:p>
            <a:pPr lvl="1"/>
            <a:r>
              <a:rPr lang="en-US" altLang="en-US" sz="1800"/>
              <a:t>Reportable Conduct Scheme  (Commission for Children and Young People)</a:t>
            </a:r>
          </a:p>
          <a:p>
            <a:r>
              <a:rPr lang="en-US" altLang="en-US" sz="2000"/>
              <a:t>Behaviour Tracking, Near Miss, Other Client Incidents, all Staff Injuries  - </a:t>
            </a:r>
            <a:r>
              <a:rPr lang="en-US" altLang="en-US" sz="2000">
                <a:solidFill>
                  <a:srgbClr val="FF0000"/>
                </a:solidFill>
              </a:rPr>
              <a:t>Staff Report VIA OIMS</a:t>
            </a:r>
          </a:p>
          <a:p>
            <a:r>
              <a:rPr lang="en-US" altLang="en-US" sz="2000"/>
              <a:t>Breaches of Privacy – ONCALL must also report to Office of Australian Information Commission - </a:t>
            </a:r>
            <a:r>
              <a:rPr lang="en-US" altLang="en-US" sz="2000">
                <a:solidFill>
                  <a:srgbClr val="FF0000"/>
                </a:solidFill>
              </a:rPr>
              <a:t>Staff Report VIA OIMS</a:t>
            </a:r>
          </a:p>
          <a:p>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1" name="Title 1"/>
          <p:cNvSpPr>
            <a:spLocks noGrp="1"/>
          </p:cNvSpPr>
          <p:nvPr>
            <p:ph type="title"/>
          </p:nvPr>
        </p:nvSpPr>
        <p:spPr>
          <a:xfrm>
            <a:off x="1992312" y="260350"/>
            <a:ext cx="8218488" cy="1143000"/>
          </a:xfrm>
        </p:spPr>
        <p:txBody>
          <a:bodyPr/>
          <a:lstStyle/>
          <a:p>
            <a:pPr algn="ctr"/>
            <a:r>
              <a:rPr lang="en-US" altLang="en-US" sz="5400">
                <a:solidFill>
                  <a:schemeClr val="bg1"/>
                </a:solidFill>
                <a:latin typeface="Gotham Rounded Medium" pitchFamily="50" charset="0"/>
              </a:rPr>
              <a:t>Welcome </a:t>
            </a:r>
          </a:p>
        </p:txBody>
      </p:sp>
      <p:sp>
        <p:nvSpPr>
          <p:cNvPr id="15362" name="Content Placeholder 2"/>
          <p:cNvSpPr>
            <a:spLocks noGrp="1"/>
          </p:cNvSpPr>
          <p:nvPr>
            <p:ph idx="1"/>
          </p:nvPr>
        </p:nvSpPr>
        <p:spPr>
          <a:xfrm>
            <a:off x="2042864" y="1899444"/>
            <a:ext cx="8229600" cy="4425950"/>
          </a:xfrm>
        </p:spPr>
        <p:txBody>
          <a:bodyPr/>
          <a:lstStyle/>
          <a:p>
            <a:pPr marL="0" indent="0" algn="ctr">
              <a:buNone/>
            </a:pPr>
            <a:r>
              <a:rPr lang="en-US" altLang="en-US" sz="2400">
                <a:solidFill>
                  <a:schemeClr val="bg1"/>
                </a:solidFill>
                <a:latin typeface="Gotham Rounded Book" charset="0"/>
                <a:ea typeface="Gotham Rounded Book" charset="0"/>
                <a:cs typeface="Gotham Rounded Book" charset="0"/>
              </a:rPr>
              <a:t>Congratulations on making it to ONCALL’s Candidate Assessment Briefing day! </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5432" y="2480524"/>
            <a:ext cx="4404464" cy="4404464"/>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8771-842D-4783-9FA9-99CBE30086BE}"/>
              </a:ext>
            </a:extLst>
          </p:cNvPr>
          <p:cNvSpPr>
            <a:spLocks noGrp="1"/>
          </p:cNvSpPr>
          <p:nvPr>
            <p:ph type="title"/>
          </p:nvPr>
        </p:nvSpPr>
        <p:spPr>
          <a:xfrm>
            <a:off x="299142" y="188640"/>
            <a:ext cx="11557498" cy="1368152"/>
          </a:xfrm>
        </p:spPr>
        <p:txBody>
          <a:bodyPr/>
          <a:lstStyle/>
          <a:p>
            <a:pPr algn="ctr"/>
            <a:r>
              <a:rPr lang="en-AU"/>
              <a:t>Classification of </a:t>
            </a:r>
            <a:br>
              <a:rPr lang="en-AU"/>
            </a:br>
            <a:r>
              <a:rPr lang="en-AU"/>
              <a:t>Client Incidents – CIMS</a:t>
            </a: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11624" y="1469648"/>
            <a:ext cx="3657287" cy="5204352"/>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8128" y="1453545"/>
            <a:ext cx="3532248" cy="5220455"/>
          </a:xfrm>
          <a:prstGeom prst="rect">
            <a:avLst/>
          </a:prstGeom>
        </p:spPr>
      </p:pic>
      <p:sp>
        <p:nvSpPr>
          <p:cNvPr id="6" name="TextBox 5"/>
          <p:cNvSpPr txBox="1"/>
          <p:nvPr/>
        </p:nvSpPr>
        <p:spPr>
          <a:xfrm>
            <a:off x="3143672" y="2276872"/>
            <a:ext cx="2763259" cy="3580467"/>
          </a:xfrm>
          <a:prstGeom prst="rect">
            <a:avLst/>
          </a:prstGeom>
          <a:noFill/>
        </p:spPr>
        <p:txBody>
          <a:bodyPr wrap="square" rtlCol="0">
            <a:spAutoFit/>
          </a:bodyPr>
          <a:lstStyle/>
          <a:p>
            <a:pPr marL="285750" indent="-2857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All unexpected or unanticipated deaths of clients, including suicides</a:t>
            </a:r>
          </a:p>
          <a:p>
            <a:pPr marL="285750" indent="-2857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Severe physical, emotional or psychological injury or suffering which is likely to cause ongoing trauma</a:t>
            </a:r>
          </a:p>
          <a:p>
            <a:pPr marL="285750" indent="-2857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A pattern of incidents related to one client which, when taken together, meet the level of harm to a client defined above. This may be the case even if each individual incident is a non-major impact incident e.g.</a:t>
            </a:r>
          </a:p>
        </p:txBody>
      </p:sp>
      <p:sp>
        <p:nvSpPr>
          <p:cNvPr id="8" name="TextBox 7"/>
          <p:cNvSpPr txBox="1"/>
          <p:nvPr/>
        </p:nvSpPr>
        <p:spPr>
          <a:xfrm>
            <a:off x="6287409" y="2276872"/>
            <a:ext cx="2856025" cy="4052391"/>
          </a:xfrm>
          <a:prstGeom prst="rect">
            <a:avLst/>
          </a:prstGeom>
          <a:noFill/>
        </p:spPr>
        <p:txBody>
          <a:bodyPr wrap="square" rtlCol="0">
            <a:spAutoFit/>
          </a:bodyPr>
          <a:lstStyle/>
          <a:p>
            <a:pPr marL="171450" indent="-1714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Incidents that cause physical, emotional or psychological injury or suffering, without resulting in a major impact.</a:t>
            </a:r>
          </a:p>
          <a:p>
            <a:pPr marL="171450" indent="-1714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Impacts to the client which do not require significant changes to care requirements, other than short-term interventions e.g. first aid, observation, talking interventions or short-term medical treatment.</a:t>
            </a:r>
          </a:p>
          <a:p>
            <a:pPr marL="171450" indent="-1714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Incidents that involve a client but result in minimal harm</a:t>
            </a:r>
          </a:p>
          <a:p>
            <a:pPr marL="171450" indent="-1714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Incidents that do not otherwise meet the criteria for ‘major impact’.</a:t>
            </a:r>
          </a:p>
          <a:p>
            <a:pPr marL="171450" indent="-171450">
              <a:spcAft>
                <a:spcPts val="1000"/>
              </a:spcAft>
              <a:buFont typeface="Arial" charset="0"/>
              <a:buChar char="•"/>
            </a:pPr>
            <a:r>
              <a:rPr lang="en-AU" sz="1400">
                <a:solidFill>
                  <a:schemeClr val="bg1"/>
                </a:solidFill>
                <a:latin typeface="Gotham Rounded Book" charset="0"/>
                <a:ea typeface="Gotham Rounded Book" charset="0"/>
                <a:cs typeface="Gotham Rounded Book" charset="0"/>
              </a:rPr>
              <a:t>Privacy breach</a:t>
            </a:r>
          </a:p>
        </p:txBody>
      </p:sp>
    </p:spTree>
    <p:extLst>
      <p:ext uri="{BB962C8B-B14F-4D97-AF65-F5344CB8AC3E}">
        <p14:creationId xmlns:p14="http://schemas.microsoft.com/office/powerpoint/2010/main" val="110554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3298-0809-4654-8585-3151AF4570B4}"/>
              </a:ext>
            </a:extLst>
          </p:cNvPr>
          <p:cNvSpPr>
            <a:spLocks noGrp="1"/>
          </p:cNvSpPr>
          <p:nvPr>
            <p:ph type="title"/>
          </p:nvPr>
        </p:nvSpPr>
        <p:spPr>
          <a:xfrm>
            <a:off x="299142" y="188640"/>
            <a:ext cx="11557498" cy="922114"/>
          </a:xfrm>
        </p:spPr>
        <p:txBody>
          <a:bodyPr/>
          <a:lstStyle/>
          <a:p>
            <a:pPr algn="ctr"/>
            <a:r>
              <a:rPr lang="en-AU"/>
              <a:t>OIMS Reporting</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43772" y="862632"/>
            <a:ext cx="4104456" cy="6066144"/>
          </a:xfrm>
          <a:prstGeom prst="rect">
            <a:avLst/>
          </a:prstGeom>
        </p:spPr>
      </p:pic>
      <p:sp>
        <p:nvSpPr>
          <p:cNvPr id="8" name="TextBox 7"/>
          <p:cNvSpPr txBox="1"/>
          <p:nvPr/>
        </p:nvSpPr>
        <p:spPr>
          <a:xfrm>
            <a:off x="4511825" y="1784746"/>
            <a:ext cx="3168351" cy="5047536"/>
          </a:xfrm>
          <a:prstGeom prst="rect">
            <a:avLst/>
          </a:prstGeom>
          <a:noFill/>
        </p:spPr>
        <p:txBody>
          <a:bodyPr wrap="square" rtlCol="0">
            <a:spAutoFit/>
          </a:bodyPr>
          <a:lstStyle/>
          <a:p>
            <a:r>
              <a:rPr lang="en-AU" sz="1400">
                <a:solidFill>
                  <a:schemeClr val="bg1"/>
                </a:solidFill>
                <a:latin typeface="Gotham Rounded Book" charset="0"/>
                <a:ea typeface="Gotham Rounded Book" charset="0"/>
                <a:cs typeface="Gotham Rounded Book" charset="0"/>
              </a:rPr>
              <a:t>ONCALL Incident Management System (OIMS)</a:t>
            </a:r>
          </a:p>
          <a:p>
            <a:endParaRPr lang="en-AU" sz="1400">
              <a:solidFill>
                <a:schemeClr val="bg1"/>
              </a:solidFill>
              <a:latin typeface="Gotham Rounded Book" charset="0"/>
              <a:ea typeface="Gotham Rounded Book" charset="0"/>
              <a:cs typeface="Gotham Rounded Book" charset="0"/>
            </a:endParaRPr>
          </a:p>
          <a:p>
            <a:pPr marL="342900" indent="-342900">
              <a:buAutoNum type="arabicPeriod"/>
            </a:pPr>
            <a:r>
              <a:rPr lang="en-AU" sz="1400">
                <a:solidFill>
                  <a:schemeClr val="bg1"/>
                </a:solidFill>
                <a:latin typeface="Gotham Rounded Book" charset="0"/>
                <a:ea typeface="Gotham Rounded Book" charset="0"/>
                <a:cs typeface="Gotham Rounded Book" charset="0"/>
              </a:rPr>
              <a:t>Client to staff</a:t>
            </a:r>
          </a:p>
          <a:p>
            <a:pPr marL="342900" indent="-342900">
              <a:buAutoNum type="arabicPeriod"/>
            </a:pPr>
            <a:r>
              <a:rPr lang="en-AU" sz="1400">
                <a:solidFill>
                  <a:schemeClr val="bg1"/>
                </a:solidFill>
                <a:latin typeface="Gotham Rounded Book" charset="0"/>
                <a:ea typeface="Gotham Rounded Book" charset="0"/>
                <a:cs typeface="Gotham Rounded Book" charset="0"/>
              </a:rPr>
              <a:t>Client to other</a:t>
            </a:r>
          </a:p>
          <a:p>
            <a:pPr marL="342900" indent="-342900">
              <a:buAutoNum type="arabicPeriod"/>
            </a:pPr>
            <a:r>
              <a:rPr lang="en-AU" sz="1400">
                <a:solidFill>
                  <a:schemeClr val="bg1"/>
                </a:solidFill>
                <a:latin typeface="Gotham Rounded Book" charset="0"/>
                <a:ea typeface="Gotham Rounded Book" charset="0"/>
                <a:cs typeface="Gotham Rounded Book" charset="0"/>
              </a:rPr>
              <a:t>Staff to staff</a:t>
            </a:r>
          </a:p>
          <a:p>
            <a:pPr marL="342900" indent="-342900">
              <a:buAutoNum type="arabicPeriod"/>
            </a:pPr>
            <a:r>
              <a:rPr lang="en-AU" sz="1400">
                <a:solidFill>
                  <a:schemeClr val="bg1"/>
                </a:solidFill>
                <a:latin typeface="Gotham Rounded Book" charset="0"/>
                <a:ea typeface="Gotham Rounded Book" charset="0"/>
                <a:cs typeface="Gotham Rounded Book" charset="0"/>
              </a:rPr>
              <a:t>Staff to client</a:t>
            </a:r>
          </a:p>
          <a:p>
            <a:pPr marL="342900" indent="-342900">
              <a:buAutoNum type="arabicPeriod"/>
            </a:pPr>
            <a:r>
              <a:rPr lang="en-AU" sz="1400">
                <a:solidFill>
                  <a:schemeClr val="bg1"/>
                </a:solidFill>
                <a:latin typeface="Gotham Rounded Book" charset="0"/>
                <a:ea typeface="Gotham Rounded Book" charset="0"/>
                <a:cs typeface="Gotham Rounded Book" charset="0"/>
              </a:rPr>
              <a:t>Client to client</a:t>
            </a:r>
          </a:p>
          <a:p>
            <a:pPr marL="342900" indent="-342900">
              <a:buAutoNum type="arabicPeriod"/>
            </a:pPr>
            <a:r>
              <a:rPr lang="en-AU" sz="1400">
                <a:solidFill>
                  <a:schemeClr val="bg1"/>
                </a:solidFill>
                <a:latin typeface="Gotham Rounded Book" charset="0"/>
                <a:ea typeface="Gotham Rounded Book" charset="0"/>
                <a:cs typeface="Gotham Rounded Book" charset="0"/>
              </a:rPr>
              <a:t>Other to client</a:t>
            </a:r>
          </a:p>
          <a:p>
            <a:pPr marL="342900" indent="-342900">
              <a:buAutoNum type="arabicPeriod"/>
            </a:pPr>
            <a:r>
              <a:rPr lang="en-AU" sz="1400">
                <a:solidFill>
                  <a:schemeClr val="bg1"/>
                </a:solidFill>
                <a:latin typeface="Gotham Rounded Book" charset="0"/>
                <a:ea typeface="Gotham Rounded Book" charset="0"/>
                <a:cs typeface="Gotham Rounded Book" charset="0"/>
              </a:rPr>
              <a:t>Near Miss / Hazard</a:t>
            </a:r>
          </a:p>
          <a:p>
            <a:pPr marL="342900" indent="-342900">
              <a:buAutoNum type="arabicPeriod"/>
            </a:pPr>
            <a:r>
              <a:rPr lang="en-AU" sz="1400">
                <a:solidFill>
                  <a:schemeClr val="bg1"/>
                </a:solidFill>
                <a:latin typeface="Gotham Rounded Book" charset="0"/>
                <a:ea typeface="Gotham Rounded Book" charset="0"/>
                <a:cs typeface="Gotham Rounded Book" charset="0"/>
              </a:rPr>
              <a:t>Staff injury</a:t>
            </a:r>
          </a:p>
          <a:p>
            <a:pPr marL="342900" indent="-342900">
              <a:buAutoNum type="arabicPeriod"/>
            </a:pPr>
            <a:r>
              <a:rPr lang="en-AU" sz="1400">
                <a:solidFill>
                  <a:schemeClr val="bg1"/>
                </a:solidFill>
                <a:latin typeface="Gotham Rounded Book" charset="0"/>
                <a:ea typeface="Gotham Rounded Book" charset="0"/>
                <a:cs typeface="Gotham Rounded Book" charset="0"/>
              </a:rPr>
              <a:t>Privacy Breach</a:t>
            </a:r>
          </a:p>
          <a:p>
            <a:pPr marL="342900" indent="-342900">
              <a:buAutoNum type="arabicPeriod"/>
            </a:pPr>
            <a:r>
              <a:rPr lang="en-AU" sz="1400">
                <a:solidFill>
                  <a:schemeClr val="bg1"/>
                </a:solidFill>
                <a:latin typeface="Gotham Rounded Book" charset="0"/>
                <a:ea typeface="Gotham Rounded Book" charset="0"/>
                <a:cs typeface="Gotham Rounded Book" charset="0"/>
              </a:rPr>
              <a:t>Maintenance (Oncall Residential Accommodation)</a:t>
            </a:r>
          </a:p>
          <a:p>
            <a:endParaRPr lang="en-AU" sz="1400">
              <a:solidFill>
                <a:schemeClr val="bg1"/>
              </a:solidFill>
              <a:latin typeface="Gotham Rounded Book" charset="0"/>
              <a:ea typeface="Gotham Rounded Book" charset="0"/>
              <a:cs typeface="Gotham Rounded Book" charset="0"/>
            </a:endParaRPr>
          </a:p>
          <a:p>
            <a:r>
              <a:rPr lang="en-AU" sz="1400">
                <a:solidFill>
                  <a:schemeClr val="bg1"/>
                </a:solidFill>
                <a:latin typeface="Gotham Rounded Book" charset="0"/>
                <a:ea typeface="Gotham Rounded Book" charset="0"/>
                <a:cs typeface="Gotham Rounded Book" charset="0"/>
              </a:rPr>
              <a:t>i.e. Behaviour Tracking, Client to staff/other for Case Management and evidence required for planning </a:t>
            </a:r>
          </a:p>
          <a:p>
            <a:r>
              <a:rPr lang="en-AU" sz="1400">
                <a:solidFill>
                  <a:schemeClr val="bg1"/>
                </a:solidFill>
                <a:latin typeface="Gotham Rounded Book" charset="0"/>
                <a:ea typeface="Gotham Rounded Book" charset="0"/>
                <a:cs typeface="Gotham Rounded Book" charset="0"/>
              </a:rPr>
              <a:t>and STOs </a:t>
            </a:r>
            <a:r>
              <a:rPr lang="en-AU" sz="1400" err="1">
                <a:solidFill>
                  <a:schemeClr val="bg1"/>
                </a:solidFill>
                <a:latin typeface="Gotham Rounded Book" charset="0"/>
                <a:ea typeface="Gotham Rounded Book" charset="0"/>
                <a:cs typeface="Gotham Rounded Book" charset="0"/>
              </a:rPr>
              <a:t>etc</a:t>
            </a:r>
            <a:r>
              <a:rPr lang="en-AU" sz="1400">
                <a:solidFill>
                  <a:schemeClr val="bg1"/>
                </a:solidFill>
                <a:latin typeface="Gotham Rounded Book" charset="0"/>
                <a:ea typeface="Gotham Rounded Book" charset="0"/>
                <a:cs typeface="Gotham Rounded Book" charset="0"/>
              </a:rPr>
              <a:t>, and Staff to Staff (performance management and/or </a:t>
            </a:r>
            <a:r>
              <a:rPr lang="en-AU" sz="1400" err="1">
                <a:solidFill>
                  <a:schemeClr val="bg1"/>
                </a:solidFill>
                <a:latin typeface="Gotham Rounded Book" charset="0"/>
                <a:ea typeface="Gotham Rounded Book" charset="0"/>
                <a:cs typeface="Gotham Rounded Book" charset="0"/>
              </a:rPr>
              <a:t>Workcover</a:t>
            </a:r>
            <a:r>
              <a:rPr lang="en-AU" sz="1400">
                <a:solidFill>
                  <a:schemeClr val="bg1"/>
                </a:solidFill>
                <a:latin typeface="Gotham Rounded Book" charset="0"/>
                <a:ea typeface="Gotham Rounded Book" charset="0"/>
                <a:cs typeface="Gotham Rounded Book" charset="0"/>
              </a:rPr>
              <a:t>, OHS Analysis/Worksafe Reporting)</a:t>
            </a:r>
          </a:p>
          <a:p>
            <a:endParaRPr lang="en-AU" sz="1400">
              <a:solidFill>
                <a:schemeClr val="bg1"/>
              </a:solidFill>
              <a:latin typeface="Gotham Rounded Book" charset="0"/>
              <a:ea typeface="Gotham Rounded Book" charset="0"/>
              <a:cs typeface="Gotham Rounded Book" charset="0"/>
            </a:endParaRPr>
          </a:p>
        </p:txBody>
      </p:sp>
    </p:spTree>
    <p:extLst>
      <p:ext uri="{BB962C8B-B14F-4D97-AF65-F5344CB8AC3E}">
        <p14:creationId xmlns:p14="http://schemas.microsoft.com/office/powerpoint/2010/main" val="261509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IR Writing</a:t>
            </a:r>
          </a:p>
        </p:txBody>
      </p:sp>
      <p:sp>
        <p:nvSpPr>
          <p:cNvPr id="41986" name="Content Placeholder 2"/>
          <p:cNvSpPr>
            <a:spLocks noGrp="1"/>
          </p:cNvSpPr>
          <p:nvPr>
            <p:ph idx="1"/>
          </p:nvPr>
        </p:nvSpPr>
        <p:spPr/>
        <p:txBody>
          <a:bodyPr/>
          <a:lstStyle/>
          <a:p>
            <a:r>
              <a:rPr lang="en-US" altLang="en-US"/>
              <a:t>All reports via OIMS or CIMS (OIMS if you are unsure)</a:t>
            </a:r>
          </a:p>
          <a:p>
            <a:r>
              <a:rPr lang="en-US" altLang="en-US"/>
              <a:t>Clear</a:t>
            </a:r>
          </a:p>
          <a:p>
            <a:r>
              <a:rPr lang="en-US" altLang="en-US"/>
              <a:t>Complete</a:t>
            </a:r>
          </a:p>
          <a:p>
            <a:r>
              <a:rPr lang="en-US" altLang="en-US"/>
              <a:t>Factual</a:t>
            </a:r>
          </a:p>
          <a:p>
            <a:r>
              <a:rPr lang="en-US" altLang="en-US"/>
              <a:t>Objective</a:t>
            </a:r>
          </a:p>
          <a:p>
            <a:r>
              <a:rPr lang="en-US" altLang="en-US"/>
              <a:t>Limited use of abbreviations</a:t>
            </a:r>
          </a:p>
          <a:p>
            <a:r>
              <a:rPr lang="en-US" altLang="en-US"/>
              <a:t>Cover: Who? What? Where? When? How? What action you took? Who you reported it to?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0" y="-317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a:xfrm>
            <a:off x="2246313" y="3321051"/>
            <a:ext cx="7772400" cy="3533775"/>
          </a:xfrm>
        </p:spPr>
        <p:txBody>
          <a:bodyPr/>
          <a:lstStyle/>
          <a:p>
            <a:r>
              <a:rPr lang="en-US" altLang="en-US" sz="4400" b="0" cap="none">
                <a:solidFill>
                  <a:schemeClr val="bg1"/>
                </a:solidFill>
                <a:latin typeface="Gotham Rounded Medium" charset="0"/>
                <a:ea typeface="Gotham Rounded Medium" charset="0"/>
                <a:cs typeface="Gotham Rounded Medium" charset="0"/>
              </a:rPr>
              <a:t>Sector Legislation</a:t>
            </a:r>
            <a:endParaRPr lang="en-US" altLang="en-US" sz="4400" b="0" cap="none">
              <a:latin typeface="Gotham Rounded Medium" charset="0"/>
              <a:ea typeface="Gotham Rounded Medium" charset="0"/>
              <a:cs typeface="Gotham Rounded Medium"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6664" y="404665"/>
            <a:ext cx="1941262" cy="720000"/>
          </a:xfrm>
          <a:prstGeom prst="rect">
            <a:avLst/>
          </a:prstGeom>
        </p:spPr>
      </p:pic>
    </p:spTree>
    <p:extLst>
      <p:ext uri="{BB962C8B-B14F-4D97-AF65-F5344CB8AC3E}">
        <p14:creationId xmlns:p14="http://schemas.microsoft.com/office/powerpoint/2010/main" val="2258086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ext uri="{91240B29-F687-4f45-9708-019B960494DF}"/>
            <a:ext uri="{AF507438-7753-43e0-B8FC-AC1667EBCBE1}"/>
          </a:extLst>
        </p:spPr>
        <p:txBody>
          <a:bodyPr/>
          <a:lstStyle/>
          <a:p>
            <a:pPr>
              <a:defRPr/>
            </a:pPr>
            <a:r>
              <a:rPr lang="en-US">
                <a:solidFill>
                  <a:schemeClr val="accent4"/>
                </a:solidFill>
                <a:latin typeface="Gotham Rounded Medium" charset="0"/>
                <a:ea typeface="Gotham Rounded Medium" charset="0"/>
                <a:cs typeface="Gotham Rounded Medium" charset="0"/>
              </a:rPr>
              <a:t>Legislation</a:t>
            </a:r>
          </a:p>
        </p:txBody>
      </p:sp>
      <p:sp>
        <p:nvSpPr>
          <p:cNvPr id="24578" name="Content Placeholder 2"/>
          <p:cNvSpPr>
            <a:spLocks noGrp="1"/>
          </p:cNvSpPr>
          <p:nvPr>
            <p:ph idx="1"/>
          </p:nvPr>
        </p:nvSpPr>
        <p:spPr/>
        <p:txBody>
          <a:bodyPr/>
          <a:lstStyle/>
          <a:p>
            <a:pPr marL="0" indent="0">
              <a:buNone/>
            </a:pPr>
            <a:r>
              <a:rPr lang="en-US" altLang="en-US" sz="2400">
                <a:latin typeface="Gotham Rounded Medium" charset="0"/>
                <a:ea typeface="Gotham Rounded Medium" charset="0"/>
                <a:cs typeface="Gotham Rounded Medium" charset="0"/>
              </a:rPr>
              <a:t>Legislation</a:t>
            </a:r>
            <a:r>
              <a:rPr lang="en-US" altLang="en-US" sz="2400">
                <a:latin typeface="Gotham Rounded Book" charset="0"/>
                <a:ea typeface="Gotham Rounded Book" charset="0"/>
                <a:cs typeface="Gotham Rounded Book" charset="0"/>
              </a:rPr>
              <a:t> is the rules set by Government either at a State or Federal level. It defines minimum standards and guides the development of Policy for Service providers and the general public. The Act also imposes penalties for breaches, which can be quite significant.</a:t>
            </a:r>
          </a:p>
          <a:p>
            <a:pPr marL="0" indent="0"/>
            <a:endParaRPr lang="en-US" altLang="en-US" sz="2400">
              <a:cs typeface="ＭＳ Ｐゴシック" panose="020B0600070205080204" pitchFamily="34" charset="-128"/>
            </a:endParaRPr>
          </a:p>
          <a:p>
            <a:pPr marL="0" indent="0">
              <a:buNone/>
            </a:pPr>
            <a:r>
              <a:rPr lang="en-US" altLang="en-US" sz="2400">
                <a:solidFill>
                  <a:schemeClr val="accent4"/>
                </a:solidFill>
                <a:latin typeface="Gotham Rounded Book" charset="0"/>
                <a:ea typeface="Gotham Rounded Book" charset="0"/>
                <a:cs typeface="Gotham Rounded Book" charset="0"/>
              </a:rPr>
              <a:t>Examples of Legislation that ONCALL members must comply with;</a:t>
            </a:r>
          </a:p>
          <a:p>
            <a:pPr marL="0" indent="0">
              <a:buNone/>
            </a:pPr>
            <a:endParaRPr lang="en-US" altLang="en-US" sz="2400">
              <a:solidFill>
                <a:schemeClr val="accent4"/>
              </a:solidFill>
              <a:latin typeface="Gotham Rounded Book" charset="0"/>
              <a:ea typeface="Gotham Rounded Book" charset="0"/>
              <a:cs typeface="Gotham Rounded Book" charset="0"/>
            </a:endParaRPr>
          </a:p>
          <a:p>
            <a:pPr lvl="1">
              <a:buFontTx/>
              <a:buChar char="•"/>
            </a:pPr>
            <a:r>
              <a:rPr lang="en-US" altLang="en-US" sz="2400">
                <a:solidFill>
                  <a:schemeClr val="accent4"/>
                </a:solidFill>
                <a:latin typeface="Gotham Rounded Book" charset="0"/>
                <a:ea typeface="Gotham Rounded Book" charset="0"/>
                <a:cs typeface="Gotham Rounded Book" charset="0"/>
              </a:rPr>
              <a:t>Disability Services Act 2006</a:t>
            </a:r>
          </a:p>
          <a:p>
            <a:pPr lvl="1">
              <a:buFontTx/>
              <a:buChar char="•"/>
            </a:pPr>
            <a:r>
              <a:rPr lang="en-US" altLang="en-US" sz="2400">
                <a:solidFill>
                  <a:schemeClr val="accent4"/>
                </a:solidFill>
                <a:latin typeface="Gotham Rounded Book" charset="0"/>
                <a:ea typeface="Gotham Rounded Book" charset="0"/>
                <a:cs typeface="Gotham Rounded Book" charset="0"/>
              </a:rPr>
              <a:t>Child Youth and Families Act 2005</a:t>
            </a:r>
          </a:p>
          <a:p>
            <a:pPr lvl="1">
              <a:buFontTx/>
              <a:buChar char="•"/>
            </a:pPr>
            <a:r>
              <a:rPr lang="en-US" altLang="en-US" sz="2400">
                <a:solidFill>
                  <a:schemeClr val="accent4"/>
                </a:solidFill>
                <a:latin typeface="Gotham Rounded Book" charset="0"/>
                <a:ea typeface="Gotham Rounded Book" charset="0"/>
                <a:cs typeface="Gotham Rounded Book" charset="0"/>
              </a:rPr>
              <a:t>National Disability Insurance Scheme Act 2013</a:t>
            </a:r>
          </a:p>
          <a:p>
            <a:pPr lvl="1">
              <a:buFontTx/>
              <a:buChar char="•"/>
            </a:pPr>
            <a:r>
              <a:rPr lang="en-US" altLang="en-US" sz="2400">
                <a:solidFill>
                  <a:schemeClr val="accent4"/>
                </a:solidFill>
                <a:latin typeface="Gotham Rounded Book" charset="0"/>
                <a:ea typeface="Gotham Rounded Book" charset="0"/>
                <a:cs typeface="Gotham Rounded Book" charset="0"/>
              </a:rPr>
              <a:t>Information Privacy Act 2000</a:t>
            </a:r>
          </a:p>
          <a:p>
            <a:pPr marL="0" indent="0">
              <a:buNone/>
            </a:pPr>
            <a:endParaRPr lang="en-US" altLang="en-US" sz="2000">
              <a:cs typeface="ＭＳ Ｐゴシック" panose="020B0600070205080204" pitchFamily="34" charset="-128"/>
            </a:endParaRPr>
          </a:p>
          <a:p>
            <a:pPr marL="0" indent="0"/>
            <a:endParaRPr lang="en-US" altLang="en-US" sz="2000">
              <a:cs typeface="ＭＳ Ｐゴシック" panose="020B0600070205080204" pitchFamily="34" charset="-128"/>
            </a:endParaRPr>
          </a:p>
          <a:p>
            <a:pPr marL="0" indent="0"/>
            <a:endParaRPr lang="en-US" altLang="en-US" sz="2000">
              <a:cs typeface="ＭＳ Ｐゴシック" panose="020B0600070205080204" pitchFamily="34" charset="-128"/>
            </a:endParaRPr>
          </a:p>
        </p:txBody>
      </p:sp>
      <p:pic>
        <p:nvPicPr>
          <p:cNvPr id="24582" name="Picture 13" descr="australia_gov_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28026" y="4365626"/>
            <a:ext cx="21113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60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ext uri="{91240B29-F687-4f45-9708-019B960494DF}"/>
            <a:ext uri="{AF507438-7753-43e0-B8FC-AC1667EBCBE1}"/>
          </a:extLst>
        </p:spPr>
        <p:txBody>
          <a:bodyPr/>
          <a:lstStyle/>
          <a:p>
            <a:pPr>
              <a:defRPr/>
            </a:pPr>
            <a:r>
              <a:rPr lang="en-US">
                <a:solidFill>
                  <a:schemeClr val="accent4"/>
                </a:solidFill>
                <a:latin typeface="Gotham Rounded Medium" charset="0"/>
                <a:ea typeface="Gotham Rounded Medium" charset="0"/>
                <a:cs typeface="Gotham Rounded Medium" charset="0"/>
              </a:rPr>
              <a:t>Legislation</a:t>
            </a:r>
          </a:p>
        </p:txBody>
      </p:sp>
      <p:sp>
        <p:nvSpPr>
          <p:cNvPr id="24578" name="Content Placeholder 2"/>
          <p:cNvSpPr>
            <a:spLocks noGrp="1"/>
          </p:cNvSpPr>
          <p:nvPr>
            <p:ph idx="1"/>
          </p:nvPr>
        </p:nvSpPr>
        <p:spPr/>
        <p:txBody>
          <a:bodyPr/>
          <a:lstStyle/>
          <a:p>
            <a:pPr marL="0" indent="0">
              <a:buNone/>
            </a:pPr>
            <a:r>
              <a:rPr lang="en-US" altLang="en-US" sz="2400">
                <a:latin typeface="Gotham Rounded Medium" charset="0"/>
                <a:ea typeface="Gotham Rounded Medium" charset="0"/>
                <a:cs typeface="Gotham Rounded Medium" charset="0"/>
              </a:rPr>
              <a:t>Legislation</a:t>
            </a:r>
            <a:r>
              <a:rPr lang="en-US" altLang="en-US" sz="2400">
                <a:latin typeface="Gotham Rounded Book" charset="0"/>
                <a:ea typeface="Gotham Rounded Book" charset="0"/>
                <a:cs typeface="Gotham Rounded Book" charset="0"/>
              </a:rPr>
              <a:t> is the rules set by Government either at a State or Federal level. It defines minimum standards and guides the development of Policy for Service providers and the general public. The Act also imposes penalties for breaches, which can be quite significant.</a:t>
            </a:r>
          </a:p>
          <a:p>
            <a:pPr marL="0" indent="0"/>
            <a:endParaRPr lang="en-US" altLang="en-US" sz="2400">
              <a:cs typeface="ＭＳ Ｐゴシック" panose="020B0600070205080204" pitchFamily="34" charset="-128"/>
            </a:endParaRPr>
          </a:p>
          <a:p>
            <a:pPr marL="0" indent="0">
              <a:buNone/>
            </a:pPr>
            <a:r>
              <a:rPr lang="en-US" altLang="en-US" sz="2400">
                <a:solidFill>
                  <a:schemeClr val="accent4"/>
                </a:solidFill>
                <a:latin typeface="Gotham Rounded Book" charset="0"/>
                <a:ea typeface="Gotham Rounded Book" charset="0"/>
                <a:cs typeface="Gotham Rounded Book" charset="0"/>
              </a:rPr>
              <a:t>Examples of Legislation that ONCALL members must comply with;</a:t>
            </a:r>
          </a:p>
          <a:p>
            <a:pPr marL="0" indent="0">
              <a:buNone/>
            </a:pPr>
            <a:endParaRPr lang="en-US" altLang="en-US" sz="2400">
              <a:solidFill>
                <a:schemeClr val="accent4"/>
              </a:solidFill>
              <a:latin typeface="Gotham Rounded Book" charset="0"/>
              <a:ea typeface="Gotham Rounded Book" charset="0"/>
              <a:cs typeface="Gotham Rounded Book" charset="0"/>
            </a:endParaRPr>
          </a:p>
          <a:p>
            <a:pPr lvl="1">
              <a:buFontTx/>
              <a:buChar char="•"/>
            </a:pPr>
            <a:r>
              <a:rPr lang="en-US" altLang="en-US" sz="2400">
                <a:solidFill>
                  <a:schemeClr val="accent4"/>
                </a:solidFill>
                <a:latin typeface="Gotham Rounded Book" charset="0"/>
                <a:ea typeface="Gotham Rounded Book" charset="0"/>
                <a:cs typeface="Gotham Rounded Book" charset="0"/>
              </a:rPr>
              <a:t>Disability Services Act 2006</a:t>
            </a:r>
          </a:p>
          <a:p>
            <a:pPr lvl="1">
              <a:buFontTx/>
              <a:buChar char="•"/>
            </a:pPr>
            <a:r>
              <a:rPr lang="en-US" altLang="en-US" sz="2400">
                <a:solidFill>
                  <a:schemeClr val="accent4"/>
                </a:solidFill>
                <a:latin typeface="Gotham Rounded Book" charset="0"/>
                <a:ea typeface="Gotham Rounded Book" charset="0"/>
                <a:cs typeface="Gotham Rounded Book" charset="0"/>
              </a:rPr>
              <a:t>Child Youth and Families Act 2005</a:t>
            </a:r>
          </a:p>
          <a:p>
            <a:pPr lvl="1">
              <a:buFontTx/>
              <a:buChar char="•"/>
            </a:pPr>
            <a:r>
              <a:rPr lang="en-US" altLang="en-US" sz="2400">
                <a:solidFill>
                  <a:schemeClr val="accent4"/>
                </a:solidFill>
                <a:latin typeface="Gotham Rounded Book" charset="0"/>
                <a:ea typeface="Gotham Rounded Book" charset="0"/>
                <a:cs typeface="Gotham Rounded Book" charset="0"/>
              </a:rPr>
              <a:t>National Disability Insurance Scheme Act 2013</a:t>
            </a:r>
          </a:p>
          <a:p>
            <a:pPr lvl="1">
              <a:buFontTx/>
              <a:buChar char="•"/>
            </a:pPr>
            <a:r>
              <a:rPr lang="en-US" altLang="en-US" sz="2400">
                <a:solidFill>
                  <a:schemeClr val="accent4"/>
                </a:solidFill>
                <a:latin typeface="Gotham Rounded Book" charset="0"/>
                <a:ea typeface="Gotham Rounded Book" charset="0"/>
                <a:cs typeface="Gotham Rounded Book" charset="0"/>
              </a:rPr>
              <a:t>Information Privacy Act 2000</a:t>
            </a:r>
          </a:p>
          <a:p>
            <a:pPr marL="0" indent="0">
              <a:buNone/>
            </a:pPr>
            <a:endParaRPr lang="en-US" altLang="en-US" sz="2000">
              <a:cs typeface="ＭＳ Ｐゴシック" panose="020B0600070205080204" pitchFamily="34" charset="-128"/>
            </a:endParaRPr>
          </a:p>
          <a:p>
            <a:pPr marL="0" indent="0"/>
            <a:endParaRPr lang="en-US" altLang="en-US" sz="2000">
              <a:cs typeface="ＭＳ Ｐゴシック" panose="020B0600070205080204" pitchFamily="34" charset="-128"/>
            </a:endParaRPr>
          </a:p>
          <a:p>
            <a:pPr marL="0" indent="0"/>
            <a:endParaRPr lang="en-US" altLang="en-US" sz="2000">
              <a:cs typeface="ＭＳ Ｐゴシック" panose="020B0600070205080204" pitchFamily="34" charset="-128"/>
            </a:endParaRPr>
          </a:p>
        </p:txBody>
      </p:sp>
      <p:pic>
        <p:nvPicPr>
          <p:cNvPr id="24582" name="Picture 13" descr="australia_gov_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28026" y="4365626"/>
            <a:ext cx="21113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198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itle 1"/>
          <p:cNvSpPr>
            <a:spLocks noGrp="1"/>
          </p:cNvSpPr>
          <p:nvPr>
            <p:ph type="title" idx="4294967295"/>
          </p:nvPr>
        </p:nvSpPr>
        <p:spPr>
          <a:xfrm>
            <a:off x="1055440" y="2924944"/>
            <a:ext cx="8564810" cy="3933057"/>
          </a:xfrm>
        </p:spPr>
        <p:txBody>
          <a:bodyPr anchor="t"/>
          <a:lstStyle/>
          <a:p>
            <a:r>
              <a:rPr lang="en-US" altLang="en-US" sz="4000">
                <a:solidFill>
                  <a:schemeClr val="bg1"/>
                </a:solidFill>
                <a:latin typeface="Gotham Rounded Medium" charset="0"/>
                <a:ea typeface="Gotham Rounded Medium" charset="0"/>
                <a:cs typeface="Gotham Rounded Medium" charset="0"/>
              </a:rPr>
              <a:t>UN Convention on the Rights of Persons with a Disability </a:t>
            </a:r>
            <a:br>
              <a:rPr lang="en-US" altLang="en-US" sz="4000">
                <a:solidFill>
                  <a:schemeClr val="bg1"/>
                </a:solidFill>
                <a:latin typeface="Gotham Rounded Medium" charset="0"/>
                <a:ea typeface="Gotham Rounded Medium" charset="0"/>
                <a:cs typeface="Gotham Rounded Medium" charset="0"/>
              </a:rPr>
            </a:br>
            <a:r>
              <a:rPr lang="en-US" altLang="en-US" sz="4000">
                <a:solidFill>
                  <a:schemeClr val="bg1"/>
                </a:solidFill>
                <a:latin typeface="Gotham Rounded Medium" charset="0"/>
                <a:ea typeface="Gotham Rounded Medium" charset="0"/>
                <a:cs typeface="Gotham Rounded Medium" charset="0"/>
              </a:rPr>
              <a:t>&amp; </a:t>
            </a:r>
            <a:br>
              <a:rPr lang="en-US" altLang="en-US" sz="4000">
                <a:solidFill>
                  <a:schemeClr val="bg1"/>
                </a:solidFill>
                <a:latin typeface="Gotham Rounded Medium" charset="0"/>
                <a:ea typeface="Gotham Rounded Medium" charset="0"/>
                <a:cs typeface="Gotham Rounded Medium" charset="0"/>
              </a:rPr>
            </a:br>
            <a:r>
              <a:rPr lang="en-US" altLang="en-US" sz="4000">
                <a:solidFill>
                  <a:schemeClr val="bg1"/>
                </a:solidFill>
                <a:latin typeface="Gotham Rounded Medium" charset="0"/>
                <a:ea typeface="Gotham Rounded Medium" charset="0"/>
                <a:cs typeface="Gotham Rounded Medium" charset="0"/>
              </a:rPr>
              <a:t>Charter for Children in Out of Home Care</a:t>
            </a:r>
            <a:endParaRPr lang="en-US" altLang="en-US" sz="4000">
              <a:latin typeface="Gotham Rounded Medium" charset="0"/>
              <a:ea typeface="Gotham Rounded Medium" charset="0"/>
              <a:cs typeface="Gotham Rounded Medium" charset="0"/>
            </a:endParaRPr>
          </a:p>
        </p:txBody>
      </p:sp>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6664" y="404665"/>
            <a:ext cx="1941264" cy="720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747C-CC14-4CA1-BC3B-EE632A70C365}"/>
              </a:ext>
            </a:extLst>
          </p:cNvPr>
          <p:cNvSpPr>
            <a:spLocks noGrp="1"/>
          </p:cNvSpPr>
          <p:nvPr>
            <p:ph type="title"/>
          </p:nvPr>
        </p:nvSpPr>
        <p:spPr/>
        <p:txBody>
          <a:bodyPr/>
          <a:lstStyle/>
          <a:p>
            <a:r>
              <a:rPr lang="en-US"/>
              <a:t>Videos</a:t>
            </a:r>
          </a:p>
        </p:txBody>
      </p:sp>
      <p:graphicFrame>
        <p:nvGraphicFramePr>
          <p:cNvPr id="5" name="Content Placeholder 2">
            <a:extLst>
              <a:ext uri="{FF2B5EF4-FFF2-40B4-BE49-F238E27FC236}">
                <a16:creationId xmlns:a16="http://schemas.microsoft.com/office/drawing/2014/main" id="{EB06433B-679A-46A3-9627-2389CC564CD6}"/>
              </a:ext>
            </a:extLst>
          </p:cNvPr>
          <p:cNvGraphicFramePr>
            <a:graphicFrameLocks/>
          </p:cNvGraphicFramePr>
          <p:nvPr>
            <p:extLst>
              <p:ext uri="{D42A27DB-BD31-4B8C-83A1-F6EECF244321}">
                <p14:modId xmlns:p14="http://schemas.microsoft.com/office/powerpoint/2010/main" val="3031518498"/>
              </p:ext>
            </p:extLst>
          </p:nvPr>
        </p:nvGraphicFramePr>
        <p:xfrm>
          <a:off x="2063553" y="1628800"/>
          <a:ext cx="8241376" cy="4727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9547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en-US"/>
              <a:t>Free Online Training</a:t>
            </a:r>
          </a:p>
        </p:txBody>
      </p:sp>
      <p:sp>
        <p:nvSpPr>
          <p:cNvPr id="43010" name="Content Placeholder 2"/>
          <p:cNvSpPr>
            <a:spLocks noGrp="1"/>
          </p:cNvSpPr>
          <p:nvPr>
            <p:ph idx="1"/>
          </p:nvPr>
        </p:nvSpPr>
        <p:spPr/>
        <p:txBody>
          <a:bodyPr/>
          <a:lstStyle/>
          <a:p>
            <a:pPr marL="0" indent="0">
              <a:buNone/>
            </a:pPr>
            <a:r>
              <a:rPr lang="en-AU" sz="2400" b="1"/>
              <a:t>An Introduction to Human Rights in Disability Services</a:t>
            </a:r>
          </a:p>
          <a:p>
            <a:pPr marL="0" indent="0">
              <a:buNone/>
            </a:pPr>
            <a:r>
              <a:rPr lang="en-AU" sz="2400" b="1"/>
              <a:t>Created by National Disability Services (NDS) – funded by DHHS </a:t>
            </a:r>
          </a:p>
          <a:p>
            <a:pPr marL="0" indent="0">
              <a:buNone/>
            </a:pPr>
            <a:r>
              <a:rPr lang="en-AU" sz="2400"/>
              <a:t>The program takes you though the basics of what human rights are and how they apply to our work in disability services.</a:t>
            </a:r>
          </a:p>
          <a:p>
            <a:pPr marL="0" indent="0">
              <a:buNone/>
            </a:pPr>
            <a:r>
              <a:rPr lang="en-AU" sz="2400" b="1"/>
              <a:t>The training program involves:</a:t>
            </a:r>
          </a:p>
          <a:p>
            <a:r>
              <a:rPr lang="en-AU" sz="2400"/>
              <a:t>Five interactive online training modules</a:t>
            </a:r>
          </a:p>
          <a:p>
            <a:r>
              <a:rPr lang="en-AU" sz="2400"/>
              <a:t>Each module takes about 20 minutes to complete</a:t>
            </a:r>
          </a:p>
          <a:p>
            <a:r>
              <a:rPr lang="en-AU" sz="2400"/>
              <a:t>The modules can be done all at once or spaced out over time</a:t>
            </a:r>
          </a:p>
          <a:p>
            <a:r>
              <a:rPr lang="en-AU" sz="2400"/>
              <a:t>The modules can be completed individually, in pairs or as a  team</a:t>
            </a:r>
          </a:p>
          <a:p>
            <a:pPr marL="0" indent="0">
              <a:buNone/>
            </a:pPr>
            <a:r>
              <a:rPr lang="en-AU" sz="2400">
                <a:hlinkClick r:id="rId3"/>
              </a:rPr>
              <a:t>http://www.carecareers.com.au/human-rights-course/VIC/Launch.html</a:t>
            </a:r>
            <a:r>
              <a:rPr lang="en-AU" sz="2400"/>
              <a:t> </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Charter for children in </a:t>
            </a:r>
            <a:r>
              <a:rPr lang="en-US" err="1"/>
              <a:t>OoHC</a:t>
            </a:r>
            <a:endParaRPr lang="en-US"/>
          </a:p>
        </p:txBody>
      </p:sp>
      <p:graphicFrame>
        <p:nvGraphicFramePr>
          <p:cNvPr id="5" name="Content Placeholder 2">
            <a:extLst>
              <a:ext uri="{FF2B5EF4-FFF2-40B4-BE49-F238E27FC236}">
                <a16:creationId xmlns:a16="http://schemas.microsoft.com/office/drawing/2014/main" id="{B593DE3A-B4B2-4640-99FF-68422D729594}"/>
              </a:ext>
            </a:extLst>
          </p:cNvPr>
          <p:cNvGraphicFramePr>
            <a:graphicFrameLocks/>
          </p:cNvGraphicFramePr>
          <p:nvPr>
            <p:extLst>
              <p:ext uri="{D42A27DB-BD31-4B8C-83A1-F6EECF244321}">
                <p14:modId xmlns:p14="http://schemas.microsoft.com/office/powerpoint/2010/main" val="4082497367"/>
              </p:ext>
            </p:extLst>
          </p:nvPr>
        </p:nvGraphicFramePr>
        <p:xfrm>
          <a:off x="2063553" y="1628800"/>
          <a:ext cx="8241376" cy="4727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158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a:lstStyle/>
          <a:p>
            <a:r>
              <a:rPr lang="en-US" altLang="en-US">
                <a:solidFill>
                  <a:schemeClr val="accent4"/>
                </a:solidFill>
                <a:latin typeface="Gotham Rounded Medium" pitchFamily="50" charset="0"/>
              </a:rPr>
              <a:t>House Keeping</a:t>
            </a:r>
          </a:p>
        </p:txBody>
      </p:sp>
      <p:sp>
        <p:nvSpPr>
          <p:cNvPr id="19458" name="Rectangle 3"/>
          <p:cNvSpPr>
            <a:spLocks noGrp="1" noChangeArrowheads="1"/>
          </p:cNvSpPr>
          <p:nvPr>
            <p:ph type="body" idx="4294967295"/>
          </p:nvPr>
        </p:nvSpPr>
        <p:spPr>
          <a:xfrm>
            <a:off x="1533129" y="1772816"/>
            <a:ext cx="8229600" cy="4425950"/>
          </a:xfrm>
        </p:spPr>
        <p:txBody>
          <a:bodyPr/>
          <a:lstStyle/>
          <a:p>
            <a:pPr lvl="1">
              <a:buFontTx/>
              <a:buChar char="•"/>
            </a:pPr>
            <a:r>
              <a:rPr lang="en-AU" altLang="en-US" sz="2400">
                <a:solidFill>
                  <a:schemeClr val="accent4"/>
                </a:solidFill>
                <a:latin typeface="Gotham Rounded Book" charset="0"/>
                <a:ea typeface="Gotham Rounded Book" charset="0"/>
                <a:cs typeface="Gotham Rounded Book" charset="0"/>
              </a:rPr>
              <a:t> Emergency Procedures</a:t>
            </a:r>
          </a:p>
          <a:p>
            <a:pPr lvl="1">
              <a:buFontTx/>
              <a:buChar char="•"/>
            </a:pPr>
            <a:r>
              <a:rPr lang="en-AU" altLang="en-US" sz="2400">
                <a:solidFill>
                  <a:schemeClr val="accent4"/>
                </a:solidFill>
                <a:latin typeface="Gotham Rounded Book" charset="0"/>
                <a:ea typeface="Gotham Rounded Book" charset="0"/>
                <a:cs typeface="Gotham Rounded Book" charset="0"/>
              </a:rPr>
              <a:t> Mobile Phones</a:t>
            </a:r>
          </a:p>
          <a:p>
            <a:pPr lvl="1">
              <a:buFontTx/>
              <a:buChar char="•"/>
            </a:pPr>
            <a:r>
              <a:rPr lang="en-AU" altLang="en-US" sz="2400">
                <a:solidFill>
                  <a:schemeClr val="accent4"/>
                </a:solidFill>
                <a:latin typeface="Gotham Rounded Book" charset="0"/>
                <a:ea typeface="Gotham Rounded Book" charset="0"/>
                <a:cs typeface="Gotham Rounded Book" charset="0"/>
              </a:rPr>
              <a:t> Break</a:t>
            </a:r>
          </a:p>
          <a:p>
            <a:pPr lvl="1">
              <a:buFontTx/>
              <a:buChar char="•"/>
            </a:pPr>
            <a:r>
              <a:rPr lang="en-AU" altLang="en-US" sz="2400">
                <a:solidFill>
                  <a:schemeClr val="accent4"/>
                </a:solidFill>
                <a:latin typeface="Gotham Rounded Book" charset="0"/>
                <a:ea typeface="Gotham Rounded Book" charset="0"/>
                <a:cs typeface="Gotham Rounded Book" charset="0"/>
              </a:rPr>
              <a:t> Toilets</a:t>
            </a:r>
          </a:p>
          <a:p>
            <a:pPr lvl="1">
              <a:buFontTx/>
              <a:buChar char="•"/>
            </a:pPr>
            <a:r>
              <a:rPr lang="en-AU" altLang="en-US" sz="2400">
                <a:solidFill>
                  <a:schemeClr val="accent4"/>
                </a:solidFill>
                <a:latin typeface="Gotham Rounded Book" charset="0"/>
                <a:ea typeface="Gotham Rounded Book" charset="0"/>
                <a:cs typeface="Gotham Rounded Book" charset="0"/>
              </a:rPr>
              <a:t> Tea, coffee, drinks</a:t>
            </a:r>
          </a:p>
          <a:p>
            <a:pPr lvl="1">
              <a:buFontTx/>
              <a:buChar char="•"/>
            </a:pPr>
            <a:r>
              <a:rPr lang="en-US" altLang="en-US" sz="2400">
                <a:solidFill>
                  <a:schemeClr val="accent4"/>
                </a:solidFill>
                <a:latin typeface="Gotham Rounded Book" charset="0"/>
                <a:ea typeface="Gotham Rounded Book" charset="0"/>
                <a:cs typeface="Gotham Rounded Book" charset="0"/>
              </a:rPr>
              <a:t> Parking</a:t>
            </a:r>
            <a:endParaRPr lang="en-AU" altLang="en-US" sz="2400">
              <a:solidFill>
                <a:schemeClr val="accent4"/>
              </a:solidFill>
              <a:latin typeface="Gotham Rounded Book" charset="0"/>
              <a:ea typeface="Gotham Rounded Book" charset="0"/>
              <a:cs typeface="Gotham Rounded Book" charset="0"/>
            </a:endParaRPr>
          </a:p>
          <a:p>
            <a:pPr lvl="1">
              <a:buFontTx/>
              <a:buChar char="•"/>
            </a:pPr>
            <a:r>
              <a:rPr lang="en-AU" altLang="en-US" sz="2400">
                <a:solidFill>
                  <a:schemeClr val="accent4"/>
                </a:solidFill>
                <a:latin typeface="Gotham Rounded Book" charset="0"/>
                <a:ea typeface="Gotham Rounded Book" charset="0"/>
                <a:cs typeface="Gotham Rounded Book" charset="0"/>
              </a:rPr>
              <a:t> Smoking facilities</a:t>
            </a:r>
          </a:p>
        </p:txBody>
      </p:sp>
      <p:pic>
        <p:nvPicPr>
          <p:cNvPr id="19459"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rot="986509">
            <a:off x="6493742" y="1750945"/>
            <a:ext cx="2895167" cy="373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itle 1"/>
          <p:cNvSpPr>
            <a:spLocks noGrp="1"/>
          </p:cNvSpPr>
          <p:nvPr>
            <p:ph type="title"/>
          </p:nvPr>
        </p:nvSpPr>
        <p:spPr>
          <a:xfrm>
            <a:off x="2246313" y="3321051"/>
            <a:ext cx="7772400" cy="3533775"/>
          </a:xfrm>
        </p:spPr>
        <p:txBody>
          <a:bodyPr/>
          <a:lstStyle/>
          <a:p>
            <a:r>
              <a:rPr lang="en-US" altLang="en-US" b="0" cap="none">
                <a:solidFill>
                  <a:schemeClr val="bg1"/>
                </a:solidFill>
                <a:latin typeface="Gotham Rounded Medium" charset="0"/>
                <a:ea typeface="Gotham Rounded Medium" charset="0"/>
                <a:cs typeface="Gotham Rounded Medium" charset="0"/>
              </a:rPr>
              <a:t>DHHS Standards and National Disability Service Standards</a:t>
            </a:r>
            <a:endParaRPr lang="en-US" altLang="en-US" b="0" cap="none">
              <a:latin typeface="Gotham Rounded Medium" charset="0"/>
              <a:ea typeface="Gotham Rounded Medium" charset="0"/>
              <a:cs typeface="Gotham Rounded Medium"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altLang="en-US"/>
              <a:t>DHHS Standards</a:t>
            </a:r>
          </a:p>
        </p:txBody>
      </p:sp>
      <p:sp>
        <p:nvSpPr>
          <p:cNvPr id="7" name="Content Placeholder 6">
            <a:extLst>
              <a:ext uri="{FF2B5EF4-FFF2-40B4-BE49-F238E27FC236}">
                <a16:creationId xmlns:a16="http://schemas.microsoft.com/office/drawing/2014/main" id="{A4B0E217-8705-4841-A1B2-D9E53AD43D62}"/>
              </a:ext>
            </a:extLst>
          </p:cNvPr>
          <p:cNvSpPr>
            <a:spLocks noGrp="1"/>
          </p:cNvSpPr>
          <p:nvPr>
            <p:ph idx="1"/>
          </p:nvPr>
        </p:nvSpPr>
        <p:spPr/>
        <p:txBody>
          <a:bodyPr/>
          <a:lstStyle/>
          <a:p>
            <a:pPr marL="0" indent="0">
              <a:buNone/>
            </a:pPr>
            <a:r>
              <a:rPr lang="en-US"/>
              <a:t>The standards represents a single set of service quality standards for </a:t>
            </a:r>
            <a:r>
              <a:rPr lang="en-US" err="1"/>
              <a:t>organisations</a:t>
            </a:r>
            <a:r>
              <a:rPr lang="en-US"/>
              <a:t> delivering services to clients, </a:t>
            </a:r>
            <a:r>
              <a:rPr lang="en-US" err="1"/>
              <a:t>summarised</a:t>
            </a:r>
            <a:r>
              <a:rPr lang="en-US"/>
              <a:t> as:</a:t>
            </a:r>
          </a:p>
          <a:p>
            <a:r>
              <a:rPr lang="en-US" b="1"/>
              <a:t>Empowerment</a:t>
            </a:r>
            <a:r>
              <a:rPr lang="en-US"/>
              <a:t>: People's rights are promoted and upheld</a:t>
            </a:r>
          </a:p>
          <a:p>
            <a:r>
              <a:rPr lang="en-US" b="1"/>
              <a:t>Access and Engagement</a:t>
            </a:r>
            <a:r>
              <a:rPr lang="en-US"/>
              <a:t>: People’s right to access transparent, equitable and integrated services is promoted and upheld</a:t>
            </a:r>
          </a:p>
          <a:p>
            <a:r>
              <a:rPr lang="en-US" b="1"/>
              <a:t>Wellbeing</a:t>
            </a:r>
            <a:r>
              <a:rPr lang="en-US"/>
              <a:t>: People’s right to wellbeing and safety is promoted and upheld</a:t>
            </a:r>
          </a:p>
          <a:p>
            <a:r>
              <a:rPr lang="en-US" b="1"/>
              <a:t>Participation</a:t>
            </a:r>
            <a:r>
              <a:rPr lang="en-US"/>
              <a:t>: People’s right to choice, decision making and to actively participate as a valued member of their chosen community is promoted and upheld.</a:t>
            </a:r>
          </a:p>
          <a:p>
            <a:pPr marL="0" indent="0" algn="r">
              <a:buNone/>
            </a:pPr>
            <a:r>
              <a:rPr lang="en-AU" sz="1600"/>
              <a:t>Source: </a:t>
            </a:r>
            <a:r>
              <a:rPr lang="en-AU" sz="1600">
                <a:hlinkClick r:id="rId2"/>
              </a:rPr>
              <a:t>https://providers.dhhs.vic.gov.au/human-services-standards</a:t>
            </a:r>
            <a:endParaRPr lang="en-AU"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a:t>National Disability Service Standards</a:t>
            </a:r>
          </a:p>
        </p:txBody>
      </p:sp>
      <p:sp>
        <p:nvSpPr>
          <p:cNvPr id="61442" name="Content Placeholder 2"/>
          <p:cNvSpPr>
            <a:spLocks noGrp="1"/>
          </p:cNvSpPr>
          <p:nvPr>
            <p:ph idx="1"/>
          </p:nvPr>
        </p:nvSpPr>
        <p:spPr/>
        <p:txBody>
          <a:bodyPr/>
          <a:lstStyle/>
          <a:p>
            <a:pPr marL="0" indent="0">
              <a:buNone/>
            </a:pPr>
            <a:r>
              <a:rPr lang="en-US" altLang="en-US" b="1"/>
              <a:t>Six National Standards </a:t>
            </a:r>
          </a:p>
          <a:p>
            <a:pPr marL="0" indent="0">
              <a:buNone/>
            </a:pPr>
            <a:r>
              <a:rPr lang="en-US" altLang="en-US"/>
              <a:t>There are six National Standards that apply to disability service providers. </a:t>
            </a:r>
          </a:p>
          <a:p>
            <a:pPr marL="514350" indent="-514350">
              <a:buFont typeface="+mj-lt"/>
              <a:buAutoNum type="arabicPeriod"/>
            </a:pPr>
            <a:r>
              <a:rPr lang="en-US" altLang="en-US" b="1"/>
              <a:t>Rights: </a:t>
            </a:r>
            <a:r>
              <a:rPr lang="en-US" altLang="en-US"/>
              <a:t>The service promotes individual rights to freedom of expression, self-determination and decision-making and actively prevents abuse, harm, neglect and violence</a:t>
            </a:r>
          </a:p>
          <a:p>
            <a:pPr marL="514350" indent="-514350">
              <a:buFont typeface="+mj-lt"/>
              <a:buAutoNum type="arabicPeriod"/>
            </a:pPr>
            <a:r>
              <a:rPr lang="en-US" altLang="en-US" b="1"/>
              <a:t>Participation and Inclusion: </a:t>
            </a:r>
            <a:r>
              <a:rPr lang="en-US" altLang="en-US"/>
              <a:t>The service works with individuals and families, friends and </a:t>
            </a:r>
            <a:r>
              <a:rPr lang="en-US" altLang="en-US" err="1"/>
              <a:t>carers</a:t>
            </a:r>
            <a:r>
              <a:rPr lang="en-US" altLang="en-US"/>
              <a:t> to promote opportunities for meaningful participation and active inclusion in society</a:t>
            </a:r>
          </a:p>
          <a:p>
            <a:pPr marL="514350" indent="-514350">
              <a:buFont typeface="+mj-lt"/>
              <a:buAutoNum type="arabicPeriod"/>
            </a:pPr>
            <a:r>
              <a:rPr lang="en-US" altLang="en-US" b="1"/>
              <a:t>Individual Outcomes: </a:t>
            </a:r>
            <a:r>
              <a:rPr lang="en-US" altLang="en-US"/>
              <a:t>Services and supports are assessed, planned, delivered and reviewed to build on individual strengths and enable individuals to reach their goals. </a:t>
            </a:r>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a:t>National Disability Service Standards</a:t>
            </a:r>
          </a:p>
        </p:txBody>
      </p:sp>
      <p:sp>
        <p:nvSpPr>
          <p:cNvPr id="61442" name="Content Placeholder 2"/>
          <p:cNvSpPr>
            <a:spLocks noGrp="1"/>
          </p:cNvSpPr>
          <p:nvPr>
            <p:ph idx="1"/>
          </p:nvPr>
        </p:nvSpPr>
        <p:spPr/>
        <p:txBody>
          <a:bodyPr/>
          <a:lstStyle/>
          <a:p>
            <a:pPr marL="0" indent="0">
              <a:buNone/>
            </a:pPr>
            <a:r>
              <a:rPr lang="en-US" altLang="en-US" b="1"/>
              <a:t>Six National Standards </a:t>
            </a:r>
          </a:p>
          <a:p>
            <a:pPr marL="514350" indent="-514350">
              <a:buFont typeface="+mj-lt"/>
              <a:buAutoNum type="arabicPeriod"/>
            </a:pPr>
            <a:r>
              <a:rPr lang="en-US" b="1"/>
              <a:t>Feedback and Complaints: </a:t>
            </a:r>
            <a:r>
              <a:rPr lang="en-US"/>
              <a:t>Regular feedback is sought and used to inform individual and organisation-wide service reviews and improvement. </a:t>
            </a:r>
          </a:p>
          <a:p>
            <a:pPr marL="514350" indent="-514350">
              <a:buFont typeface="+mj-lt"/>
              <a:buAutoNum type="arabicPeriod"/>
            </a:pPr>
            <a:r>
              <a:rPr lang="en-US" b="1"/>
              <a:t>Service Access: </a:t>
            </a:r>
            <a:r>
              <a:rPr lang="en-US"/>
              <a:t>The service manages access, commencement and leaving a service in a transparent, fair, equal and responsive way. </a:t>
            </a:r>
          </a:p>
          <a:p>
            <a:pPr marL="514350" indent="-514350">
              <a:buFont typeface="+mj-lt"/>
              <a:buAutoNum type="arabicPeriod"/>
            </a:pPr>
            <a:r>
              <a:rPr lang="en-US" b="1"/>
              <a:t>Service Management: </a:t>
            </a:r>
            <a:r>
              <a:rPr lang="en-US"/>
              <a:t>The service has effective and accountable service management and leadership to </a:t>
            </a:r>
            <a:r>
              <a:rPr lang="en-US" err="1"/>
              <a:t>maximise</a:t>
            </a:r>
            <a:r>
              <a:rPr lang="en-US"/>
              <a:t> outcomes for individuals. </a:t>
            </a:r>
          </a:p>
          <a:p>
            <a:pPr marL="0" indent="0">
              <a:buNone/>
            </a:pPr>
            <a:endParaRPr lang="en-US"/>
          </a:p>
          <a:p>
            <a:pPr marL="0" indent="0" algn="r">
              <a:buNone/>
            </a:pPr>
            <a:r>
              <a:rPr lang="en-AU" sz="1600"/>
              <a:t>Source: </a:t>
            </a:r>
            <a:r>
              <a:rPr lang="en-AU" sz="1600">
                <a:hlinkClick r:id="rId2"/>
              </a:rPr>
              <a:t>https://www.dss.gov.au/our-responsibilities/disability-and-carers/standards-and-quality-assurance/national-standards-for-disability-services</a:t>
            </a:r>
            <a:endParaRPr lang="en-AU" sz="1600"/>
          </a:p>
          <a:p>
            <a:pPr marL="0" indent="0" algn="r">
              <a:buNone/>
            </a:pPr>
            <a:r>
              <a:rPr lang="en-AU" sz="1600"/>
              <a:t>Source:</a:t>
            </a:r>
            <a:r>
              <a:rPr lang="en-AU" sz="1600">
                <a:hlinkClick r:id="rId3"/>
              </a:rPr>
              <a:t> https://www.dss.gov.au/sites/default/files/documents/06_2015/nsds_full_version.pdf</a:t>
            </a:r>
            <a:endParaRPr lang="en-US" altLang="en-US" sz="1600"/>
          </a:p>
        </p:txBody>
      </p:sp>
    </p:spTree>
    <p:extLst>
      <p:ext uri="{BB962C8B-B14F-4D97-AF65-F5344CB8AC3E}">
        <p14:creationId xmlns:p14="http://schemas.microsoft.com/office/powerpoint/2010/main" val="2610395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299142" y="188640"/>
            <a:ext cx="10045330" cy="1584176"/>
          </a:xfrm>
        </p:spPr>
        <p:txBody>
          <a:bodyPr/>
          <a:lstStyle/>
          <a:p>
            <a:r>
              <a:rPr lang="en-US" altLang="en-US"/>
              <a:t>Supporting a participant or young person to make a complaint</a:t>
            </a:r>
          </a:p>
        </p:txBody>
      </p:sp>
      <p:sp>
        <p:nvSpPr>
          <p:cNvPr id="64514" name="Content Placeholder 2"/>
          <p:cNvSpPr>
            <a:spLocks noGrp="1"/>
          </p:cNvSpPr>
          <p:nvPr>
            <p:ph idx="1"/>
          </p:nvPr>
        </p:nvSpPr>
        <p:spPr>
          <a:xfrm>
            <a:off x="299142" y="2060848"/>
            <a:ext cx="11593716" cy="4392488"/>
          </a:xfrm>
        </p:spPr>
        <p:txBody>
          <a:bodyPr/>
          <a:lstStyle/>
          <a:p>
            <a:r>
              <a:rPr lang="en-US" altLang="en-US"/>
              <a:t>Our participant or young person and residents also have a right to complain if they feel they have been denied access to their rights of if they are not happy about their service.</a:t>
            </a:r>
          </a:p>
          <a:p>
            <a:endParaRPr lang="en-US" altLang="en-US"/>
          </a:p>
          <a:p>
            <a:r>
              <a:rPr lang="en-US" altLang="en-US"/>
              <a:t>ONCALL is a complaint-friendly </a:t>
            </a:r>
            <a:r>
              <a:rPr lang="en-US" altLang="en-US" err="1"/>
              <a:t>organisation</a:t>
            </a:r>
            <a:r>
              <a:rPr lang="en-US" altLang="en-US"/>
              <a:t>, we encourage our participants or young person to let us know how they feel.</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9142" y="188640"/>
            <a:ext cx="10045330" cy="1584176"/>
          </a:xfrm>
        </p:spPr>
        <p:txBody>
          <a:bodyPr/>
          <a:lstStyle/>
          <a:p>
            <a:r>
              <a:rPr lang="en-US" altLang="en-US"/>
              <a:t>Supporting a participant or young person to make a complaint</a:t>
            </a:r>
          </a:p>
        </p:txBody>
      </p:sp>
      <p:sp>
        <p:nvSpPr>
          <p:cNvPr id="65538" name="Content Placeholder 2"/>
          <p:cNvSpPr>
            <a:spLocks noGrp="1"/>
          </p:cNvSpPr>
          <p:nvPr>
            <p:ph idx="1"/>
          </p:nvPr>
        </p:nvSpPr>
        <p:spPr>
          <a:xfrm>
            <a:off x="299142" y="2060848"/>
            <a:ext cx="11593716" cy="4392488"/>
          </a:xfrm>
        </p:spPr>
        <p:txBody>
          <a:bodyPr/>
          <a:lstStyle/>
          <a:p>
            <a:r>
              <a:rPr lang="en-US" altLang="en-US"/>
              <a:t>Part of your duty of care to the people you support is to help them to feel empowered to give feedback, and to feel safe in doing so. Some vulnerable people feel that they will get into trouble or even be punished for complaining. We have easy-read information for participants or young person about making complaints to ONCALL.  </a:t>
            </a:r>
          </a:p>
          <a:p>
            <a:endParaRPr lang="en-US" altLang="en-US"/>
          </a:p>
          <a:p>
            <a:r>
              <a:rPr lang="en-US" altLang="en-US"/>
              <a:t>If they are not happy with the response they get, they can contact the Disability Services Commissioner, whose clear motto is “It’s OK to Complain!”</a:t>
            </a:r>
            <a:br>
              <a:rPr lang="en-US" altLang="en-US"/>
            </a:br>
            <a:r>
              <a:rPr lang="en-US" altLang="en-US">
                <a:hlinkClick r:id="rId2"/>
              </a:rPr>
              <a:t>www.odsc.vig.gov.au</a:t>
            </a:r>
            <a:r>
              <a:rPr lang="en-US" altLang="en-US"/>
              <a:t> </a:t>
            </a:r>
          </a:p>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Duty of Care </a:t>
            </a:r>
          </a:p>
        </p:txBody>
      </p:sp>
      <p:sp>
        <p:nvSpPr>
          <p:cNvPr id="56322" name="Content Placeholder 2"/>
          <p:cNvSpPr>
            <a:spLocks noGrp="1"/>
          </p:cNvSpPr>
          <p:nvPr>
            <p:ph idx="1"/>
          </p:nvPr>
        </p:nvSpPr>
        <p:spPr/>
        <p:txBody>
          <a:bodyPr/>
          <a:lstStyle/>
          <a:p>
            <a:r>
              <a:rPr lang="en-AU"/>
              <a:t>ONCALL has a d</a:t>
            </a:r>
            <a:r>
              <a:rPr lang="en-AU" altLang="ja-JP"/>
              <a:t>uty of care to ensure that anyone supported does not come to any harm.</a:t>
            </a:r>
          </a:p>
          <a:p>
            <a:endParaRPr lang="en-AU"/>
          </a:p>
          <a:p>
            <a:r>
              <a:rPr lang="en-AU"/>
              <a:t>Duty of care extends to anyone who may be affected by the work of ONCALL including family, friends of people receiving support, staff and all community members.</a:t>
            </a:r>
          </a:p>
          <a:p>
            <a:endParaRPr lang="en-AU"/>
          </a:p>
          <a:p>
            <a:r>
              <a:rPr lang="en-AU"/>
              <a:t>All staff have a </a:t>
            </a:r>
            <a:r>
              <a:rPr lang="en-AU" altLang="ja-JP"/>
              <a:t>duty of care to ensure all reasonable action is taken to minimise the risk of harm to any person they are supporting and to all members of community.</a:t>
            </a:r>
            <a:endParaRPr lang="en-A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Duty of Care</a:t>
            </a:r>
          </a:p>
        </p:txBody>
      </p:sp>
      <p:sp>
        <p:nvSpPr>
          <p:cNvPr id="68610" name="Content Placeholder 2"/>
          <p:cNvSpPr>
            <a:spLocks noGrp="1"/>
          </p:cNvSpPr>
          <p:nvPr>
            <p:ph idx="1"/>
          </p:nvPr>
        </p:nvSpPr>
        <p:spPr/>
        <p:txBody>
          <a:bodyPr/>
          <a:lstStyle/>
          <a:p>
            <a:pPr marL="0" indent="0">
              <a:buNone/>
            </a:pPr>
            <a:r>
              <a:rPr lang="en-AU" altLang="en-US" b="1"/>
              <a:t>Harm can mean failing to: </a:t>
            </a:r>
          </a:p>
          <a:p>
            <a:r>
              <a:rPr lang="en-AU" altLang="en-US"/>
              <a:t>  Follow a person’s support plan and relevant policies. </a:t>
            </a:r>
          </a:p>
          <a:p>
            <a:r>
              <a:rPr lang="en-AU" altLang="en-US"/>
              <a:t>  Take reasonable action to protect others from harm.</a:t>
            </a:r>
          </a:p>
          <a:p>
            <a:r>
              <a:rPr lang="en-AU" altLang="en-US"/>
              <a:t>  Report unreasonable actions of others when witnessed.</a:t>
            </a:r>
          </a:p>
          <a:p>
            <a:pPr marL="0" indent="0">
              <a:buNone/>
            </a:pPr>
            <a:r>
              <a:rPr lang="en-AU" altLang="en-US" b="1"/>
              <a:t>Actions of concern include but are not limited to:</a:t>
            </a:r>
          </a:p>
          <a:p>
            <a:r>
              <a:rPr lang="en-AU" altLang="en-US"/>
              <a:t>  Behaviour, both physical and verbal, to any person that is: </a:t>
            </a:r>
          </a:p>
          <a:p>
            <a:pPr lvl="1"/>
            <a:r>
              <a:rPr lang="en-AU" altLang="en-US"/>
              <a:t>Bullying</a:t>
            </a:r>
          </a:p>
          <a:p>
            <a:pPr lvl="1"/>
            <a:r>
              <a:rPr lang="en-AU" altLang="en-US"/>
              <a:t>Demeaning</a:t>
            </a:r>
          </a:p>
          <a:p>
            <a:pPr lvl="1"/>
            <a:r>
              <a:rPr lang="en-AU" altLang="en-US"/>
              <a:t>Aggressive or Assaultive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Duty of Care</a:t>
            </a:r>
          </a:p>
        </p:txBody>
      </p:sp>
      <p:sp>
        <p:nvSpPr>
          <p:cNvPr id="69634" name="Content Placeholder 2"/>
          <p:cNvSpPr>
            <a:spLocks noGrp="1"/>
          </p:cNvSpPr>
          <p:nvPr>
            <p:ph idx="1"/>
          </p:nvPr>
        </p:nvSpPr>
        <p:spPr/>
        <p:txBody>
          <a:bodyPr/>
          <a:lstStyle/>
          <a:p>
            <a:pPr marL="0" indent="0">
              <a:buNone/>
            </a:pPr>
            <a:r>
              <a:rPr lang="en-AU" altLang="en-US" sz="2200" b="1"/>
              <a:t>Harm, to people being supported, may include but is not limited to:</a:t>
            </a:r>
          </a:p>
          <a:p>
            <a:r>
              <a:rPr lang="en-AU" altLang="en-US" sz="2200"/>
              <a:t>Failure to provide sufficient food and drink</a:t>
            </a:r>
          </a:p>
          <a:p>
            <a:r>
              <a:rPr lang="en-AU" altLang="en-US" sz="2200"/>
              <a:t>Failure to provide sufficient warmth in winter or adequate protection from the sun in summer</a:t>
            </a:r>
          </a:p>
          <a:p>
            <a:r>
              <a:rPr lang="en-AU" altLang="en-US" sz="2200"/>
              <a:t>Physical injury</a:t>
            </a:r>
          </a:p>
          <a:p>
            <a:r>
              <a:rPr lang="en-AU" altLang="en-US" sz="2200"/>
              <a:t>Physical or emotional abuse</a:t>
            </a:r>
          </a:p>
          <a:p>
            <a:r>
              <a:rPr lang="en-AU" altLang="en-US" sz="2200"/>
              <a:t>Neglect</a:t>
            </a:r>
          </a:p>
          <a:p>
            <a:r>
              <a:rPr lang="en-AU" altLang="en-US" sz="2200"/>
              <a:t>Breach of privacy</a:t>
            </a:r>
          </a:p>
          <a:p>
            <a:r>
              <a:rPr lang="en-AU" altLang="en-US" sz="2200"/>
              <a:t>Exploitation and/or </a:t>
            </a:r>
          </a:p>
          <a:p>
            <a:r>
              <a:rPr lang="en-AU" altLang="en-US" sz="2200"/>
              <a:t>Financial disadvantage or loss.</a:t>
            </a:r>
          </a:p>
          <a:p>
            <a:r>
              <a:rPr lang="en-AU" altLang="en-US" sz="2200"/>
              <a:t>Restrictions and exclusion that are not part of an approved  behaviour support plan </a:t>
            </a:r>
          </a:p>
          <a:p>
            <a:endParaRPr lang="en-AU" altLang="en-US" sz="2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Dignity of Risk </a:t>
            </a:r>
          </a:p>
        </p:txBody>
      </p:sp>
      <p:sp>
        <p:nvSpPr>
          <p:cNvPr id="71682" name="Content Placeholder 2"/>
          <p:cNvSpPr>
            <a:spLocks noGrp="1"/>
          </p:cNvSpPr>
          <p:nvPr>
            <p:ph idx="1"/>
          </p:nvPr>
        </p:nvSpPr>
        <p:spPr/>
        <p:txBody>
          <a:bodyPr/>
          <a:lstStyle/>
          <a:p>
            <a:pPr lvl="1"/>
            <a:r>
              <a:rPr lang="en-US" altLang="en-US"/>
              <a:t>All people that ONCALL support have the same human rights as every other person. </a:t>
            </a:r>
            <a:br>
              <a:rPr lang="en-US" altLang="en-US"/>
            </a:br>
            <a:endParaRPr lang="en-US" altLang="en-US"/>
          </a:p>
          <a:p>
            <a:pPr lvl="1"/>
            <a:r>
              <a:rPr lang="en-US" altLang="en-US"/>
              <a:t>One of those rights is to determine the level of risk they wish to be exposed to in managing their normal activities of daily living and, in particular, any recreational, learning or unusual activities which may extend them beyond their usual, practiced and ‘safe’ zone of activities.</a:t>
            </a:r>
          </a:p>
          <a:p>
            <a:endParaRPr lang="en-US" altLang="en-US"/>
          </a:p>
          <a:p>
            <a:pPr lvl="1"/>
            <a:r>
              <a:rPr lang="en-US" altLang="en-US"/>
              <a:t>This exercise of choice to take risks is an important determinant of self esteem, which in turn promotes the participants or young person sense of dignity.  Hence the term ‘dignity of risk’.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en-US"/>
              <a:t>Today’s Program – Morning Session</a:t>
            </a:r>
          </a:p>
        </p:txBody>
      </p:sp>
      <p:sp>
        <p:nvSpPr>
          <p:cNvPr id="20482" name="Rectangle 3"/>
          <p:cNvSpPr>
            <a:spLocks noGrp="1" noChangeArrowheads="1"/>
          </p:cNvSpPr>
          <p:nvPr>
            <p:ph type="body" idx="1"/>
          </p:nvPr>
        </p:nvSpPr>
        <p:spPr/>
        <p:txBody>
          <a:bodyPr/>
          <a:lstStyle/>
          <a:p>
            <a:pPr marL="0" indent="0">
              <a:buNone/>
            </a:pPr>
            <a:r>
              <a:rPr lang="en-AU" altLang="en-US" sz="2000" b="1"/>
              <a:t>Morning Session</a:t>
            </a:r>
          </a:p>
          <a:p>
            <a:r>
              <a:rPr lang="en-AU" altLang="en-US" sz="2000"/>
              <a:t>Final stage of recruitment process</a:t>
            </a:r>
          </a:p>
          <a:p>
            <a:r>
              <a:rPr lang="en-AU" altLang="en-US" sz="2000"/>
              <a:t> Assessment </a:t>
            </a:r>
          </a:p>
          <a:p>
            <a:pPr lvl="1"/>
            <a:r>
              <a:rPr lang="en-AU" altLang="en-US" sz="1800"/>
              <a:t>Ice breaker </a:t>
            </a:r>
          </a:p>
          <a:p>
            <a:pPr lvl="1"/>
            <a:r>
              <a:rPr lang="en-AU" altLang="en-US" sz="1800"/>
              <a:t>Incident reporting </a:t>
            </a:r>
          </a:p>
          <a:p>
            <a:pPr lvl="1"/>
            <a:r>
              <a:rPr lang="en-AU" altLang="en-US" sz="1800"/>
              <a:t>Soft skills </a:t>
            </a:r>
          </a:p>
          <a:p>
            <a:r>
              <a:rPr lang="en-AU" altLang="en-US" sz="2000"/>
              <a:t> General information </a:t>
            </a:r>
          </a:p>
          <a:p>
            <a:r>
              <a:rPr lang="en-AU" altLang="en-US" sz="2000"/>
              <a:t> DWES and NDIS</a:t>
            </a:r>
          </a:p>
          <a:p>
            <a:r>
              <a:rPr lang="en-AU" altLang="en-US" sz="2000"/>
              <a:t> Charter of rights </a:t>
            </a:r>
          </a:p>
          <a:p>
            <a:r>
              <a:rPr lang="en-AU" altLang="en-US" sz="2000"/>
              <a:t> DHHS/National standards </a:t>
            </a:r>
          </a:p>
          <a:p>
            <a:r>
              <a:rPr lang="en-AU" altLang="en-US" sz="2000"/>
              <a:t> Supporting participants and young people </a:t>
            </a:r>
          </a:p>
          <a:p>
            <a:pPr marL="0" indent="0">
              <a:buNone/>
            </a:pPr>
            <a:r>
              <a:rPr lang="en-AU" altLang="en-US" sz="2000" b="1"/>
              <a:t>Lunch break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Dignity of Risk </a:t>
            </a:r>
          </a:p>
        </p:txBody>
      </p:sp>
      <p:sp>
        <p:nvSpPr>
          <p:cNvPr id="72706" name="Content Placeholder 2"/>
          <p:cNvSpPr>
            <a:spLocks noGrp="1"/>
          </p:cNvSpPr>
          <p:nvPr>
            <p:ph idx="1"/>
          </p:nvPr>
        </p:nvSpPr>
        <p:spPr/>
        <p:txBody>
          <a:bodyPr/>
          <a:lstStyle/>
          <a:p>
            <a:pPr lvl="1"/>
            <a:r>
              <a:rPr lang="en-US" altLang="en-US"/>
              <a:t>One of the biggest barriers to supporting people to take risks is fear: of the unknown, of the legal ramifications, or of failure. Service providers worry that if a person that is being supported takes a risk and fails that it implies they are doing a bad job. </a:t>
            </a:r>
          </a:p>
          <a:p>
            <a:endParaRPr lang="en-US" altLang="en-US"/>
          </a:p>
          <a:p>
            <a:pPr lvl="1"/>
            <a:r>
              <a:rPr lang="en-US" altLang="en-US"/>
              <a:t>ONCALL will encourage support staff to see the positives in risk, the positives that can come out of failure and allow participants or young person to take responsibility for the control for their choices and actions. </a:t>
            </a:r>
          </a:p>
          <a:p>
            <a:endParaRPr lang="en-US" altLang="en-US"/>
          </a:p>
          <a:p>
            <a:pPr lvl="1"/>
            <a:r>
              <a:rPr lang="en-US" altLang="en-US"/>
              <a:t>Failure should be seen as a learning opportunity. Supporting people through failure can assist them to develop resilience.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role in Positive </a:t>
            </a:r>
            <a:r>
              <a:rPr lang="en-US" err="1"/>
              <a:t>Behaviour</a:t>
            </a:r>
            <a:r>
              <a:rPr lang="en-US"/>
              <a:t> Support</a:t>
            </a:r>
          </a:p>
        </p:txBody>
      </p:sp>
      <p:sp>
        <p:nvSpPr>
          <p:cNvPr id="73730" name="Content Placeholder 2"/>
          <p:cNvSpPr>
            <a:spLocks noGrp="1"/>
          </p:cNvSpPr>
          <p:nvPr>
            <p:ph idx="1"/>
          </p:nvPr>
        </p:nvSpPr>
        <p:spPr/>
        <p:txBody>
          <a:bodyPr/>
          <a:lstStyle/>
          <a:p>
            <a:endParaRPr lang="en-US" altLang="en-US"/>
          </a:p>
          <a:p>
            <a:pPr lvl="1"/>
            <a:r>
              <a:rPr lang="en-US" altLang="en-US"/>
              <a:t>ONCALL is committed to ensuring that all services provided by the company act for and on behalf of people we support to ensure their human rights and interests are </a:t>
            </a:r>
            <a:r>
              <a:rPr lang="en-US" altLang="en-US" err="1"/>
              <a:t>recognised</a:t>
            </a:r>
            <a:r>
              <a:rPr lang="en-US" altLang="en-US"/>
              <a:t> and protected at all times.</a:t>
            </a:r>
          </a:p>
          <a:p>
            <a:pPr lvl="1"/>
            <a:endParaRPr lang="en-US" altLang="en-US"/>
          </a:p>
          <a:p>
            <a:pPr lvl="1"/>
            <a:r>
              <a:rPr lang="en-US" altLang="en-US"/>
              <a:t>ONCALL values the important role that disability advocacy plays to ensure the rights and interests of people with a disability are respected and </a:t>
            </a:r>
            <a:r>
              <a:rPr lang="en-US" altLang="en-US" err="1"/>
              <a:t>realised</a:t>
            </a:r>
            <a:r>
              <a:rPr lang="en-US" altLang="en-US"/>
              <a:t>.</a:t>
            </a:r>
          </a:p>
          <a:p>
            <a:pPr lvl="1"/>
            <a:endParaRPr lang="en-US" altLang="en-US"/>
          </a:p>
          <a:p>
            <a:pPr lvl="1"/>
            <a:r>
              <a:rPr lang="en-US" altLang="en-US"/>
              <a:t>ONCALL will ensure that all participants or young person are informed of their right to have access to an advocate to speak on their behalf.</a:t>
            </a:r>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t>What is Active Support?</a:t>
            </a:r>
          </a:p>
        </p:txBody>
      </p:sp>
      <p:sp>
        <p:nvSpPr>
          <p:cNvPr id="75778" name="Content Placeholder 2"/>
          <p:cNvSpPr>
            <a:spLocks noGrp="1"/>
          </p:cNvSpPr>
          <p:nvPr>
            <p:ph idx="1"/>
          </p:nvPr>
        </p:nvSpPr>
        <p:spPr/>
        <p:txBody>
          <a:bodyPr/>
          <a:lstStyle/>
          <a:p>
            <a:r>
              <a:rPr lang="en-AU" altLang="en-US" sz="2000"/>
              <a:t>People centred - focuses on the person not the disability</a:t>
            </a:r>
          </a:p>
          <a:p>
            <a:r>
              <a:rPr lang="en-AU" altLang="en-US" sz="2000"/>
              <a:t>Provides opportunity for engagement in daily activities in the home and the community;</a:t>
            </a:r>
          </a:p>
          <a:p>
            <a:pPr lvl="1"/>
            <a:r>
              <a:rPr lang="en-AU" altLang="en-US" sz="1800" err="1"/>
              <a:t>eg</a:t>
            </a:r>
            <a:r>
              <a:rPr lang="en-AU" altLang="en-US" sz="1800"/>
              <a:t>: chores, hobbies, building friendships, community engagement;</a:t>
            </a:r>
            <a:endParaRPr lang="en-US" altLang="en-US" sz="1800"/>
          </a:p>
          <a:p>
            <a:r>
              <a:rPr lang="en-AU" altLang="en-US" sz="2000"/>
              <a:t>Engagement can be:</a:t>
            </a:r>
          </a:p>
          <a:p>
            <a:pPr lvl="1"/>
            <a:r>
              <a:rPr lang="en-AU" altLang="en-US" sz="1800"/>
              <a:t>In the whole activity/ interaction/ task</a:t>
            </a:r>
          </a:p>
          <a:p>
            <a:pPr lvl="1"/>
            <a:r>
              <a:rPr lang="en-AU" altLang="en-US" sz="1800"/>
              <a:t>In part of an activity/ interaction/ task</a:t>
            </a:r>
          </a:p>
          <a:p>
            <a:pPr lvl="1"/>
            <a:r>
              <a:rPr lang="en-AU" altLang="en-US" sz="1800"/>
              <a:t>Continuous</a:t>
            </a:r>
          </a:p>
          <a:p>
            <a:pPr lvl="1"/>
            <a:r>
              <a:rPr lang="en-AU" altLang="en-US" sz="1800"/>
              <a:t>Stop-start</a:t>
            </a:r>
          </a:p>
          <a:p>
            <a:pPr lvl="1"/>
            <a:r>
              <a:rPr lang="en-AU" altLang="en-US" sz="1800"/>
              <a:t>Lead role</a:t>
            </a:r>
          </a:p>
          <a:p>
            <a:pPr lvl="1"/>
            <a:r>
              <a:rPr lang="en-AU" altLang="en-US" sz="1800"/>
              <a:t>As an active participant</a:t>
            </a:r>
          </a:p>
          <a:p>
            <a:r>
              <a:rPr lang="en-AU" altLang="en-US" sz="2000"/>
              <a:t>Dignified, meaningful and interactive</a:t>
            </a:r>
          </a:p>
          <a:p>
            <a:r>
              <a:rPr lang="en-AU" altLang="en-US" sz="2000"/>
              <a:t>Requires a consistent approach from support workers</a:t>
            </a:r>
          </a:p>
          <a:p>
            <a:endParaRPr lang="en-US" alt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a:t>ONCALL support staff roles….</a:t>
            </a:r>
          </a:p>
        </p:txBody>
      </p:sp>
      <p:sp>
        <p:nvSpPr>
          <p:cNvPr id="77826" name="Content Placeholder 2"/>
          <p:cNvSpPr>
            <a:spLocks noGrp="1"/>
          </p:cNvSpPr>
          <p:nvPr>
            <p:ph idx="1"/>
          </p:nvPr>
        </p:nvSpPr>
        <p:spPr/>
        <p:txBody>
          <a:bodyPr/>
          <a:lstStyle/>
          <a:p>
            <a:pPr marL="0" indent="0">
              <a:buNone/>
            </a:pPr>
            <a:r>
              <a:rPr lang="en-US" altLang="en-US" b="1"/>
              <a:t>Your aim is to support people to:</a:t>
            </a:r>
          </a:p>
          <a:p>
            <a:r>
              <a:rPr lang="en-US" altLang="en-US"/>
              <a:t>Make choices and decisions</a:t>
            </a:r>
          </a:p>
          <a:p>
            <a:r>
              <a:rPr lang="en-US" altLang="en-US"/>
              <a:t>Have learning opportunities</a:t>
            </a:r>
          </a:p>
          <a:p>
            <a:r>
              <a:rPr lang="en-US" altLang="en-US"/>
              <a:t>Be involved in active support</a:t>
            </a:r>
          </a:p>
          <a:p>
            <a:r>
              <a:rPr lang="en-US" altLang="en-US"/>
              <a:t>Speak up for themselves</a:t>
            </a:r>
          </a:p>
          <a:p>
            <a:r>
              <a:rPr lang="en-US" altLang="en-US"/>
              <a:t>Experience their community</a:t>
            </a:r>
          </a:p>
          <a:p>
            <a:r>
              <a:rPr lang="en-US" altLang="en-US"/>
              <a:t>Gain self-respect and self determination</a:t>
            </a:r>
          </a:p>
          <a:p>
            <a:r>
              <a:rPr lang="en-US" altLang="en-US"/>
              <a:t>Enjoy an increased quality of life, and much more</a:t>
            </a:r>
          </a:p>
          <a:p>
            <a:pPr marL="0" indent="0" algn="ctr">
              <a:buNone/>
            </a:pPr>
            <a:r>
              <a:rPr lang="en-US" altLang="en-US" b="1"/>
              <a:t>So, manage the service provision, not the person</a:t>
            </a:r>
          </a:p>
          <a:p>
            <a:endParaRPr lang="en-US" altLang="en-US"/>
          </a:p>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Professional Boundaries</a:t>
            </a:r>
          </a:p>
        </p:txBody>
      </p:sp>
      <p:sp>
        <p:nvSpPr>
          <p:cNvPr id="74754" name="Content Placeholder 2"/>
          <p:cNvSpPr>
            <a:spLocks noGrp="1"/>
          </p:cNvSpPr>
          <p:nvPr>
            <p:ph idx="1"/>
          </p:nvPr>
        </p:nvSpPr>
        <p:spPr/>
        <p:txBody>
          <a:bodyPr/>
          <a:lstStyle/>
          <a:p>
            <a:pPr marL="0" indent="0">
              <a:buNone/>
            </a:pPr>
            <a:r>
              <a:rPr lang="en-US" altLang="en-US"/>
              <a:t>On any day, on any shift, your role as a Support Worker could result in you wearing any one of a number of hats…</a:t>
            </a:r>
          </a:p>
          <a:p>
            <a:endParaRPr lang="en-US" altLang="en-US"/>
          </a:p>
          <a:p>
            <a:pPr lvl="1"/>
            <a:r>
              <a:rPr lang="en-US" altLang="en-US"/>
              <a:t>E.G Driver, Teacher….</a:t>
            </a:r>
          </a:p>
          <a:p>
            <a:pPr lvl="1"/>
            <a:r>
              <a:rPr lang="en-US" altLang="en-US"/>
              <a:t>Can you think of any others?</a:t>
            </a:r>
          </a:p>
          <a:p>
            <a:pPr lvl="1"/>
            <a:r>
              <a:rPr lang="en-US" altLang="en-US"/>
              <a:t>Is your role to be a friend?</a:t>
            </a:r>
          </a:p>
          <a:p>
            <a:pPr lvl="1"/>
            <a:r>
              <a:rPr lang="en-US" altLang="en-US"/>
              <a:t>What are your professional boundaries?</a:t>
            </a:r>
          </a:p>
        </p:txBody>
      </p:sp>
    </p:spTree>
    <p:extLst>
      <p:ext uri="{BB962C8B-B14F-4D97-AF65-F5344CB8AC3E}">
        <p14:creationId xmlns:p14="http://schemas.microsoft.com/office/powerpoint/2010/main" val="893499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Title 1"/>
          <p:cNvSpPr>
            <a:spLocks noGrp="1"/>
          </p:cNvSpPr>
          <p:nvPr>
            <p:ph type="title" idx="4294967295"/>
          </p:nvPr>
        </p:nvSpPr>
        <p:spPr>
          <a:xfrm>
            <a:off x="2063552" y="1484785"/>
            <a:ext cx="7772400" cy="3533775"/>
          </a:xfrm>
        </p:spPr>
        <p:txBody>
          <a:bodyPr anchor="t"/>
          <a:lstStyle/>
          <a:p>
            <a:pPr algn="ctr">
              <a:spcBef>
                <a:spcPct val="20000"/>
              </a:spcBef>
            </a:pPr>
            <a:r>
              <a:rPr lang="en-AU" altLang="en-US" sz="4000">
                <a:solidFill>
                  <a:srgbClr val="FFFFFF"/>
                </a:solidFill>
                <a:latin typeface="Gotham Rounded Medium" charset="0"/>
                <a:ea typeface="Gotham Rounded Medium" charset="0"/>
                <a:cs typeface="Gotham Rounded Medium" charset="0"/>
              </a:rPr>
              <a:t>Lunch – 30 minutes</a:t>
            </a:r>
            <a:br>
              <a:rPr lang="en-AU" altLang="en-US" sz="4000">
                <a:solidFill>
                  <a:srgbClr val="FFFFFF"/>
                </a:solidFill>
                <a:latin typeface="Gotham Rounded Medium" charset="0"/>
                <a:ea typeface="Gotham Rounded Medium" charset="0"/>
                <a:cs typeface="Gotham Rounded Medium" charset="0"/>
              </a:rPr>
            </a:br>
            <a:br>
              <a:rPr lang="en-AU" altLang="en-US" sz="4000">
                <a:solidFill>
                  <a:srgbClr val="FFFFFF"/>
                </a:solidFill>
                <a:latin typeface="Gotham Rounded Medium" charset="0"/>
                <a:ea typeface="Gotham Rounded Medium" charset="0"/>
                <a:cs typeface="Gotham Rounded Medium" charset="0"/>
              </a:rPr>
            </a:br>
            <a:r>
              <a:rPr lang="en-AU" altLang="en-US" sz="4000">
                <a:solidFill>
                  <a:srgbClr val="FFFFFF"/>
                </a:solidFill>
                <a:latin typeface="Gotham Rounded Medium" charset="0"/>
                <a:ea typeface="Gotham Rounded Medium" charset="0"/>
                <a:cs typeface="Gotham Rounded Medium" charset="0"/>
                <a:hlinkClick r:id="rId3" action="ppaction://hlinkfile"/>
              </a:rPr>
              <a:t>Zero Tolerance to Abuse</a:t>
            </a:r>
            <a:endParaRPr lang="en-AU" altLang="en-US" sz="4000">
              <a:solidFill>
                <a:srgbClr val="0070C0"/>
              </a:solidFill>
              <a:latin typeface="Gotham Rounded Medium" charset="0"/>
              <a:ea typeface="Gotham Rounded Medium" charset="0"/>
              <a:cs typeface="Gotham Rounded Medium"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9" descr="iStock-505578322 [Converted]-0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71814" y="2401888"/>
            <a:ext cx="5976937"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10"/>
          <p:cNvSpPr>
            <a:spLocks noChangeArrowheads="1"/>
          </p:cNvSpPr>
          <p:nvPr/>
        </p:nvSpPr>
        <p:spPr bwMode="auto">
          <a:xfrm>
            <a:off x="2135188" y="549276"/>
            <a:ext cx="82296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a:buFontTx/>
              <a:buNone/>
            </a:pPr>
            <a:endParaRPr lang="en-AU" altLang="en-US" sz="3600"/>
          </a:p>
          <a:p>
            <a:pPr algn="ctr">
              <a:buFontTx/>
              <a:buNone/>
            </a:pPr>
            <a:r>
              <a:rPr lang="en-AU" altLang="en-US" sz="3600">
                <a:solidFill>
                  <a:schemeClr val="bg1"/>
                </a:solidFill>
                <a:latin typeface="Gotham Rounded Medium" charset="0"/>
                <a:ea typeface="Gotham Rounded Medium" charset="0"/>
                <a:cs typeface="Gotham Rounded Medium" charset="0"/>
              </a:rPr>
              <a:t>Congratulations &amp; </a:t>
            </a:r>
          </a:p>
          <a:p>
            <a:pPr algn="ctr">
              <a:buFontTx/>
              <a:buNone/>
            </a:pPr>
            <a:r>
              <a:rPr lang="en-AU" altLang="en-US" sz="3600">
                <a:solidFill>
                  <a:schemeClr val="bg1"/>
                </a:solidFill>
                <a:latin typeface="Gotham Rounded Medium" charset="0"/>
                <a:ea typeface="Gotham Rounded Medium" charset="0"/>
                <a:cs typeface="Gotham Rounded Medium" charset="0"/>
              </a:rPr>
              <a:t>Welcome to the Team</a:t>
            </a:r>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t>Our Mission, Vision &amp; Values</a:t>
            </a:r>
          </a:p>
        </p:txBody>
      </p:sp>
      <p:sp>
        <p:nvSpPr>
          <p:cNvPr id="3" name="Content Placeholder 2">
            <a:extLst>
              <a:ext uri="{FF2B5EF4-FFF2-40B4-BE49-F238E27FC236}">
                <a16:creationId xmlns:a16="http://schemas.microsoft.com/office/drawing/2014/main" id="{5BBD794D-5834-4778-8AEC-F606BB61EDD4}"/>
              </a:ext>
            </a:extLst>
          </p:cNvPr>
          <p:cNvSpPr>
            <a:spLocks noGrp="1"/>
          </p:cNvSpPr>
          <p:nvPr>
            <p:ph idx="1"/>
          </p:nvPr>
        </p:nvSpPr>
        <p:spPr/>
        <p:txBody>
          <a:bodyPr/>
          <a:lstStyle/>
          <a:p>
            <a:pPr marL="0" indent="0">
              <a:spcBef>
                <a:spcPct val="20000"/>
              </a:spcBef>
              <a:buNone/>
            </a:pPr>
            <a:r>
              <a:rPr lang="en-US" sz="2000" b="1">
                <a:latin typeface="Gotham Rounded Book" charset="0"/>
                <a:ea typeface="Gotham Rounded Book" charset="0"/>
                <a:cs typeface="Gotham Rounded Book" charset="0"/>
              </a:rPr>
              <a:t>Mission</a:t>
            </a:r>
          </a:p>
          <a:p>
            <a:pPr marL="0" indent="0">
              <a:spcBef>
                <a:spcPct val="20000"/>
              </a:spcBef>
              <a:buNone/>
            </a:pPr>
            <a:r>
              <a:rPr lang="en-US" sz="2000">
                <a:latin typeface="Gotham Rounded Book" charset="0"/>
                <a:ea typeface="Gotham Rounded Book" charset="0"/>
                <a:cs typeface="Gotham Rounded Book" charset="0"/>
              </a:rPr>
              <a:t>Provide each and every customer with flexible and tailored support designed to meet individual needs. We do this by being reliable, transparent, responsive &amp; proactive.</a:t>
            </a:r>
            <a:endParaRPr lang="en-US" sz="2000"/>
          </a:p>
          <a:p>
            <a:pPr marL="0" indent="0">
              <a:spcBef>
                <a:spcPct val="20000"/>
              </a:spcBef>
              <a:buNone/>
            </a:pPr>
            <a:r>
              <a:rPr lang="en-US" sz="2000" b="1">
                <a:latin typeface="Gotham Rounded Medium" charset="0"/>
                <a:ea typeface="Gotham Rounded Medium" charset="0"/>
                <a:cs typeface="Gotham Rounded Medium" charset="0"/>
              </a:rPr>
              <a:t>Vision</a:t>
            </a:r>
          </a:p>
          <a:p>
            <a:pPr marL="0" indent="0">
              <a:spcBef>
                <a:spcPct val="20000"/>
              </a:spcBef>
              <a:buNone/>
            </a:pPr>
            <a:r>
              <a:rPr lang="en-US" sz="2000">
                <a:latin typeface="Gotham Rounded Book" charset="0"/>
                <a:ea typeface="Gotham Rounded Book" charset="0"/>
                <a:cs typeface="Gotham Rounded Book" charset="0"/>
              </a:rPr>
              <a:t>Continue to be the leading professional provider of workforce solutions in the community service sector by providing our customers and staff with professional excellence in </a:t>
            </a:r>
            <a:r>
              <a:rPr lang="en-US" sz="2000" err="1">
                <a:latin typeface="Gotham Rounded Book" charset="0"/>
                <a:ea typeface="Gotham Rounded Book" charset="0"/>
                <a:cs typeface="Gotham Rounded Book" charset="0"/>
              </a:rPr>
              <a:t>personalised</a:t>
            </a:r>
            <a:r>
              <a:rPr lang="en-US" sz="2000">
                <a:latin typeface="Gotham Rounded Book" charset="0"/>
                <a:ea typeface="Gotham Rounded Book" charset="0"/>
                <a:cs typeface="Gotham Rounded Book" charset="0"/>
              </a:rPr>
              <a:t> service delivery.</a:t>
            </a:r>
            <a:endParaRPr lang="en-US" sz="2000">
              <a:cs typeface="ＭＳ Ｐゴシック" pitchFamily="34" charset="-128"/>
            </a:endParaRPr>
          </a:p>
          <a:p>
            <a:pPr marL="0" indent="0">
              <a:spcBef>
                <a:spcPct val="20000"/>
              </a:spcBef>
              <a:buNone/>
            </a:pPr>
            <a:r>
              <a:rPr lang="en-US" sz="2000" b="1">
                <a:latin typeface="Gotham Rounded Medium" charset="0"/>
                <a:ea typeface="Gotham Rounded Medium" charset="0"/>
                <a:cs typeface="Gotham Rounded Medium" charset="0"/>
              </a:rPr>
              <a:t>Values</a:t>
            </a:r>
          </a:p>
          <a:p>
            <a:pPr lvl="1">
              <a:spcAft>
                <a:spcPts val="0"/>
              </a:spcAft>
              <a:buFontTx/>
              <a:buChar char="•"/>
            </a:pPr>
            <a:r>
              <a:rPr lang="en-US" altLang="en-US" sz="1800">
                <a:latin typeface="Gotham Rounded Book" charset="0"/>
                <a:ea typeface="Gotham Rounded Book" charset="0"/>
                <a:cs typeface="Gotham Rounded Book" charset="0"/>
              </a:rPr>
              <a:t>Passionate about our service</a:t>
            </a:r>
          </a:p>
          <a:p>
            <a:pPr lvl="1">
              <a:spcAft>
                <a:spcPts val="0"/>
              </a:spcAft>
              <a:buFontTx/>
              <a:buChar char="•"/>
            </a:pPr>
            <a:r>
              <a:rPr lang="en-US" altLang="en-US" sz="1800">
                <a:latin typeface="Gotham Rounded Book" charset="0"/>
                <a:ea typeface="Gotham Rounded Book" charset="0"/>
                <a:cs typeface="Gotham Rounded Book" charset="0"/>
              </a:rPr>
              <a:t>We value you and your business</a:t>
            </a:r>
          </a:p>
          <a:p>
            <a:pPr lvl="1">
              <a:spcAft>
                <a:spcPts val="0"/>
              </a:spcAft>
              <a:buFontTx/>
              <a:buChar char="•"/>
            </a:pPr>
            <a:r>
              <a:rPr lang="en-US" altLang="en-US" sz="1800">
                <a:latin typeface="Gotham Rounded Book" charset="0"/>
                <a:ea typeface="Gotham Rounded Book" charset="0"/>
                <a:cs typeface="Gotham Rounded Book" charset="0"/>
              </a:rPr>
              <a:t>Committed to service excellence</a:t>
            </a:r>
          </a:p>
          <a:p>
            <a:pPr lvl="1">
              <a:spcAft>
                <a:spcPts val="0"/>
              </a:spcAft>
              <a:buFontTx/>
              <a:buChar char="•"/>
            </a:pPr>
            <a:r>
              <a:rPr lang="en-US" altLang="en-US" sz="1800">
                <a:latin typeface="Gotham Rounded Book" charset="0"/>
                <a:ea typeface="Gotham Rounded Book" charset="0"/>
                <a:cs typeface="Gotham Rounded Book" charset="0"/>
              </a:rPr>
              <a:t>Respect and honesty</a:t>
            </a:r>
          </a:p>
          <a:p>
            <a:pPr lvl="1">
              <a:spcAft>
                <a:spcPts val="0"/>
              </a:spcAft>
              <a:buFontTx/>
              <a:buChar char="•"/>
            </a:pPr>
            <a:r>
              <a:rPr lang="en-US" altLang="en-US" sz="1800">
                <a:latin typeface="Gotham Rounded Book" charset="0"/>
                <a:ea typeface="Gotham Rounded Book" charset="0"/>
                <a:cs typeface="Gotham Rounded Book" charset="0"/>
              </a:rPr>
              <a:t>We demonstrate responsibility and accountability</a:t>
            </a:r>
          </a:p>
          <a:p>
            <a:pPr lvl="1">
              <a:spcAft>
                <a:spcPts val="0"/>
              </a:spcAft>
              <a:buFontTx/>
              <a:buChar char="•"/>
            </a:pPr>
            <a:r>
              <a:rPr lang="en-US" altLang="en-US" sz="1800">
                <a:latin typeface="Gotham Rounded Book" charset="0"/>
                <a:ea typeface="Gotham Rounded Book" charset="0"/>
                <a:cs typeface="Gotham Rounded Book" charset="0"/>
              </a:rPr>
              <a:t>Embrace quality and continuous improvement </a:t>
            </a:r>
          </a:p>
          <a:p>
            <a:endParaRPr lang="en-AU" sz="2000"/>
          </a:p>
        </p:txBody>
      </p:sp>
    </p:spTree>
    <p:extLst>
      <p:ext uri="{BB962C8B-B14F-4D97-AF65-F5344CB8AC3E}">
        <p14:creationId xmlns:p14="http://schemas.microsoft.com/office/powerpoint/2010/main" val="2634480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Social Media Policy</a:t>
            </a:r>
          </a:p>
        </p:txBody>
      </p:sp>
      <p:sp>
        <p:nvSpPr>
          <p:cNvPr id="83970" name="Content Placeholder 2"/>
          <p:cNvSpPr>
            <a:spLocks noGrp="1"/>
          </p:cNvSpPr>
          <p:nvPr>
            <p:ph idx="1"/>
          </p:nvPr>
        </p:nvSpPr>
        <p:spPr/>
        <p:txBody>
          <a:bodyPr/>
          <a:lstStyle/>
          <a:p>
            <a:pPr marL="0" indent="0">
              <a:buNone/>
            </a:pPr>
            <a:r>
              <a:rPr lang="en-US" altLang="en-US"/>
              <a:t>ONCALL’s Social Media Policy has been provided in your folder. Ensure you </a:t>
            </a:r>
            <a:r>
              <a:rPr lang="en-US" altLang="en-US" err="1"/>
              <a:t>familiarise</a:t>
            </a:r>
            <a:r>
              <a:rPr lang="en-US" altLang="en-US"/>
              <a:t> yourself with it.</a:t>
            </a:r>
          </a:p>
          <a:p>
            <a:endParaRPr lang="en-US" altLang="en-US"/>
          </a:p>
          <a:p>
            <a:endParaRPr lang="en-AU" altLang="en-US"/>
          </a:p>
          <a:p>
            <a:endParaRPr lang="en-US" altLang="en-US"/>
          </a:p>
          <a:p>
            <a:endParaRPr lang="en-US" altLang="en-US"/>
          </a:p>
        </p:txBody>
      </p:sp>
      <p:pic>
        <p:nvPicPr>
          <p:cNvPr id="83974" name="Picture 2"/>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9500" y="2420938"/>
            <a:ext cx="23749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a:t>Facebook</a:t>
            </a:r>
          </a:p>
        </p:txBody>
      </p:sp>
      <p:sp>
        <p:nvSpPr>
          <p:cNvPr id="4" name="Content Placeholder 3">
            <a:extLst>
              <a:ext uri="{FF2B5EF4-FFF2-40B4-BE49-F238E27FC236}">
                <a16:creationId xmlns:a16="http://schemas.microsoft.com/office/drawing/2014/main" id="{95801163-2F7D-4B56-8C9A-305F7F034215}"/>
              </a:ext>
            </a:extLst>
          </p:cNvPr>
          <p:cNvSpPr>
            <a:spLocks noGrp="1"/>
          </p:cNvSpPr>
          <p:nvPr>
            <p:ph idx="1"/>
          </p:nvPr>
        </p:nvSpPr>
        <p:spPr/>
        <p:txBody>
          <a:bodyPr/>
          <a:lstStyle/>
          <a:p>
            <a:pPr marL="0" indent="0">
              <a:buNone/>
            </a:pPr>
            <a:r>
              <a:rPr lang="en-AU">
                <a:latin typeface="Gotham Rounded Medium" charset="0"/>
                <a:ea typeface="Gotham Rounded Medium" charset="0"/>
                <a:cs typeface="Gotham Rounded Medium" charset="0"/>
              </a:rPr>
              <a:t>We talk to you on Facebook, it’s important to like our page</a:t>
            </a:r>
          </a:p>
          <a:p>
            <a:pPr marL="0" indent="0">
              <a:buNone/>
            </a:pPr>
            <a:endParaRPr lang="en-AU"/>
          </a:p>
        </p:txBody>
      </p:sp>
      <p:pic>
        <p:nvPicPr>
          <p:cNvPr id="11" name="Picture 10">
            <a:extLst>
              <a:ext uri="{FF2B5EF4-FFF2-40B4-BE49-F238E27FC236}">
                <a16:creationId xmlns:a16="http://schemas.microsoft.com/office/drawing/2014/main" id="{7F77427C-6768-4F56-A4C6-98CDB04721F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89575" y="1986203"/>
            <a:ext cx="6212850" cy="48271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en-US"/>
              <a:t>Today’s Program  Afternoon Session</a:t>
            </a:r>
          </a:p>
        </p:txBody>
      </p:sp>
      <p:sp>
        <p:nvSpPr>
          <p:cNvPr id="124931" name="Rectangle 3"/>
          <p:cNvSpPr>
            <a:spLocks noGrp="1" noChangeArrowheads="1"/>
          </p:cNvSpPr>
          <p:nvPr>
            <p:ph type="body" idx="1"/>
          </p:nvPr>
        </p:nvSpPr>
        <p:spPr/>
        <p:txBody>
          <a:bodyPr/>
          <a:lstStyle/>
          <a:p>
            <a:pPr marL="0" indent="0">
              <a:buNone/>
            </a:pPr>
            <a:r>
              <a:rPr lang="en-AU" sz="2400" b="1"/>
              <a:t>Successful Candidate Briefing </a:t>
            </a:r>
          </a:p>
          <a:p>
            <a:endParaRPr lang="en-AU" sz="2400"/>
          </a:p>
          <a:p>
            <a:r>
              <a:rPr lang="en-AU" sz="2400"/>
              <a:t>Documentation  </a:t>
            </a:r>
          </a:p>
          <a:p>
            <a:r>
              <a:rPr lang="en-AU" sz="2400"/>
              <a:t>Payroll </a:t>
            </a:r>
          </a:p>
          <a:p>
            <a:r>
              <a:rPr lang="en-AU" sz="2400"/>
              <a:t>Business unit information  </a:t>
            </a:r>
          </a:p>
          <a:p>
            <a:r>
              <a:rPr lang="en-AU" sz="2400"/>
              <a:t>Finalise recruitment </a:t>
            </a:r>
          </a:p>
          <a:p>
            <a:pPr lvl="1"/>
            <a:endParaRPr lang="en-AU" sz="2000"/>
          </a:p>
          <a:p>
            <a:pPr lvl="1"/>
            <a:endParaRPr lang="en-AU"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en-US"/>
              <a:t>Website</a:t>
            </a:r>
          </a:p>
        </p:txBody>
      </p:sp>
      <p:sp>
        <p:nvSpPr>
          <p:cNvPr id="81926" name="TextBox 2"/>
          <p:cNvSpPr txBox="1">
            <a:spLocks noChangeArrowheads="1"/>
          </p:cNvSpPr>
          <p:nvPr/>
        </p:nvSpPr>
        <p:spPr bwMode="auto">
          <a:xfrm>
            <a:off x="7386638" y="2492896"/>
            <a:ext cx="3821930" cy="2000548"/>
          </a:xfrm>
          <a:prstGeom prst="rect">
            <a:avLst/>
          </a:prstGeom>
          <a:solidFill>
            <a:srgbClr val="FF6600">
              <a:alpha val="87000"/>
            </a:srgbClr>
          </a:solidFill>
          <a:ln>
            <a:noFill/>
          </a:ln>
        </p:spPr>
        <p:txBody>
          <a:bodyPr wrap="square">
            <a:spAutoFit/>
          </a:bodyPr>
          <a:lstStyle>
            <a:lvl1pPr>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r>
              <a:rPr lang="en-US" altLang="en-US" sz="2400" b="1">
                <a:solidFill>
                  <a:schemeClr val="bg1"/>
                </a:solidFill>
                <a:latin typeface="Gotham Rounded Book" charset="0"/>
                <a:ea typeface="Gotham Rounded Book" charset="0"/>
                <a:cs typeface="Gotham Rounded Book" charset="0"/>
              </a:rPr>
              <a:t>www.oncall.com.au</a:t>
            </a:r>
          </a:p>
          <a:p>
            <a:pPr eaLnBrk="1" hangingPunct="1">
              <a:spcBef>
                <a:spcPct val="0"/>
              </a:spcBef>
              <a:buFontTx/>
              <a:buNone/>
            </a:pPr>
            <a:endParaRPr lang="en-US" altLang="en-US" sz="2000" b="1">
              <a:solidFill>
                <a:schemeClr val="bg1"/>
              </a:solidFill>
              <a:latin typeface="Gotham Rounded Book" charset="0"/>
              <a:ea typeface="Gotham Rounded Book" charset="0"/>
              <a:cs typeface="Gotham Rounded Book" charset="0"/>
            </a:endParaRPr>
          </a:p>
          <a:p>
            <a:pPr marL="361950" indent="-361950" eaLnBrk="1" hangingPunct="1">
              <a:spcBef>
                <a:spcPct val="0"/>
              </a:spcBef>
            </a:pPr>
            <a:r>
              <a:rPr lang="en-US" altLang="en-US" sz="2000">
                <a:solidFill>
                  <a:schemeClr val="bg1"/>
                </a:solidFill>
                <a:latin typeface="Gotham Rounded Book" charset="0"/>
                <a:ea typeface="Gotham Rounded Book" charset="0"/>
                <a:cs typeface="Gotham Rounded Book" charset="0"/>
              </a:rPr>
              <a:t>Sector News &amp; Events</a:t>
            </a:r>
          </a:p>
          <a:p>
            <a:pPr marL="361950" indent="-361950" eaLnBrk="1" hangingPunct="1">
              <a:spcBef>
                <a:spcPct val="0"/>
              </a:spcBef>
            </a:pPr>
            <a:r>
              <a:rPr lang="en-US" altLang="en-US" sz="2000">
                <a:solidFill>
                  <a:schemeClr val="bg1"/>
                </a:solidFill>
                <a:latin typeface="Gotham Rounded Book" charset="0"/>
                <a:ea typeface="Gotham Rounded Book" charset="0"/>
                <a:cs typeface="Gotham Rounded Book" charset="0"/>
              </a:rPr>
              <a:t>Staff Policies</a:t>
            </a:r>
          </a:p>
          <a:p>
            <a:pPr marL="361950" indent="-361950" eaLnBrk="1" hangingPunct="1">
              <a:spcBef>
                <a:spcPct val="0"/>
              </a:spcBef>
            </a:pPr>
            <a:r>
              <a:rPr lang="en-US" altLang="en-US" sz="2000">
                <a:solidFill>
                  <a:schemeClr val="bg1"/>
                </a:solidFill>
                <a:latin typeface="Gotham Rounded Book" charset="0"/>
                <a:ea typeface="Gotham Rounded Book" charset="0"/>
                <a:cs typeface="Gotham Rounded Book" charset="0"/>
              </a:rPr>
              <a:t>Training Information</a:t>
            </a:r>
          </a:p>
          <a:p>
            <a:pPr eaLnBrk="1" hangingPunct="1">
              <a:spcBef>
                <a:spcPct val="0"/>
              </a:spcBef>
              <a:buFontTx/>
              <a:buNone/>
            </a:pPr>
            <a:r>
              <a:rPr lang="en-US" altLang="en-US" sz="2000">
                <a:solidFill>
                  <a:schemeClr val="bg1"/>
                </a:solidFill>
                <a:latin typeface="Gotham Rounded Book" charset="0"/>
                <a:ea typeface="Gotham Rounded Book" charset="0"/>
                <a:cs typeface="Gotham Rounded Book" charset="0"/>
              </a:rPr>
              <a:t>Plus Much More</a:t>
            </a:r>
          </a:p>
        </p:txBody>
      </p:sp>
      <p:pic>
        <p:nvPicPr>
          <p:cNvPr id="4" name="Picture 3">
            <a:extLst>
              <a:ext uri="{FF2B5EF4-FFF2-40B4-BE49-F238E27FC236}">
                <a16:creationId xmlns:a16="http://schemas.microsoft.com/office/drawing/2014/main" id="{86EEA4FF-62FD-4040-A54C-A22303A22E4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67408" y="1392017"/>
            <a:ext cx="6480720" cy="472445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Title 1"/>
          <p:cNvSpPr>
            <a:spLocks noGrp="1"/>
          </p:cNvSpPr>
          <p:nvPr>
            <p:ph type="title" idx="4294967295"/>
          </p:nvPr>
        </p:nvSpPr>
        <p:spPr>
          <a:xfrm>
            <a:off x="2246313" y="3321051"/>
            <a:ext cx="7772400" cy="3533775"/>
          </a:xfrm>
        </p:spPr>
        <p:txBody>
          <a:bodyPr anchor="t"/>
          <a:lstStyle/>
          <a:p>
            <a:pPr>
              <a:spcBef>
                <a:spcPct val="20000"/>
              </a:spcBef>
            </a:pPr>
            <a:r>
              <a:rPr lang="en-AU" altLang="en-US">
                <a:solidFill>
                  <a:srgbClr val="FFFFFF"/>
                </a:solidFill>
                <a:latin typeface="Gotham Rounded Medium" charset="0"/>
                <a:ea typeface="Gotham Rounded Medium" charset="0"/>
                <a:cs typeface="Gotham Rounded Medium" charset="0"/>
              </a:rPr>
              <a:t>Policies </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FA4041-8AA2-4C21-A3B3-1245FE7F5D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9142" y="1282174"/>
            <a:ext cx="7818836" cy="4773415"/>
          </a:xfrm>
          <a:prstGeom prst="rect">
            <a:avLst/>
          </a:prstGeom>
        </p:spPr>
      </p:pic>
      <p:sp>
        <p:nvSpPr>
          <p:cNvPr id="86017" name="Rectangle 2"/>
          <p:cNvSpPr>
            <a:spLocks noGrp="1" noChangeArrowheads="1"/>
          </p:cNvSpPr>
          <p:nvPr>
            <p:ph type="title"/>
          </p:nvPr>
        </p:nvSpPr>
        <p:spPr/>
        <p:txBody>
          <a:bodyPr/>
          <a:lstStyle/>
          <a:p>
            <a:r>
              <a:rPr lang="en-US" altLang="en-US"/>
              <a:t>Staff Policies</a:t>
            </a:r>
          </a:p>
        </p:txBody>
      </p:sp>
      <p:cxnSp>
        <p:nvCxnSpPr>
          <p:cNvPr id="86021" name="AutoShape 12"/>
          <p:cNvCxnSpPr>
            <a:cxnSpLocks noChangeShapeType="1"/>
            <a:endCxn id="3" idx="7"/>
          </p:cNvCxnSpPr>
          <p:nvPr/>
        </p:nvCxnSpPr>
        <p:spPr bwMode="auto">
          <a:xfrm flipH="1">
            <a:off x="3573911" y="3717032"/>
            <a:ext cx="4682329" cy="1932611"/>
          </a:xfrm>
          <a:prstGeom prst="straightConnector1">
            <a:avLst/>
          </a:prstGeom>
          <a:ln w="57150">
            <a:solidFill>
              <a:srgbClr val="39AC39"/>
            </a:solidFill>
            <a:headEnd/>
            <a:tailEnd/>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
        <p:nvSpPr>
          <p:cNvPr id="3" name="Oval 2"/>
          <p:cNvSpPr/>
          <p:nvPr/>
        </p:nvSpPr>
        <p:spPr>
          <a:xfrm>
            <a:off x="3143672" y="5575826"/>
            <a:ext cx="504056" cy="504056"/>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018" name="Text Box 11"/>
          <p:cNvSpPr txBox="1">
            <a:spLocks noChangeArrowheads="1"/>
          </p:cNvSpPr>
          <p:nvPr/>
        </p:nvSpPr>
        <p:spPr bwMode="auto">
          <a:xfrm>
            <a:off x="8117978" y="1682704"/>
            <a:ext cx="3527425" cy="2169825"/>
          </a:xfrm>
          <a:prstGeom prst="rect">
            <a:avLst/>
          </a:prstGeom>
          <a:solidFill>
            <a:srgbClr val="339933"/>
          </a:solidFill>
          <a:ln>
            <a:noFill/>
          </a:ln>
        </p:spPr>
        <p:txBody>
          <a:bodyPr>
            <a:spAutoFit/>
          </a:bodyPr>
          <a:lstStyle>
            <a:lvl1pPr>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50000"/>
              </a:spcBef>
              <a:buFontTx/>
              <a:buNone/>
            </a:pPr>
            <a:r>
              <a:rPr lang="en-US" altLang="en-US" sz="1800">
                <a:solidFill>
                  <a:schemeClr val="bg1"/>
                </a:solidFill>
                <a:latin typeface="Gotham Rounded Book" charset="0"/>
                <a:ea typeface="Gotham Rounded Book" charset="0"/>
                <a:cs typeface="Gotham Rounded Book" charset="0"/>
              </a:rPr>
              <a:t>You can access our policies on our website by clicking the ‘Staff Policies’ link in the bottom corner of every page. </a:t>
            </a:r>
          </a:p>
          <a:p>
            <a:pPr eaLnBrk="1" hangingPunct="1">
              <a:spcBef>
                <a:spcPct val="50000"/>
              </a:spcBef>
              <a:buFontTx/>
              <a:buNone/>
            </a:pPr>
            <a:r>
              <a:rPr lang="en-US" altLang="en-US" sz="1800">
                <a:solidFill>
                  <a:schemeClr val="bg1"/>
                </a:solidFill>
                <a:latin typeface="Gotham Rounded Book" charset="0"/>
                <a:ea typeface="Gotham Rounded Book" charset="0"/>
                <a:cs typeface="Gotham Rounded Book" charset="0"/>
              </a:rPr>
              <a:t>The page is password protected, so simply type in the password to get access.</a:t>
            </a:r>
          </a:p>
        </p:txBody>
      </p:sp>
      <p:sp>
        <p:nvSpPr>
          <p:cNvPr id="9" name="Text Box 11">
            <a:extLst>
              <a:ext uri="{FF2B5EF4-FFF2-40B4-BE49-F238E27FC236}">
                <a16:creationId xmlns:a16="http://schemas.microsoft.com/office/drawing/2014/main" id="{421CF6BE-035B-8E42-8709-CD814D540113}"/>
              </a:ext>
            </a:extLst>
          </p:cNvPr>
          <p:cNvSpPr txBox="1">
            <a:spLocks noChangeArrowheads="1"/>
          </p:cNvSpPr>
          <p:nvPr/>
        </p:nvSpPr>
        <p:spPr bwMode="auto">
          <a:xfrm>
            <a:off x="8117978" y="4068393"/>
            <a:ext cx="3527425" cy="369332"/>
          </a:xfrm>
          <a:prstGeom prst="rect">
            <a:avLst/>
          </a:prstGeom>
          <a:solidFill>
            <a:srgbClr val="FF6600"/>
          </a:solidFill>
          <a:ln>
            <a:noFill/>
          </a:ln>
        </p:spPr>
        <p:txBody>
          <a:bodyPr>
            <a:spAutoFit/>
          </a:bodyPr>
          <a:lstStyle>
            <a:lvl1pPr>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50000"/>
              </a:spcBef>
              <a:buFontTx/>
              <a:buNone/>
            </a:pPr>
            <a:r>
              <a:rPr lang="en-US" altLang="en-US" sz="1800">
                <a:solidFill>
                  <a:schemeClr val="bg1"/>
                </a:solidFill>
                <a:latin typeface="Gotham Rounded Book" charset="0"/>
                <a:ea typeface="Gotham Rounded Book" charset="0"/>
                <a:cs typeface="Gotham Rounded Book" charset="0"/>
              </a:rPr>
              <a:t>Page Password: </a:t>
            </a:r>
            <a:r>
              <a:rPr lang="en-US" altLang="en-US" sz="1800" b="1">
                <a:solidFill>
                  <a:schemeClr val="bg1"/>
                </a:solidFill>
                <a:latin typeface="Gotham Rounded Book" charset="0"/>
                <a:ea typeface="Gotham Rounded Book" charset="0"/>
                <a:cs typeface="Gotham Rounded Book" charset="0"/>
              </a:rPr>
              <a:t>ONCALL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altLang="en-US"/>
              <a:t>Key Policies</a:t>
            </a:r>
          </a:p>
        </p:txBody>
      </p:sp>
      <p:sp>
        <p:nvSpPr>
          <p:cNvPr id="87042" name="Rectangle 3"/>
          <p:cNvSpPr>
            <a:spLocks noGrp="1" noChangeArrowheads="1"/>
          </p:cNvSpPr>
          <p:nvPr>
            <p:ph sz="half" idx="1"/>
          </p:nvPr>
        </p:nvSpPr>
        <p:spPr>
          <a:xfrm>
            <a:off x="609600" y="1340769"/>
            <a:ext cx="5384800" cy="4785396"/>
          </a:xfrm>
        </p:spPr>
        <p:txBody>
          <a:bodyPr/>
          <a:lstStyle/>
          <a:p>
            <a:r>
              <a:rPr lang="en-US" altLang="en-US"/>
              <a:t>Code of Conduct</a:t>
            </a:r>
          </a:p>
          <a:p>
            <a:r>
              <a:rPr lang="en-US" altLang="en-US"/>
              <a:t>Occupational Health &amp; Safety Policy</a:t>
            </a:r>
          </a:p>
          <a:p>
            <a:r>
              <a:rPr lang="en-US" altLang="en-US"/>
              <a:t>Confidentiality Policy</a:t>
            </a:r>
          </a:p>
          <a:p>
            <a:r>
              <a:rPr lang="en-US" altLang="en-US"/>
              <a:t>Conflict of Interest Policy</a:t>
            </a:r>
          </a:p>
          <a:p>
            <a:r>
              <a:rPr lang="en-US" altLang="en-US"/>
              <a:t>Social Media Policy</a:t>
            </a:r>
          </a:p>
          <a:p>
            <a:r>
              <a:rPr lang="en-US" altLang="en-US"/>
              <a:t>Smoke Free Workplace Policy</a:t>
            </a:r>
          </a:p>
          <a:p>
            <a:r>
              <a:rPr lang="en-US" altLang="en-US"/>
              <a:t>Fire and Emergency Procedures Policy</a:t>
            </a:r>
          </a:p>
          <a:p>
            <a:endParaRPr lang="en-US" altLang="en-US"/>
          </a:p>
        </p:txBody>
      </p:sp>
      <p:sp>
        <p:nvSpPr>
          <p:cNvPr id="4" name="Content Placeholder 3">
            <a:extLst>
              <a:ext uri="{FF2B5EF4-FFF2-40B4-BE49-F238E27FC236}">
                <a16:creationId xmlns:a16="http://schemas.microsoft.com/office/drawing/2014/main" id="{61D6E2A2-1E5C-41D2-8EDC-4AE8E56612DB}"/>
              </a:ext>
            </a:extLst>
          </p:cNvPr>
          <p:cNvSpPr>
            <a:spLocks noGrp="1"/>
          </p:cNvSpPr>
          <p:nvPr>
            <p:ph sz="half" idx="2"/>
          </p:nvPr>
        </p:nvSpPr>
        <p:spPr/>
        <p:txBody>
          <a:bodyPr/>
          <a:lstStyle/>
          <a:p>
            <a:r>
              <a:rPr lang="en-US" altLang="en-US"/>
              <a:t>First Aid &amp; CPR Policy</a:t>
            </a:r>
          </a:p>
          <a:p>
            <a:r>
              <a:rPr lang="en-US" altLang="en-US"/>
              <a:t>Staff Supervision Policy</a:t>
            </a:r>
          </a:p>
          <a:p>
            <a:r>
              <a:rPr lang="en-US" altLang="en-US"/>
              <a:t>Incident  Reporting Procedure</a:t>
            </a:r>
          </a:p>
          <a:p>
            <a:r>
              <a:rPr lang="en-US" altLang="en-US"/>
              <a:t>Medication Policy</a:t>
            </a:r>
          </a:p>
          <a:p>
            <a:r>
              <a:rPr lang="en-US" altLang="en-US"/>
              <a:t>Assault Response Policy</a:t>
            </a:r>
          </a:p>
          <a:p>
            <a:r>
              <a:rPr lang="en-US" altLang="en-US"/>
              <a:t>Restrictive Interventions Policy</a:t>
            </a:r>
            <a:endParaRPr lang="en-A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Title 1"/>
          <p:cNvSpPr>
            <a:spLocks noGrp="1"/>
          </p:cNvSpPr>
          <p:nvPr>
            <p:ph type="title" idx="4294967295"/>
          </p:nvPr>
        </p:nvSpPr>
        <p:spPr>
          <a:xfrm>
            <a:off x="2246313" y="3321051"/>
            <a:ext cx="7772400" cy="3533775"/>
          </a:xfrm>
        </p:spPr>
        <p:txBody>
          <a:bodyPr anchor="t"/>
          <a:lstStyle/>
          <a:p>
            <a:pPr>
              <a:spcBef>
                <a:spcPct val="20000"/>
              </a:spcBef>
            </a:pPr>
            <a:r>
              <a:rPr lang="en-AU" altLang="en-US" sz="4000">
                <a:solidFill>
                  <a:srgbClr val="FFFFFF"/>
                </a:solidFill>
                <a:latin typeface="Gotham Rounded Medium" charset="0"/>
                <a:ea typeface="Gotham Rounded Medium" charset="0"/>
                <a:cs typeface="Gotham Rounded Medium" charset="0"/>
              </a:rPr>
              <a:t>Requirements</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Mandatory Requirements  </a:t>
            </a:r>
          </a:p>
        </p:txBody>
      </p:sp>
      <p:sp>
        <p:nvSpPr>
          <p:cNvPr id="89090" name="Content Placeholder 2"/>
          <p:cNvSpPr>
            <a:spLocks noGrp="1"/>
          </p:cNvSpPr>
          <p:nvPr>
            <p:ph idx="1"/>
          </p:nvPr>
        </p:nvSpPr>
        <p:spPr/>
        <p:txBody>
          <a:bodyPr/>
          <a:lstStyle/>
          <a:p>
            <a:pPr marL="0" indent="0">
              <a:spcAft>
                <a:spcPts val="0"/>
              </a:spcAft>
              <a:buNone/>
            </a:pPr>
            <a:r>
              <a:rPr lang="en-US" altLang="en-US"/>
              <a:t>ONCALL is under contractual obligations to ensure that all staff hold current mandatory requirements;</a:t>
            </a:r>
            <a:br>
              <a:rPr lang="en-US" altLang="en-US"/>
            </a:br>
            <a:endParaRPr lang="en-US" altLang="en-US"/>
          </a:p>
          <a:p>
            <a:pPr marL="0" indent="0">
              <a:spcAft>
                <a:spcPts val="0"/>
              </a:spcAft>
              <a:buNone/>
            </a:pPr>
            <a:r>
              <a:rPr lang="en-US" altLang="en-US" sz="1600" b="1"/>
              <a:t>Probity:</a:t>
            </a:r>
          </a:p>
          <a:p>
            <a:pPr lvl="1">
              <a:spcAft>
                <a:spcPts val="0"/>
              </a:spcAft>
            </a:pPr>
            <a:r>
              <a:rPr lang="en-US" altLang="en-US" sz="1600"/>
              <a:t>Police Check</a:t>
            </a:r>
          </a:p>
          <a:p>
            <a:pPr lvl="1">
              <a:spcAft>
                <a:spcPts val="0"/>
              </a:spcAft>
            </a:pPr>
            <a:r>
              <a:rPr lang="en-US" altLang="en-US" sz="1600"/>
              <a:t>Working with Children Check (WWCC)</a:t>
            </a:r>
          </a:p>
          <a:p>
            <a:pPr lvl="1">
              <a:spcAft>
                <a:spcPts val="0"/>
              </a:spcAft>
            </a:pPr>
            <a:r>
              <a:rPr lang="en-US" altLang="en-US" sz="1600"/>
              <a:t>International Police Check (when applicable)</a:t>
            </a:r>
          </a:p>
          <a:p>
            <a:pPr marL="0" lvl="1" indent="0">
              <a:spcAft>
                <a:spcPts val="0"/>
              </a:spcAft>
              <a:buNone/>
            </a:pPr>
            <a:r>
              <a:rPr lang="en-US" altLang="en-US" sz="1600" b="1"/>
              <a:t>Training:</a:t>
            </a:r>
          </a:p>
          <a:p>
            <a:pPr lvl="1">
              <a:spcAft>
                <a:spcPts val="0"/>
              </a:spcAft>
            </a:pPr>
            <a:r>
              <a:rPr lang="en-US" altLang="en-US" sz="1600"/>
              <a:t>First Aid level 2</a:t>
            </a:r>
          </a:p>
          <a:p>
            <a:pPr lvl="1">
              <a:spcAft>
                <a:spcPts val="0"/>
              </a:spcAft>
            </a:pPr>
            <a:r>
              <a:rPr lang="en-US" altLang="en-US" sz="1600"/>
              <a:t>CPR</a:t>
            </a:r>
          </a:p>
          <a:p>
            <a:pPr lvl="1">
              <a:spcAft>
                <a:spcPts val="0"/>
              </a:spcAft>
            </a:pPr>
            <a:r>
              <a:rPr lang="en-US" altLang="en-US" sz="1600"/>
              <a:t>Administration of Medication</a:t>
            </a:r>
          </a:p>
          <a:p>
            <a:pPr lvl="1">
              <a:spcAft>
                <a:spcPts val="0"/>
              </a:spcAft>
            </a:pPr>
            <a:r>
              <a:rPr lang="en-US" altLang="en-US" sz="1600"/>
              <a:t>Manual Handling</a:t>
            </a:r>
          </a:p>
          <a:p>
            <a:pPr lvl="1">
              <a:spcAft>
                <a:spcPts val="0"/>
              </a:spcAft>
            </a:pPr>
            <a:r>
              <a:rPr lang="en-US" altLang="en-US" sz="1600"/>
              <a:t>Fire Safety Training</a:t>
            </a:r>
          </a:p>
          <a:p>
            <a:pPr marL="0" lvl="1" indent="0">
              <a:spcAft>
                <a:spcPts val="0"/>
              </a:spcAft>
              <a:buNone/>
            </a:pPr>
            <a:r>
              <a:rPr lang="en-US" altLang="en-US" sz="1600" b="1"/>
              <a:t>Other</a:t>
            </a:r>
          </a:p>
          <a:p>
            <a:pPr lvl="1">
              <a:spcAft>
                <a:spcPts val="0"/>
              </a:spcAft>
            </a:pPr>
            <a:r>
              <a:rPr lang="en-US" altLang="en-US" sz="1600"/>
              <a:t>Drivers License (where applicable)</a:t>
            </a:r>
          </a:p>
          <a:p>
            <a:pPr lvl="1">
              <a:spcAft>
                <a:spcPts val="0"/>
              </a:spcAft>
            </a:pPr>
            <a:r>
              <a:rPr lang="en-US" altLang="en-US" sz="1600"/>
              <a:t>DWES check</a:t>
            </a:r>
          </a:p>
          <a:p>
            <a:pPr lvl="1">
              <a:spcAft>
                <a:spcPts val="0"/>
              </a:spcAft>
            </a:pPr>
            <a:r>
              <a:rPr lang="en-US" altLang="en-US" sz="1600" err="1"/>
              <a:t>Carer</a:t>
            </a:r>
            <a:r>
              <a:rPr lang="en-US" altLang="en-US" sz="1600"/>
              <a:t> Registration (CY&amp;F only)</a:t>
            </a:r>
          </a:p>
          <a:p>
            <a:pPr marL="542925" lvl="1" indent="0">
              <a:buNone/>
            </a:pPr>
            <a:endParaRPr lang="en-US" altLang="en-US" sz="1050"/>
          </a:p>
          <a:p>
            <a:pPr marL="0" lvl="1" indent="0" algn="ctr">
              <a:buNone/>
            </a:pPr>
            <a:r>
              <a:rPr lang="en-US" altLang="en-US" b="1"/>
              <a:t>If a mandatory requirement expires you cannot work!</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425"/>
          <p:cNvSpPr>
            <a:spLocks noGrp="1" noChangeArrowheads="1"/>
          </p:cNvSpPr>
          <p:nvPr>
            <p:ph type="title"/>
          </p:nvPr>
        </p:nvSpPr>
        <p:spPr/>
        <p:txBody>
          <a:bodyPr/>
          <a:lstStyle/>
          <a:p>
            <a:r>
              <a:rPr lang="en-US" altLang="en-US"/>
              <a:t>Mandatories that must be renewed</a:t>
            </a:r>
          </a:p>
        </p:txBody>
      </p:sp>
      <p:sp>
        <p:nvSpPr>
          <p:cNvPr id="90114" name="Rectangle 432"/>
          <p:cNvSpPr>
            <a:spLocks noChangeArrowheads="1"/>
          </p:cNvSpPr>
          <p:nvPr/>
        </p:nvSpPr>
        <p:spPr bwMode="auto">
          <a:xfrm>
            <a:off x="2045494" y="5844926"/>
            <a:ext cx="8101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r>
              <a:rPr lang="en-AU" altLang="en-US" sz="1800" b="1">
                <a:solidFill>
                  <a:schemeClr val="tx1"/>
                </a:solidFill>
                <a:latin typeface="Gotham Rounded Book" charset="0"/>
                <a:ea typeface="Gotham Rounded Book" charset="0"/>
                <a:cs typeface="Gotham Rounded Book" charset="0"/>
              </a:rPr>
              <a:t>PLEASE NOTE: </a:t>
            </a:r>
            <a:r>
              <a:rPr lang="en-AU" altLang="en-US" sz="1800">
                <a:solidFill>
                  <a:schemeClr val="tx1"/>
                </a:solidFill>
                <a:latin typeface="Gotham Rounded Book" charset="0"/>
                <a:ea typeface="Gotham Rounded Book" charset="0"/>
                <a:cs typeface="Gotham Rounded Book" charset="0"/>
              </a:rPr>
              <a:t>you will receive reminders by email from ONCALL but if you do not renew them in time you will </a:t>
            </a:r>
            <a:r>
              <a:rPr lang="en-AU" altLang="en-US" sz="1800" u="sng">
                <a:solidFill>
                  <a:schemeClr val="tx1"/>
                </a:solidFill>
                <a:latin typeface="Gotham Rounded Book" charset="0"/>
                <a:ea typeface="Gotham Rounded Book" charset="0"/>
                <a:cs typeface="Gotham Rounded Book" charset="0"/>
              </a:rPr>
              <a:t>not be able to work</a:t>
            </a:r>
            <a:r>
              <a:rPr lang="en-AU" altLang="en-US" sz="1800">
                <a:solidFill>
                  <a:schemeClr val="tx1"/>
                </a:solidFill>
                <a:latin typeface="Gotham Rounded Book" charset="0"/>
                <a:ea typeface="Gotham Rounded Book" charset="0"/>
                <a:cs typeface="Gotham Rounded Book" charset="0"/>
              </a:rPr>
              <a:t>.</a:t>
            </a:r>
            <a:endParaRPr lang="en-US" altLang="en-US" sz="1800">
              <a:solidFill>
                <a:schemeClr val="tx1"/>
              </a:solidFill>
              <a:latin typeface="Gotham Rounded Book" charset="0"/>
              <a:ea typeface="Gotham Rounded Book" charset="0"/>
              <a:cs typeface="Gotham Rounded Book" charset="0"/>
            </a:endParaRPr>
          </a:p>
        </p:txBody>
      </p:sp>
      <p:sp>
        <p:nvSpPr>
          <p:cNvPr id="89284" name="Text Box 196"/>
          <p:cNvSpPr txBox="1">
            <a:spLocks noChangeArrowheads="1"/>
          </p:cNvSpPr>
          <p:nvPr/>
        </p:nvSpPr>
        <p:spPr bwMode="auto">
          <a:xfrm>
            <a:off x="2351088" y="1989138"/>
            <a:ext cx="61198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endParaRPr lang="en-US" altLang="x-none">
              <a:latin typeface="Arial" charset="0"/>
              <a:ea typeface="ＭＳ Ｐゴシック" charset="-128"/>
            </a:endParaRPr>
          </a:p>
        </p:txBody>
      </p:sp>
      <p:graphicFrame>
        <p:nvGraphicFramePr>
          <p:cNvPr id="89508" name="Group 420"/>
          <p:cNvGraphicFramePr>
            <a:graphicFrameLocks noGrp="1"/>
          </p:cNvGraphicFramePr>
          <p:nvPr>
            <p:extLst>
              <p:ext uri="{D42A27DB-BD31-4B8C-83A1-F6EECF244321}">
                <p14:modId xmlns:p14="http://schemas.microsoft.com/office/powerpoint/2010/main" val="4026484729"/>
              </p:ext>
            </p:extLst>
          </p:nvPr>
        </p:nvGraphicFramePr>
        <p:xfrm>
          <a:off x="1992313" y="1268760"/>
          <a:ext cx="7848599" cy="4181250"/>
        </p:xfrm>
        <a:graphic>
          <a:graphicData uri="http://schemas.openxmlformats.org/drawingml/2006/table">
            <a:tbl>
              <a:tblPr/>
              <a:tblGrid>
                <a:gridCol w="2758001">
                  <a:extLst>
                    <a:ext uri="{9D8B030D-6E8A-4147-A177-3AD203B41FA5}">
                      <a16:colId xmlns:a16="http://schemas.microsoft.com/office/drawing/2014/main" val="20000"/>
                    </a:ext>
                  </a:extLst>
                </a:gridCol>
                <a:gridCol w="1610021">
                  <a:extLst>
                    <a:ext uri="{9D8B030D-6E8A-4147-A177-3AD203B41FA5}">
                      <a16:colId xmlns:a16="http://schemas.microsoft.com/office/drawing/2014/main" val="20001"/>
                    </a:ext>
                  </a:extLst>
                </a:gridCol>
                <a:gridCol w="3480577">
                  <a:extLst>
                    <a:ext uri="{9D8B030D-6E8A-4147-A177-3AD203B41FA5}">
                      <a16:colId xmlns:a16="http://schemas.microsoft.com/office/drawing/2014/main" val="20002"/>
                    </a:ext>
                  </a:extLst>
                </a:gridCol>
              </a:tblGrid>
              <a:tr h="394117">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AU" altLang="x-none" sz="1800" b="1" i="0" u="none" strike="noStrike" cap="none" normalizeH="0" baseline="0">
                          <a:ln>
                            <a:noFill/>
                          </a:ln>
                          <a:solidFill>
                            <a:schemeClr val="tx1"/>
                          </a:solidFill>
                          <a:effectLst/>
                          <a:latin typeface="Gotham Rounded Book" charset="0"/>
                          <a:ea typeface="Gotham Rounded Book" charset="0"/>
                          <a:cs typeface="Gotham Rounded Book" charset="0"/>
                        </a:rPr>
                        <a:t>DISABILITY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AU" altLang="x-none" sz="1800" b="1" i="0" u="none" strike="noStrike" cap="none" normalizeH="0" baseline="0">
                          <a:ln>
                            <a:noFill/>
                          </a:ln>
                          <a:solidFill>
                            <a:schemeClr val="tx1"/>
                          </a:solidFill>
                          <a:effectLst/>
                          <a:latin typeface="Gotham Rounded Book" charset="0"/>
                          <a:ea typeface="Gotham Rounded Book" charset="0"/>
                          <a:cs typeface="Gotham Rounded Book" charset="0"/>
                        </a:rPr>
                        <a:t>VALIDITY</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AU" altLang="x-none" sz="1800" b="1" i="0" u="none" strike="noStrike" cap="none" normalizeH="0" baseline="0">
                          <a:ln>
                            <a:noFill/>
                          </a:ln>
                          <a:solidFill>
                            <a:schemeClr val="tx1"/>
                          </a:solidFill>
                          <a:effectLst/>
                          <a:latin typeface="Gotham Rounded Book" charset="0"/>
                          <a:ea typeface="Gotham Rounded Book" charset="0"/>
                          <a:cs typeface="Gotham Rounded Book" charset="0"/>
                        </a:rPr>
                        <a:t>WELFARE</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56">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Level 2 First Aid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3 years</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Level 2 First Aid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4117">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CPR</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12 months</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CPR</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56">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Fire Safety Training</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2 years</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Fire Safety Training</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4117">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Medication Training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3 years</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Medication Training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117">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Police Check</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3 years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Police Check</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156">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WWCC</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5 years</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WWCC</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4117">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DWES (internal)</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12 months</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DWES (internal)</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4117">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Drivers Licence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When expired</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Drivers Licence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35293">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1" i="0" u="none" strike="noStrike" cap="none" normalizeH="0" baseline="0">
                          <a:ln>
                            <a:noFill/>
                          </a:ln>
                          <a:solidFill>
                            <a:schemeClr val="bg1"/>
                          </a:solidFill>
                          <a:effectLst/>
                          <a:latin typeface="Gotham Rounded Book" charset="0"/>
                          <a:ea typeface="Gotham Rounded Book" charset="0"/>
                          <a:cs typeface="Gotham Rounded Book" charset="0"/>
                        </a:rPr>
                        <a:t>Manual Handling – </a:t>
                      </a:r>
                    </a:p>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1" i="0" u="none" strike="noStrike" cap="none" normalizeH="0" baseline="0">
                          <a:ln>
                            <a:noFill/>
                          </a:ln>
                          <a:solidFill>
                            <a:schemeClr val="bg1"/>
                          </a:solidFill>
                          <a:effectLst/>
                          <a:latin typeface="Gotham Rounded Book" charset="0"/>
                          <a:ea typeface="Gotham Rounded Book" charset="0"/>
                          <a:cs typeface="Gotham Rounded Book" charset="0"/>
                        </a:rPr>
                        <a:t>3 years</a:t>
                      </a:r>
                      <a:endParaRPr kumimoji="0" lang="en-US" altLang="x-none" sz="5400" b="1" i="0" u="none" strike="noStrike" cap="none" normalizeH="0" baseline="0">
                        <a:ln>
                          <a:noFill/>
                        </a:ln>
                        <a:solidFill>
                          <a:schemeClr val="bg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0" i="0" u="none" strike="noStrike" cap="none" normalizeH="0" baseline="0">
                          <a:ln>
                            <a:noFill/>
                          </a:ln>
                          <a:solidFill>
                            <a:schemeClr val="tx1"/>
                          </a:solidFill>
                          <a:effectLst/>
                          <a:latin typeface="Gotham Rounded Book" charset="0"/>
                          <a:ea typeface="Gotham Rounded Book" charset="0"/>
                          <a:cs typeface="Gotham Rounded Book" charset="0"/>
                        </a:rPr>
                        <a:t> </a:t>
                      </a:r>
                      <a:endParaRPr kumimoji="0" lang="en-AU" altLang="x-none" sz="4000" b="0" i="0" u="none" strike="noStrike" cap="none" normalizeH="0" baseline="0">
                        <a:ln>
                          <a:noFill/>
                        </a:ln>
                        <a:solidFill>
                          <a:schemeClr val="tx1"/>
                        </a:solidFill>
                        <a:effectLst/>
                        <a:latin typeface="Gotham Rounded Book" charset="0"/>
                        <a:ea typeface="Gotham Rounded Book" charset="0"/>
                        <a:cs typeface="Gotham Rounded Book"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rgbClr val="262626"/>
                          </a:solidFill>
                          <a:latin typeface="Arial" charset="0"/>
                          <a:ea typeface="ＭＳ Ｐゴシック" charset="-128"/>
                          <a:cs typeface="ＭＳ Ｐゴシック" charset="-128"/>
                        </a:defRPr>
                      </a:lvl1pPr>
                      <a:lvl2pPr eaLnBrk="0" hangingPunct="0">
                        <a:spcBef>
                          <a:spcPct val="20000"/>
                        </a:spcBef>
                        <a:defRPr sz="2400">
                          <a:solidFill>
                            <a:srgbClr val="262626"/>
                          </a:solidFill>
                          <a:latin typeface="Arial" charset="0"/>
                          <a:ea typeface="ＭＳ Ｐゴシック" charset="-128"/>
                          <a:cs typeface="Arial" charset="0"/>
                        </a:defRPr>
                      </a:lvl2pPr>
                      <a:lvl3pPr eaLnBrk="0" hangingPunct="0">
                        <a:spcBef>
                          <a:spcPct val="20000"/>
                        </a:spcBef>
                        <a:defRPr sz="2000">
                          <a:solidFill>
                            <a:srgbClr val="262626"/>
                          </a:solidFill>
                          <a:latin typeface="Arial" charset="0"/>
                          <a:ea typeface="ＭＳ Ｐゴシック" charset="-128"/>
                          <a:cs typeface="Arial" charset="0"/>
                        </a:defRPr>
                      </a:lvl3pPr>
                      <a:lvl4pPr eaLnBrk="0" hangingPunct="0">
                        <a:spcBef>
                          <a:spcPct val="20000"/>
                        </a:spcBef>
                        <a:defRPr>
                          <a:solidFill>
                            <a:srgbClr val="262626"/>
                          </a:solidFill>
                          <a:latin typeface="Arial" charset="0"/>
                          <a:ea typeface="ＭＳ Ｐゴシック" charset="-128"/>
                          <a:cs typeface="Arial" charset="0"/>
                        </a:defRPr>
                      </a:lvl4pPr>
                      <a:lvl5pPr eaLnBrk="0" hangingPunct="0">
                        <a:spcBef>
                          <a:spcPct val="20000"/>
                        </a:spcBef>
                        <a:defRPr>
                          <a:solidFill>
                            <a:srgbClr val="262626"/>
                          </a:solidFill>
                          <a:latin typeface="Arial" charset="0"/>
                          <a:ea typeface="ＭＳ Ｐゴシック" charset="-128"/>
                          <a:cs typeface="Arial" charset="0"/>
                        </a:defRPr>
                      </a:lvl5pPr>
                      <a:lvl6pPr eaLnBrk="0" fontAlgn="base" hangingPunct="0">
                        <a:spcBef>
                          <a:spcPct val="20000"/>
                        </a:spcBef>
                        <a:spcAft>
                          <a:spcPct val="0"/>
                        </a:spcAft>
                        <a:defRPr>
                          <a:solidFill>
                            <a:srgbClr val="262626"/>
                          </a:solidFill>
                          <a:latin typeface="Arial" charset="0"/>
                          <a:ea typeface="ＭＳ Ｐゴシック" charset="-128"/>
                          <a:cs typeface="Arial" charset="0"/>
                        </a:defRPr>
                      </a:lvl6pPr>
                      <a:lvl7pPr eaLnBrk="0" fontAlgn="base" hangingPunct="0">
                        <a:spcBef>
                          <a:spcPct val="20000"/>
                        </a:spcBef>
                        <a:spcAft>
                          <a:spcPct val="0"/>
                        </a:spcAft>
                        <a:defRPr>
                          <a:solidFill>
                            <a:srgbClr val="262626"/>
                          </a:solidFill>
                          <a:latin typeface="Arial" charset="0"/>
                          <a:ea typeface="ＭＳ Ｐゴシック" charset="-128"/>
                          <a:cs typeface="Arial" charset="0"/>
                        </a:defRPr>
                      </a:lvl7pPr>
                      <a:lvl8pPr eaLnBrk="0" fontAlgn="base" hangingPunct="0">
                        <a:spcBef>
                          <a:spcPct val="20000"/>
                        </a:spcBef>
                        <a:spcAft>
                          <a:spcPct val="0"/>
                        </a:spcAft>
                        <a:defRPr>
                          <a:solidFill>
                            <a:srgbClr val="262626"/>
                          </a:solidFill>
                          <a:latin typeface="Arial" charset="0"/>
                          <a:ea typeface="ＭＳ Ｐゴシック" charset="-128"/>
                          <a:cs typeface="Arial" charset="0"/>
                        </a:defRPr>
                      </a:lvl8pPr>
                      <a:lvl9pPr eaLnBrk="0" fontAlgn="base" hangingPunct="0">
                        <a:spcBef>
                          <a:spcPct val="20000"/>
                        </a:spcBef>
                        <a:spcAft>
                          <a:spcPct val="0"/>
                        </a:spcAft>
                        <a:defRPr>
                          <a:solidFill>
                            <a:srgbClr val="262626"/>
                          </a:solidFill>
                          <a:latin typeface="Arial" charset="0"/>
                          <a:ea typeface="ＭＳ Ｐゴシック" charset="-128"/>
                          <a:cs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AU" altLang="x-none" sz="1800" b="1" i="0" u="none" strike="noStrike" cap="none" normalizeH="0" baseline="0" err="1">
                          <a:ln>
                            <a:noFill/>
                          </a:ln>
                          <a:solidFill>
                            <a:schemeClr val="bg1"/>
                          </a:solidFill>
                          <a:effectLst/>
                          <a:latin typeface="Gotham Rounded Book" charset="0"/>
                          <a:ea typeface="Gotham Rounded Book" charset="0"/>
                          <a:cs typeface="Gotham Rounded Book" charset="0"/>
                        </a:rPr>
                        <a:t>OoHc</a:t>
                      </a:r>
                      <a:r>
                        <a:rPr kumimoji="0" lang="en-AU" altLang="x-none" sz="1800" b="1" i="0" u="none" strike="noStrike" cap="none" normalizeH="0" baseline="0">
                          <a:ln>
                            <a:noFill/>
                          </a:ln>
                          <a:solidFill>
                            <a:schemeClr val="bg1"/>
                          </a:solidFill>
                          <a:effectLst/>
                          <a:latin typeface="Gotham Rounded Book" charset="0"/>
                          <a:ea typeface="Gotham Rounded Book" charset="0"/>
                          <a:cs typeface="Gotham Rounded Book" charset="0"/>
                        </a:rPr>
                        <a:t> Registered Check (internal)</a:t>
                      </a:r>
                      <a:endParaRPr kumimoji="0" lang="en-AU" altLang="x-none" sz="4000" b="1" i="0" u="none" strike="noStrike" cap="none" normalizeH="0" baseline="0">
                        <a:ln>
                          <a:noFill/>
                        </a:ln>
                        <a:solidFill>
                          <a:schemeClr val="bg1"/>
                        </a:solidFill>
                        <a:effectLst/>
                        <a:latin typeface="Gotham Rounded Book" charset="0"/>
                        <a:ea typeface="Gotham Rounded Book" charset="0"/>
                        <a:cs typeface="Gotham Rounded Book"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6600"/>
                    </a:solidFill>
                  </a:tcPr>
                </a:tc>
                <a:extLst>
                  <a:ext uri="{0D108BD9-81ED-4DB2-BD59-A6C34878D82A}">
                    <a16:rowId xmlns:a16="http://schemas.microsoft.com/office/drawing/2014/main" val="10009"/>
                  </a:ext>
                </a:extLst>
              </a:tr>
            </a:tbl>
          </a:graphicData>
        </a:graphic>
      </p:graphicFrame>
      <p:sp>
        <p:nvSpPr>
          <p:cNvPr id="6" name="TextBox 5"/>
          <p:cNvSpPr txBox="1"/>
          <p:nvPr/>
        </p:nvSpPr>
        <p:spPr>
          <a:xfrm>
            <a:off x="9560170" y="562708"/>
            <a:ext cx="184731" cy="369332"/>
          </a:xfrm>
          <a:prstGeom prst="rect">
            <a:avLst/>
          </a:prstGeom>
          <a:noFill/>
        </p:spPr>
        <p:txBody>
          <a:bodyPr wrap="none" rtlCol="0">
            <a:spAutoFit/>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42" y="188640"/>
            <a:ext cx="11557498" cy="922114"/>
          </a:xfrm>
        </p:spPr>
        <p:txBody>
          <a:bodyPr/>
          <a:lstStyle/>
          <a:p>
            <a:pPr algn="ctr"/>
            <a:r>
              <a:rPr lang="en-US"/>
              <a:t>Updating WWC Details</a:t>
            </a:r>
          </a:p>
        </p:txBody>
      </p:sp>
      <p:pic>
        <p:nvPicPr>
          <p:cNvPr id="91141" name="Content Placeholder 10"/>
          <p:cNvPicPr>
            <a:picLocks noGrp="1" noChangeAspect="1"/>
          </p:cNvPicPr>
          <p:nvPr>
            <p:ph idx="1"/>
          </p:nvPr>
        </p:nvPicPr>
        <p:blipFill>
          <a:blip r:embed="rId2" cstate="email">
            <a:extLst>
              <a:ext uri="{28A0092B-C50C-407E-A947-70E740481C1C}">
                <a14:useLocalDpi xmlns:a14="http://schemas.microsoft.com/office/drawing/2010/main"/>
              </a:ext>
            </a:extLst>
          </a:blip>
          <a:srcRect l="-11581" r="-11581"/>
          <a:stretch>
            <a:fillRect/>
          </a:stretch>
        </p:blipFill>
        <p:spPr>
          <a:xfrm>
            <a:off x="1410120" y="1412875"/>
            <a:ext cx="9371759" cy="5040313"/>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idx="4294967295"/>
          </p:nvPr>
        </p:nvSpPr>
        <p:spPr>
          <a:xfrm>
            <a:off x="2246313" y="3321051"/>
            <a:ext cx="7772400" cy="3533775"/>
          </a:xfrm>
        </p:spPr>
        <p:txBody>
          <a:bodyPr anchor="t"/>
          <a:lstStyle/>
          <a:p>
            <a:pPr>
              <a:spcBef>
                <a:spcPct val="20000"/>
              </a:spcBef>
            </a:pPr>
            <a:r>
              <a:rPr lang="en-AU" altLang="en-US" sz="4000">
                <a:solidFill>
                  <a:srgbClr val="FFFFFF"/>
                </a:solidFill>
                <a:latin typeface="Gotham Rounded Medium" charset="0"/>
                <a:ea typeface="Gotham Rounded Medium" charset="0"/>
                <a:cs typeface="Gotham Rounded Medium" charset="0"/>
              </a:rPr>
              <a:t>Organisation</a:t>
            </a:r>
            <a:br>
              <a:rPr lang="en-AU" altLang="en-US" sz="4000">
                <a:solidFill>
                  <a:srgbClr val="FFFFFF"/>
                </a:solidFill>
                <a:latin typeface="Gotham Rounded Medium" charset="0"/>
                <a:ea typeface="Gotham Rounded Medium" charset="0"/>
                <a:cs typeface="Gotham Rounded Medium" charset="0"/>
              </a:rPr>
            </a:br>
            <a:r>
              <a:rPr lang="en-AU" altLang="en-US" sz="4000">
                <a:solidFill>
                  <a:srgbClr val="FFFFFF"/>
                </a:solidFill>
                <a:latin typeface="Gotham Rounded Medium" charset="0"/>
                <a:ea typeface="Gotham Rounded Medium" charset="0"/>
                <a:cs typeface="Gotham Rounded Medium" charset="0"/>
              </a:rPr>
              <a:t>Overview</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299142" y="188640"/>
            <a:ext cx="11557498" cy="922114"/>
          </a:xfrm>
        </p:spPr>
        <p:txBody>
          <a:bodyPr/>
          <a:lstStyle/>
          <a:p>
            <a:pPr algn="ctr"/>
            <a:r>
              <a:rPr lang="en-US" altLang="en-US" err="1"/>
              <a:t>Organisation</a:t>
            </a:r>
            <a:r>
              <a:rPr lang="en-US" altLang="en-US"/>
              <a:t> Structure</a:t>
            </a:r>
          </a:p>
        </p:txBody>
      </p:sp>
      <p:pic>
        <p:nvPicPr>
          <p:cNvPr id="4" name="Picture 3">
            <a:extLst>
              <a:ext uri="{FF2B5EF4-FFF2-40B4-BE49-F238E27FC236}">
                <a16:creationId xmlns:a16="http://schemas.microsoft.com/office/drawing/2014/main" id="{7CA8FD17-2A10-864D-9EBD-96E7892DD7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283" y="2348880"/>
            <a:ext cx="11991434" cy="3024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p:txBody>
          <a:bodyPr/>
          <a:lstStyle/>
          <a:p>
            <a:r>
              <a:rPr lang="en-US" altLang="en-US">
                <a:solidFill>
                  <a:schemeClr val="accent4"/>
                </a:solidFill>
                <a:latin typeface="Gotham Rounded Medium" charset="0"/>
                <a:ea typeface="Gotham Rounded Medium" charset="0"/>
                <a:cs typeface="Gotham Rounded Medium" charset="0"/>
              </a:rPr>
              <a:t>Ice Breaker </a:t>
            </a:r>
            <a:endParaRPr lang="en-US" altLang="en-US" sz="3200">
              <a:solidFill>
                <a:schemeClr val="accent4"/>
              </a:solidFill>
              <a:latin typeface="Gotham Rounded Medium" charset="0"/>
              <a:ea typeface="Gotham Rounded Medium" charset="0"/>
              <a:cs typeface="Gotham Rounded Medium" charset="0"/>
            </a:endParaRPr>
          </a:p>
        </p:txBody>
      </p:sp>
      <p:sp>
        <p:nvSpPr>
          <p:cNvPr id="124931" name="Rectangle 3"/>
          <p:cNvSpPr>
            <a:spLocks noGrp="1" noChangeArrowheads="1"/>
          </p:cNvSpPr>
          <p:nvPr>
            <p:ph type="body" idx="4294967295"/>
          </p:nvPr>
        </p:nvSpPr>
        <p:spPr/>
        <p:txBody>
          <a:bodyPr/>
          <a:lstStyle/>
          <a:p>
            <a:pPr marL="457200" lvl="1" indent="0">
              <a:buNone/>
              <a:defRPr/>
            </a:pPr>
            <a:endParaRPr lang="en-AU" sz="1000"/>
          </a:p>
          <a:p>
            <a:pPr lvl="1">
              <a:buFontTx/>
              <a:buChar char="•"/>
              <a:defRPr/>
            </a:pPr>
            <a:endParaRPr lang="en-AU" sz="1000"/>
          </a:p>
        </p:txBody>
      </p:sp>
      <p:pic>
        <p:nvPicPr>
          <p:cNvPr id="22531" name="Picture 1"/>
          <p:cNvPicPr>
            <a:picLocks noChangeAspect="1"/>
          </p:cNvPicPr>
          <p:nvPr/>
        </p:nvPicPr>
        <p:blipFill>
          <a:blip r:embed="rId3" cstate="email">
            <a:extLst>
              <a:ext uri="{28A0092B-C50C-407E-A947-70E740481C1C}">
                <a14:useLocalDpi xmlns:a14="http://schemas.microsoft.com/office/drawing/2010/main"/>
              </a:ext>
            </a:extLst>
          </a:blip>
          <a:srcRect b="5991"/>
          <a:stretch>
            <a:fillRect/>
          </a:stretch>
        </p:blipFill>
        <p:spPr bwMode="auto">
          <a:xfrm>
            <a:off x="0" y="1340768"/>
            <a:ext cx="12192000" cy="551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altLang="en-US"/>
              <a:t>Group Overview</a:t>
            </a:r>
          </a:p>
        </p:txBody>
      </p:sp>
      <p:sp>
        <p:nvSpPr>
          <p:cNvPr id="10" name="Rounded Rectangle 9">
            <a:extLst>
              <a:ext uri="{FF2B5EF4-FFF2-40B4-BE49-F238E27FC236}">
                <a16:creationId xmlns:a16="http://schemas.microsoft.com/office/drawing/2014/main" id="{A246FCAC-8109-3641-ABE9-F793C056B932}"/>
              </a:ext>
            </a:extLst>
          </p:cNvPr>
          <p:cNvSpPr/>
          <p:nvPr/>
        </p:nvSpPr>
        <p:spPr>
          <a:xfrm>
            <a:off x="2135560" y="1556792"/>
            <a:ext cx="2520280" cy="2088232"/>
          </a:xfrm>
          <a:prstGeom prst="roundRect">
            <a:avLst/>
          </a:prstGeom>
          <a:gradFill>
            <a:gsLst>
              <a:gs pos="0">
                <a:srgbClr val="912546"/>
              </a:gs>
              <a:gs pos="100000">
                <a:srgbClr val="912546"/>
              </a:gs>
            </a:gsLst>
            <a:lin ang="162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89609971-7820-4B4F-AE9A-894165DE8B50}"/>
              </a:ext>
            </a:extLst>
          </p:cNvPr>
          <p:cNvSpPr/>
          <p:nvPr/>
        </p:nvSpPr>
        <p:spPr>
          <a:xfrm>
            <a:off x="4799856" y="1556792"/>
            <a:ext cx="2520280" cy="2088232"/>
          </a:xfrm>
          <a:prstGeom prst="roundRect">
            <a:avLst/>
          </a:prstGeom>
          <a:gradFill>
            <a:gsLst>
              <a:gs pos="0">
                <a:srgbClr val="274091"/>
              </a:gs>
              <a:gs pos="100000">
                <a:srgbClr val="274091"/>
              </a:gs>
            </a:gsLst>
            <a:lin ang="162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82D9AD4-21C3-0E49-8A23-905FFC10046A}"/>
              </a:ext>
            </a:extLst>
          </p:cNvPr>
          <p:cNvSpPr/>
          <p:nvPr/>
        </p:nvSpPr>
        <p:spPr>
          <a:xfrm>
            <a:off x="7492752" y="1556792"/>
            <a:ext cx="2520280" cy="2088232"/>
          </a:xfrm>
          <a:prstGeom prst="roundRect">
            <a:avLst/>
          </a:prstGeom>
          <a:gradFill>
            <a:gsLst>
              <a:gs pos="0">
                <a:srgbClr val="50328C"/>
              </a:gs>
              <a:gs pos="100000">
                <a:srgbClr val="50328C"/>
              </a:gs>
            </a:gsLst>
            <a:lin ang="162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1A9E1DF-1D5E-714D-96AF-2AD678E2BDEB}"/>
              </a:ext>
            </a:extLst>
          </p:cNvPr>
          <p:cNvSpPr/>
          <p:nvPr/>
        </p:nvSpPr>
        <p:spPr>
          <a:xfrm>
            <a:off x="2111718" y="4077072"/>
            <a:ext cx="2520280" cy="2088232"/>
          </a:xfrm>
          <a:prstGeom prst="roundRect">
            <a:avLst/>
          </a:prstGeom>
          <a:gradFill>
            <a:gsLst>
              <a:gs pos="0">
                <a:srgbClr val="32788A"/>
              </a:gs>
              <a:gs pos="100000">
                <a:srgbClr val="32788A"/>
              </a:gs>
            </a:gsLst>
            <a:lin ang="162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F864C749-7BA9-0446-9819-1549D7F84273}"/>
              </a:ext>
            </a:extLst>
          </p:cNvPr>
          <p:cNvSpPr/>
          <p:nvPr/>
        </p:nvSpPr>
        <p:spPr>
          <a:xfrm>
            <a:off x="4806410" y="4077072"/>
            <a:ext cx="2520280" cy="2088232"/>
          </a:xfrm>
          <a:prstGeom prst="roundRect">
            <a:avLst/>
          </a:prstGeom>
          <a:gradFill>
            <a:gsLst>
              <a:gs pos="0">
                <a:srgbClr val="339933"/>
              </a:gs>
              <a:gs pos="100000">
                <a:srgbClr val="339933"/>
              </a:gs>
            </a:gsLst>
            <a:lin ang="162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5B72B2-88E3-6249-A49F-78DDDDE528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1904" y="1739110"/>
            <a:ext cx="1684908" cy="495126"/>
          </a:xfrm>
          <a:prstGeom prst="rect">
            <a:avLst/>
          </a:prstGeom>
        </p:spPr>
      </p:pic>
      <p:pic>
        <p:nvPicPr>
          <p:cNvPr id="18" name="Picture 17">
            <a:extLst>
              <a:ext uri="{FF2B5EF4-FFF2-40B4-BE49-F238E27FC236}">
                <a16:creationId xmlns:a16="http://schemas.microsoft.com/office/drawing/2014/main" id="{C7CFB099-336E-B047-8834-FC2DA0D2FC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93549" y="1682144"/>
            <a:ext cx="1422866" cy="524214"/>
          </a:xfrm>
          <a:prstGeom prst="rect">
            <a:avLst/>
          </a:prstGeom>
        </p:spPr>
      </p:pic>
      <p:pic>
        <p:nvPicPr>
          <p:cNvPr id="20" name="Picture 19">
            <a:extLst>
              <a:ext uri="{FF2B5EF4-FFF2-40B4-BE49-F238E27FC236}">
                <a16:creationId xmlns:a16="http://schemas.microsoft.com/office/drawing/2014/main" id="{B83C4D3A-5D97-4A43-9974-08F524EB4B3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96443" y="4192740"/>
            <a:ext cx="1217079" cy="505895"/>
          </a:xfrm>
          <a:prstGeom prst="rect">
            <a:avLst/>
          </a:prstGeom>
        </p:spPr>
      </p:pic>
      <p:pic>
        <p:nvPicPr>
          <p:cNvPr id="24" name="Picture 23">
            <a:extLst>
              <a:ext uri="{FF2B5EF4-FFF2-40B4-BE49-F238E27FC236}">
                <a16:creationId xmlns:a16="http://schemas.microsoft.com/office/drawing/2014/main" id="{4DE55786-E054-374A-B669-094CD2284DB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82976" y="4185030"/>
            <a:ext cx="1217080" cy="603155"/>
          </a:xfrm>
          <a:prstGeom prst="rect">
            <a:avLst/>
          </a:prstGeom>
        </p:spPr>
      </p:pic>
      <p:sp>
        <p:nvSpPr>
          <p:cNvPr id="27" name="Rounded Rectangle 26">
            <a:extLst>
              <a:ext uri="{FF2B5EF4-FFF2-40B4-BE49-F238E27FC236}">
                <a16:creationId xmlns:a16="http://schemas.microsoft.com/office/drawing/2014/main" id="{BC312FCD-5847-E542-AB97-181BFF66F36A}"/>
              </a:ext>
            </a:extLst>
          </p:cNvPr>
          <p:cNvSpPr/>
          <p:nvPr/>
        </p:nvSpPr>
        <p:spPr>
          <a:xfrm>
            <a:off x="7508094" y="4077072"/>
            <a:ext cx="2520280" cy="2088232"/>
          </a:xfrm>
          <a:prstGeom prst="roundRect">
            <a:avLst/>
          </a:prstGeom>
          <a:gradFill>
            <a:gsLst>
              <a:gs pos="0">
                <a:srgbClr val="FF6600"/>
              </a:gs>
              <a:gs pos="100000">
                <a:srgbClr val="FF6600"/>
              </a:gs>
            </a:gsLst>
            <a:lin ang="162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03905E8-2A6A-334A-90ED-B0626723B81E}"/>
              </a:ext>
            </a:extLst>
          </p:cNvPr>
          <p:cNvSpPr txBox="1"/>
          <p:nvPr/>
        </p:nvSpPr>
        <p:spPr>
          <a:xfrm>
            <a:off x="4959070" y="2438925"/>
            <a:ext cx="2201852" cy="646331"/>
          </a:xfrm>
          <a:prstGeom prst="rect">
            <a:avLst/>
          </a:prstGeom>
          <a:noFill/>
        </p:spPr>
        <p:txBody>
          <a:bodyPr wrap="square" rtlCol="0">
            <a:spAutoFit/>
          </a:bodyPr>
          <a:lstStyle/>
          <a:p>
            <a:pPr algn="ctr"/>
            <a:r>
              <a:rPr lang="en-US" sz="1200">
                <a:solidFill>
                  <a:schemeClr val="bg1"/>
                </a:solidFill>
                <a:latin typeface="Gotham Rounded Book" pitchFamily="2" charset="0"/>
              </a:rPr>
              <a:t>Our Casual Staff Services team provides staff to over 350 </a:t>
            </a:r>
            <a:r>
              <a:rPr lang="en-US" sz="1200" err="1">
                <a:solidFill>
                  <a:schemeClr val="bg1"/>
                </a:solidFill>
                <a:latin typeface="Gotham Rounded Book" pitchFamily="2" charset="0"/>
              </a:rPr>
              <a:t>organisations</a:t>
            </a:r>
            <a:r>
              <a:rPr lang="en-US" sz="1200">
                <a:solidFill>
                  <a:schemeClr val="bg1"/>
                </a:solidFill>
                <a:latin typeface="Gotham Rounded Book" pitchFamily="2" charset="0"/>
              </a:rPr>
              <a:t> across Victoria. </a:t>
            </a:r>
          </a:p>
        </p:txBody>
      </p:sp>
      <p:sp>
        <p:nvSpPr>
          <p:cNvPr id="29" name="TextBox 28">
            <a:extLst>
              <a:ext uri="{FF2B5EF4-FFF2-40B4-BE49-F238E27FC236}">
                <a16:creationId xmlns:a16="http://schemas.microsoft.com/office/drawing/2014/main" id="{BC9F7A3E-511A-7043-9A45-7BEE2036B6C3}"/>
              </a:ext>
            </a:extLst>
          </p:cNvPr>
          <p:cNvSpPr txBox="1"/>
          <p:nvPr/>
        </p:nvSpPr>
        <p:spPr>
          <a:xfrm>
            <a:off x="2269095" y="2413338"/>
            <a:ext cx="2201852" cy="830997"/>
          </a:xfrm>
          <a:prstGeom prst="rect">
            <a:avLst/>
          </a:prstGeom>
          <a:noFill/>
        </p:spPr>
        <p:txBody>
          <a:bodyPr wrap="square" rtlCol="0">
            <a:spAutoFit/>
          </a:bodyPr>
          <a:lstStyle/>
          <a:p>
            <a:pPr algn="ctr"/>
            <a:r>
              <a:rPr lang="en-US" sz="1200">
                <a:solidFill>
                  <a:schemeClr val="bg1"/>
                </a:solidFill>
                <a:latin typeface="Gotham Rounded Book" pitchFamily="2" charset="0"/>
              </a:rPr>
              <a:t>Out of Home Care provides emergency and contingency support within out of home care and in home support.</a:t>
            </a:r>
          </a:p>
        </p:txBody>
      </p:sp>
      <p:sp>
        <p:nvSpPr>
          <p:cNvPr id="30" name="TextBox 29">
            <a:extLst>
              <a:ext uri="{FF2B5EF4-FFF2-40B4-BE49-F238E27FC236}">
                <a16:creationId xmlns:a16="http://schemas.microsoft.com/office/drawing/2014/main" id="{31470079-05A1-2641-9575-EE58D9D7260D}"/>
              </a:ext>
            </a:extLst>
          </p:cNvPr>
          <p:cNvSpPr txBox="1"/>
          <p:nvPr/>
        </p:nvSpPr>
        <p:spPr>
          <a:xfrm>
            <a:off x="7651965" y="2413338"/>
            <a:ext cx="2201852" cy="830997"/>
          </a:xfrm>
          <a:prstGeom prst="rect">
            <a:avLst/>
          </a:prstGeom>
          <a:noFill/>
        </p:spPr>
        <p:txBody>
          <a:bodyPr wrap="square" rtlCol="0">
            <a:spAutoFit/>
          </a:bodyPr>
          <a:lstStyle/>
          <a:p>
            <a:pPr algn="ctr"/>
            <a:r>
              <a:rPr lang="en-US" sz="1200">
                <a:solidFill>
                  <a:schemeClr val="bg1"/>
                </a:solidFill>
                <a:latin typeface="Gotham Rounded Book" pitchFamily="2" charset="0"/>
              </a:rPr>
              <a:t>Our Accommodation Services team provides disability support in up to 20 houses at any point </a:t>
            </a:r>
          </a:p>
          <a:p>
            <a:pPr algn="ctr"/>
            <a:r>
              <a:rPr lang="en-US" sz="1200">
                <a:solidFill>
                  <a:schemeClr val="bg1"/>
                </a:solidFill>
                <a:latin typeface="Gotham Rounded Book" pitchFamily="2" charset="0"/>
              </a:rPr>
              <a:t>in time. </a:t>
            </a:r>
          </a:p>
        </p:txBody>
      </p:sp>
      <p:pic>
        <p:nvPicPr>
          <p:cNvPr id="28" name="Picture 27">
            <a:extLst>
              <a:ext uri="{FF2B5EF4-FFF2-40B4-BE49-F238E27FC236}">
                <a16:creationId xmlns:a16="http://schemas.microsoft.com/office/drawing/2014/main" id="{5619BCED-7E7B-6E49-8E6D-209ACE92EA7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117294" y="1710658"/>
            <a:ext cx="1219066" cy="467187"/>
          </a:xfrm>
          <a:prstGeom prst="rect">
            <a:avLst/>
          </a:prstGeom>
        </p:spPr>
      </p:pic>
      <p:sp>
        <p:nvSpPr>
          <p:cNvPr id="33" name="TextBox 32">
            <a:extLst>
              <a:ext uri="{FF2B5EF4-FFF2-40B4-BE49-F238E27FC236}">
                <a16:creationId xmlns:a16="http://schemas.microsoft.com/office/drawing/2014/main" id="{076DD65C-CB08-5048-BCCE-FB84DF20BE44}"/>
              </a:ext>
            </a:extLst>
          </p:cNvPr>
          <p:cNvSpPr txBox="1"/>
          <p:nvPr/>
        </p:nvSpPr>
        <p:spPr>
          <a:xfrm>
            <a:off x="2294774" y="4877736"/>
            <a:ext cx="2201852" cy="830997"/>
          </a:xfrm>
          <a:prstGeom prst="rect">
            <a:avLst/>
          </a:prstGeom>
          <a:noFill/>
        </p:spPr>
        <p:txBody>
          <a:bodyPr wrap="square" rtlCol="0">
            <a:spAutoFit/>
          </a:bodyPr>
          <a:lstStyle/>
          <a:p>
            <a:pPr algn="ctr"/>
            <a:r>
              <a:rPr lang="en-US" sz="1200">
                <a:solidFill>
                  <a:schemeClr val="bg1"/>
                </a:solidFill>
                <a:latin typeface="Gotham Rounded Book" pitchFamily="2" charset="0"/>
              </a:rPr>
              <a:t>Client &amp; NDIS Services provides one to one support, financial intermediary and support coordination.</a:t>
            </a:r>
          </a:p>
        </p:txBody>
      </p:sp>
      <p:sp>
        <p:nvSpPr>
          <p:cNvPr id="34" name="TextBox 33">
            <a:extLst>
              <a:ext uri="{FF2B5EF4-FFF2-40B4-BE49-F238E27FC236}">
                <a16:creationId xmlns:a16="http://schemas.microsoft.com/office/drawing/2014/main" id="{CF0BD390-CC7C-194C-82A7-57B097BEEACC}"/>
              </a:ext>
            </a:extLst>
          </p:cNvPr>
          <p:cNvSpPr txBox="1"/>
          <p:nvPr/>
        </p:nvSpPr>
        <p:spPr>
          <a:xfrm>
            <a:off x="4984517" y="4915970"/>
            <a:ext cx="2211750" cy="830997"/>
          </a:xfrm>
          <a:prstGeom prst="rect">
            <a:avLst/>
          </a:prstGeom>
          <a:noFill/>
        </p:spPr>
        <p:txBody>
          <a:bodyPr wrap="square" rtlCol="0">
            <a:spAutoFit/>
          </a:bodyPr>
          <a:lstStyle/>
          <a:p>
            <a:pPr algn="ctr"/>
            <a:r>
              <a:rPr lang="en-US" sz="1200">
                <a:solidFill>
                  <a:schemeClr val="bg1"/>
                </a:solidFill>
                <a:latin typeface="Gotham Rounded Book" pitchFamily="2" charset="0"/>
              </a:rPr>
              <a:t>ONCALL Training College provides accredited, tailored and short courses to individuals and businesses. </a:t>
            </a:r>
          </a:p>
        </p:txBody>
      </p:sp>
      <p:sp>
        <p:nvSpPr>
          <p:cNvPr id="35" name="TextBox 34">
            <a:extLst>
              <a:ext uri="{FF2B5EF4-FFF2-40B4-BE49-F238E27FC236}">
                <a16:creationId xmlns:a16="http://schemas.microsoft.com/office/drawing/2014/main" id="{5FAEFB75-29EA-1C4F-B194-EDC36B952CC1}"/>
              </a:ext>
            </a:extLst>
          </p:cNvPr>
          <p:cNvSpPr txBox="1"/>
          <p:nvPr/>
        </p:nvSpPr>
        <p:spPr>
          <a:xfrm>
            <a:off x="7586657" y="4213247"/>
            <a:ext cx="2332467" cy="1446550"/>
          </a:xfrm>
          <a:prstGeom prst="rect">
            <a:avLst/>
          </a:prstGeom>
          <a:noFill/>
        </p:spPr>
        <p:txBody>
          <a:bodyPr wrap="square" rtlCol="0">
            <a:spAutoFit/>
          </a:bodyPr>
          <a:lstStyle/>
          <a:p>
            <a:pPr algn="ctr"/>
            <a:r>
              <a:rPr lang="en-US" sz="1400" b="1">
                <a:solidFill>
                  <a:schemeClr val="bg1"/>
                </a:solidFill>
                <a:latin typeface="Gotham Rounded Book" pitchFamily="2" charset="0"/>
              </a:rPr>
              <a:t>Support Departments</a:t>
            </a:r>
          </a:p>
          <a:p>
            <a:pPr algn="ctr"/>
            <a:endParaRPr lang="en-US" sz="1400" b="1">
              <a:solidFill>
                <a:schemeClr val="bg1"/>
              </a:solidFill>
              <a:latin typeface="Gotham Rounded Book" pitchFamily="2" charset="0"/>
            </a:endParaRPr>
          </a:p>
          <a:p>
            <a:pPr algn="ctr"/>
            <a:r>
              <a:rPr lang="en-AU" altLang="en-US" sz="1200">
                <a:solidFill>
                  <a:schemeClr val="bg1"/>
                </a:solidFill>
                <a:latin typeface="Gotham Rounded Book" charset="0"/>
                <a:ea typeface="Gotham Rounded Book" charset="0"/>
                <a:cs typeface="Gotham Rounded Book" charset="0"/>
              </a:rPr>
              <a:t>ONCALL has several operational departments they are: </a:t>
            </a:r>
          </a:p>
          <a:p>
            <a:pPr algn="ctr"/>
            <a:r>
              <a:rPr lang="en-AU" altLang="en-US" sz="1200">
                <a:solidFill>
                  <a:schemeClr val="bg1"/>
                </a:solidFill>
                <a:latin typeface="Gotham Rounded Book" charset="0"/>
                <a:ea typeface="Gotham Rounded Book" charset="0"/>
                <a:cs typeface="Gotham Rounded Book" charset="0"/>
              </a:rPr>
              <a:t>HR, Recruitment, Quality &amp; Compliance, Finance, Business Systems, Marketing</a:t>
            </a:r>
            <a:endParaRPr lang="en-US" sz="1200">
              <a:solidFill>
                <a:schemeClr val="bg1"/>
              </a:solidFill>
              <a:latin typeface="Gotham Rounded Book" pitchFamily="2"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NDIS</a:t>
            </a:r>
          </a:p>
        </p:txBody>
      </p:sp>
      <p:sp>
        <p:nvSpPr>
          <p:cNvPr id="95234" name="Content Placeholder 2"/>
          <p:cNvSpPr>
            <a:spLocks noGrp="1"/>
          </p:cNvSpPr>
          <p:nvPr>
            <p:ph idx="1"/>
          </p:nvPr>
        </p:nvSpPr>
        <p:spPr/>
        <p:txBody>
          <a:bodyPr/>
          <a:lstStyle/>
          <a:p>
            <a:r>
              <a:rPr lang="en-US" altLang="en-US" sz="2400"/>
              <a:t>The </a:t>
            </a:r>
            <a:r>
              <a:rPr lang="en-US" altLang="en-US" sz="2400" b="1"/>
              <a:t>National Disability Insurance Scheme </a:t>
            </a:r>
            <a:r>
              <a:rPr lang="en-US" altLang="en-US" sz="2400"/>
              <a:t>is the new way of providing individualised support for eligible people with permanent and significant disability, their families and </a:t>
            </a:r>
            <a:r>
              <a:rPr lang="en-US" altLang="en-US" sz="2400" err="1"/>
              <a:t>carers</a:t>
            </a:r>
            <a:r>
              <a:rPr lang="en-US" altLang="en-US" sz="2400"/>
              <a:t>. </a:t>
            </a:r>
          </a:p>
          <a:p>
            <a:r>
              <a:rPr lang="en-US" altLang="en-US" sz="2400"/>
              <a:t>For eligible people, the NDIS provides a flexible, whole-of-life approach to the support needed to pursue goals and aspirations and participate in life.</a:t>
            </a:r>
          </a:p>
          <a:p>
            <a:pPr lvl="1"/>
            <a:r>
              <a:rPr lang="en-US" altLang="en-US" sz="2000"/>
              <a:t>Information and referrals, links to services and activities, </a:t>
            </a:r>
            <a:r>
              <a:rPr lang="en-US" altLang="en-US" sz="2000" err="1"/>
              <a:t>individualised</a:t>
            </a:r>
            <a:r>
              <a:rPr lang="en-US" altLang="en-US" sz="2000"/>
              <a:t> plans and where necessary, supports over a lifetime.</a:t>
            </a:r>
          </a:p>
          <a:p>
            <a:pPr lvl="1"/>
            <a:r>
              <a:rPr lang="en-US" altLang="en-US" sz="2000"/>
              <a:t>Raise community awareness and encourage greater inclusion and access to mainstream services, community activities and other government initiatives.</a:t>
            </a:r>
          </a:p>
          <a:p>
            <a:pPr lvl="1"/>
            <a:r>
              <a:rPr lang="en-US" altLang="en-US" sz="2000"/>
              <a:t>Support service providers to build capacity and be part of the scheme.</a:t>
            </a:r>
          </a:p>
          <a:p>
            <a:r>
              <a:rPr lang="en-US" altLang="en-US" sz="2400"/>
              <a:t>For more information go to: </a:t>
            </a:r>
            <a:r>
              <a:rPr lang="en-US" altLang="en-US" sz="2400">
                <a:hlinkClick r:id="rId2"/>
              </a:rPr>
              <a:t>http://www.ndis.gov.au</a:t>
            </a:r>
            <a:r>
              <a:rPr lang="en-US" altLang="en-US" sz="2400"/>
              <a:t> </a:t>
            </a:r>
          </a:p>
          <a:p>
            <a:r>
              <a:rPr lang="en-US" altLang="en-US" sz="2400"/>
              <a:t>If you would like a copy of the information pack, please ask a member of the training team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p:txBody>
          <a:bodyPr/>
          <a:lstStyle/>
          <a:p>
            <a:endParaRPr lang="en-US" altLang="en-US"/>
          </a:p>
        </p:txBody>
      </p:sp>
      <p:sp>
        <p:nvSpPr>
          <p:cNvPr id="97282" name="Rectangle 3"/>
          <p:cNvSpPr>
            <a:spLocks noGrp="1" noChangeArrowheads="1"/>
          </p:cNvSpPr>
          <p:nvPr>
            <p:ph type="body" idx="4294967295"/>
          </p:nvPr>
        </p:nvSpPr>
        <p:spPr/>
        <p:txBody>
          <a:bodyPr/>
          <a:lstStyle/>
          <a:p>
            <a:endParaRPr lang="en-US" altLang="en-US">
              <a:cs typeface="ＭＳ Ｐゴシック" panose="020B0600070205080204" pitchFamily="34" charset="-128"/>
            </a:endParaRPr>
          </a:p>
        </p:txBody>
      </p:sp>
      <p:pic>
        <p:nvPicPr>
          <p:cNvPr id="97283"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Title 1"/>
          <p:cNvSpPr>
            <a:spLocks/>
          </p:cNvSpPr>
          <p:nvPr/>
        </p:nvSpPr>
        <p:spPr bwMode="auto">
          <a:xfrm>
            <a:off x="2246313" y="3321051"/>
            <a:ext cx="77724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a:buFontTx/>
              <a:buNone/>
            </a:pPr>
            <a:r>
              <a:rPr lang="en-AU" altLang="en-US" sz="4000">
                <a:solidFill>
                  <a:srgbClr val="FFFFFF"/>
                </a:solidFill>
                <a:latin typeface="Gotham Rounded Medium" charset="0"/>
                <a:ea typeface="Gotham Rounded Medium" charset="0"/>
                <a:cs typeface="Gotham Rounded Medium" charset="0"/>
              </a:rPr>
              <a:t>Employee Accountability	</a:t>
            </a:r>
            <a:br>
              <a:rPr lang="en-AU" altLang="en-US" sz="4000">
                <a:solidFill>
                  <a:srgbClr val="FFFFFF"/>
                </a:solidFill>
                <a:latin typeface="Gotham Rounded Medium" charset="0"/>
                <a:ea typeface="Gotham Rounded Medium" charset="0"/>
                <a:cs typeface="Gotham Rounded Medium" charset="0"/>
              </a:rPr>
            </a:br>
            <a:endParaRPr lang="en-AU" altLang="en-US" sz="4000">
              <a:solidFill>
                <a:srgbClr val="FFFFFF"/>
              </a:solidFill>
              <a:latin typeface="Gotham Rounded Medium" charset="0"/>
              <a:ea typeface="Gotham Rounded Medium" charset="0"/>
              <a:cs typeface="Gotham Rounded Medium" charset="0"/>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en-US" altLang="en-US"/>
              <a:t>What we expect of you</a:t>
            </a:r>
          </a:p>
        </p:txBody>
      </p:sp>
      <p:sp>
        <p:nvSpPr>
          <p:cNvPr id="98306" name="Content Placeholder 2"/>
          <p:cNvSpPr>
            <a:spLocks noGrp="1"/>
          </p:cNvSpPr>
          <p:nvPr>
            <p:ph idx="1"/>
          </p:nvPr>
        </p:nvSpPr>
        <p:spPr/>
        <p:txBody>
          <a:bodyPr/>
          <a:lstStyle/>
          <a:p>
            <a:pPr marL="0" indent="0">
              <a:buNone/>
            </a:pPr>
            <a:r>
              <a:rPr lang="en-AU" altLang="en-US" b="1"/>
              <a:t>Refer to our Code of Conduct Policy</a:t>
            </a:r>
          </a:p>
          <a:p>
            <a:r>
              <a:rPr lang="en-AU" altLang="en-US"/>
              <a:t>Respect boundaries</a:t>
            </a:r>
          </a:p>
          <a:p>
            <a:r>
              <a:rPr lang="en-AU" altLang="en-US"/>
              <a:t>Provide choice and support</a:t>
            </a:r>
          </a:p>
          <a:p>
            <a:r>
              <a:rPr lang="en-AU" altLang="en-US"/>
              <a:t>Maintain privacy and confidentiality</a:t>
            </a:r>
            <a:endParaRPr lang="en-US" altLang="en-US"/>
          </a:p>
          <a:p>
            <a:pPr marL="0" indent="0">
              <a:buNone/>
            </a:pPr>
            <a:r>
              <a:rPr lang="en-US" altLang="en-US" b="1"/>
              <a:t>Accountability</a:t>
            </a:r>
          </a:p>
          <a:p>
            <a:r>
              <a:rPr lang="en-US" altLang="en-US"/>
              <a:t>Your employer is ONCALL and your overall accountability is to ONCALL</a:t>
            </a:r>
          </a:p>
          <a:p>
            <a:r>
              <a:rPr lang="en-US" altLang="en-US"/>
              <a:t>If  you work for an </a:t>
            </a:r>
            <a:r>
              <a:rPr lang="en-US" altLang="en-US" err="1"/>
              <a:t>organisation</a:t>
            </a:r>
            <a:r>
              <a:rPr lang="en-US" altLang="en-US"/>
              <a:t> through Casual Staff Services -  you are accountable to the </a:t>
            </a:r>
            <a:r>
              <a:rPr lang="en-US" altLang="en-US" err="1"/>
              <a:t>organisation</a:t>
            </a:r>
            <a:r>
              <a:rPr lang="en-US" altLang="en-US"/>
              <a:t> e.g. DHHS House. </a:t>
            </a:r>
          </a:p>
          <a:p>
            <a:r>
              <a:rPr lang="en-US" altLang="en-US"/>
              <a:t>If you work in ONCALL’s services i.e. Accommodation Services, OOHC or Client Services - accountable to ONCALL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299142" y="188640"/>
            <a:ext cx="10117338" cy="1368152"/>
          </a:xfrm>
        </p:spPr>
        <p:txBody>
          <a:bodyPr/>
          <a:lstStyle/>
          <a:p>
            <a:pPr algn="ctr"/>
            <a:r>
              <a:rPr lang="en-US" altLang="en-US"/>
              <a:t>If you’re offered permanent employment</a:t>
            </a:r>
          </a:p>
        </p:txBody>
      </p:sp>
      <p:sp>
        <p:nvSpPr>
          <p:cNvPr id="98306" name="Content Placeholder 2"/>
          <p:cNvSpPr>
            <a:spLocks noGrp="1"/>
          </p:cNvSpPr>
          <p:nvPr>
            <p:ph idx="1"/>
          </p:nvPr>
        </p:nvSpPr>
        <p:spPr/>
        <p:txBody>
          <a:bodyPr/>
          <a:lstStyle/>
          <a:p>
            <a:endParaRPr lang="en-AU" altLang="en-US"/>
          </a:p>
          <a:p>
            <a:r>
              <a:rPr lang="en-AU" altLang="en-US"/>
              <a:t>ONCALL’s investment to you</a:t>
            </a:r>
          </a:p>
          <a:p>
            <a:r>
              <a:rPr lang="en-US" altLang="en-US"/>
              <a:t>Opportunities that may arise</a:t>
            </a:r>
          </a:p>
          <a:p>
            <a:r>
              <a:rPr lang="en-US" altLang="en-US"/>
              <a:t>Contractual agreements between ONCALL and provider </a:t>
            </a:r>
            <a:r>
              <a:rPr lang="en-US" altLang="en-US" err="1"/>
              <a:t>organisations</a:t>
            </a:r>
            <a:endParaRPr lang="en-US" altLang="en-US"/>
          </a:p>
          <a:p>
            <a:r>
              <a:rPr lang="en-US" altLang="en-US"/>
              <a:t>Your responsibilities</a:t>
            </a:r>
            <a:endParaRPr lang="en-AU" altLang="en-US"/>
          </a:p>
        </p:txBody>
      </p:sp>
    </p:spTree>
    <p:extLst>
      <p:ext uri="{BB962C8B-B14F-4D97-AF65-F5344CB8AC3E}">
        <p14:creationId xmlns:p14="http://schemas.microsoft.com/office/powerpoint/2010/main" val="1080440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a:t>
            </a:r>
          </a:p>
        </p:txBody>
      </p:sp>
      <p:sp>
        <p:nvSpPr>
          <p:cNvPr id="99330" name="Content Placeholder 2"/>
          <p:cNvSpPr>
            <a:spLocks noGrp="1"/>
          </p:cNvSpPr>
          <p:nvPr>
            <p:ph idx="1"/>
          </p:nvPr>
        </p:nvSpPr>
        <p:spPr/>
        <p:txBody>
          <a:bodyPr/>
          <a:lstStyle/>
          <a:p>
            <a:r>
              <a:rPr lang="en-US" altLang="en-US"/>
              <a:t>Make sure to update your availability regularly</a:t>
            </a:r>
          </a:p>
          <a:p>
            <a:r>
              <a:rPr lang="en-US" altLang="en-US"/>
              <a:t>Staff who submit availability will show up at the top of the list when allocations staff search for available staff</a:t>
            </a:r>
          </a:p>
          <a:p>
            <a:r>
              <a:rPr lang="en-US" altLang="en-US"/>
              <a:t>How to update?</a:t>
            </a:r>
          </a:p>
          <a:p>
            <a:pPr lvl="1"/>
            <a:r>
              <a:rPr lang="en-US" altLang="en-US"/>
              <a:t>Phone </a:t>
            </a:r>
          </a:p>
          <a:p>
            <a:pPr lvl="1"/>
            <a:r>
              <a:rPr lang="en-US" altLang="en-US"/>
              <a:t>Visit </a:t>
            </a:r>
            <a:r>
              <a:rPr lang="en-US" altLang="en-US" err="1"/>
              <a:t>oncall.com.au</a:t>
            </a:r>
            <a:r>
              <a:rPr lang="en-US" altLang="en-US"/>
              <a:t>/availability</a:t>
            </a:r>
          </a:p>
          <a:p>
            <a:pPr lvl="1"/>
            <a:r>
              <a:rPr lang="en-US" altLang="en-US" err="1"/>
              <a:t>MyONCALL</a:t>
            </a:r>
            <a:r>
              <a:rPr lang="en-US" altLang="en-US"/>
              <a:t> App</a:t>
            </a:r>
          </a:p>
          <a:p>
            <a:pPr lvl="1"/>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299142" y="188640"/>
            <a:ext cx="11557498" cy="922114"/>
          </a:xfrm>
        </p:spPr>
        <p:txBody>
          <a:bodyPr/>
          <a:lstStyle/>
          <a:p>
            <a:pPr algn="ctr"/>
            <a:r>
              <a:rPr lang="en-US" altLang="ja-JP" err="1"/>
              <a:t>MyONCALL</a:t>
            </a:r>
            <a:r>
              <a:rPr lang="en-US" altLang="ja-JP"/>
              <a:t> App</a:t>
            </a:r>
            <a:endParaRPr lang="en-US" altLang="en-US"/>
          </a:p>
        </p:txBody>
      </p:sp>
      <p:pic>
        <p:nvPicPr>
          <p:cNvPr id="100353" name="Content Placeholder 9"/>
          <p:cNvPicPr>
            <a:picLocks noGrp="1" noChangeAspect="1"/>
          </p:cNvPicPr>
          <p:nvPr>
            <p:ph idx="1"/>
          </p:nvPr>
        </p:nvPicPr>
        <p:blipFill>
          <a:blip r:embed="rId2" cstate="email">
            <a:extLst>
              <a:ext uri="{28A0092B-C50C-407E-A947-70E740481C1C}">
                <a14:useLocalDpi xmlns:a14="http://schemas.microsoft.com/office/drawing/2010/main"/>
              </a:ext>
            </a:extLst>
          </a:blip>
          <a:srcRect/>
          <a:stretch>
            <a:fillRect/>
          </a:stretch>
        </p:blipFill>
        <p:spPr>
          <a:xfrm>
            <a:off x="868414" y="1484784"/>
            <a:ext cx="10455172" cy="5103452"/>
          </a:xfrm>
        </p:spPr>
      </p:pic>
      <p:sp>
        <p:nvSpPr>
          <p:cNvPr id="100358" name="TextBox 2"/>
          <p:cNvSpPr txBox="1">
            <a:spLocks noChangeArrowheads="1"/>
          </p:cNvSpPr>
          <p:nvPr/>
        </p:nvSpPr>
        <p:spPr bwMode="auto">
          <a:xfrm>
            <a:off x="8187951" y="5110695"/>
            <a:ext cx="3131765" cy="1476375"/>
          </a:xfrm>
          <a:prstGeom prst="rect">
            <a:avLst/>
          </a:prstGeom>
          <a:solidFill>
            <a:schemeClr val="bg1">
              <a:alpha val="8705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pPr>
            <a:r>
              <a:rPr lang="en-US" altLang="en-US" sz="1800">
                <a:solidFill>
                  <a:schemeClr val="tx1"/>
                </a:solidFill>
                <a:latin typeface="Gotham Rounded Book" charset="0"/>
                <a:ea typeface="Gotham Rounded Book" charset="0"/>
                <a:cs typeface="Gotham Rounded Book" charset="0"/>
              </a:rPr>
              <a:t>Apple and Android Devices</a:t>
            </a:r>
          </a:p>
          <a:p>
            <a:pPr eaLnBrk="1" hangingPunct="1">
              <a:spcBef>
                <a:spcPct val="0"/>
              </a:spcBef>
            </a:pPr>
            <a:r>
              <a:rPr lang="en-US" altLang="en-US" sz="1800">
                <a:solidFill>
                  <a:schemeClr val="tx1"/>
                </a:solidFill>
                <a:latin typeface="Gotham Rounded Book" charset="0"/>
                <a:ea typeface="Gotham Rounded Book" charset="0"/>
                <a:cs typeface="Gotham Rounded Book" charset="0"/>
              </a:rPr>
              <a:t>Submit Availability</a:t>
            </a:r>
          </a:p>
          <a:p>
            <a:pPr eaLnBrk="1" hangingPunct="1">
              <a:spcBef>
                <a:spcPct val="0"/>
              </a:spcBef>
            </a:pPr>
            <a:r>
              <a:rPr lang="en-US" altLang="en-US" sz="1800">
                <a:solidFill>
                  <a:schemeClr val="tx1"/>
                </a:solidFill>
                <a:latin typeface="Gotham Rounded Book" charset="0"/>
                <a:ea typeface="Gotham Rounded Book" charset="0"/>
                <a:cs typeface="Gotham Rounded Book" charset="0"/>
              </a:rPr>
              <a:t>Submit Timesheets</a:t>
            </a:r>
          </a:p>
          <a:p>
            <a:pPr eaLnBrk="1" hangingPunct="1">
              <a:spcBef>
                <a:spcPct val="0"/>
              </a:spcBef>
            </a:pPr>
            <a:r>
              <a:rPr lang="en-US" altLang="en-US" sz="1800">
                <a:solidFill>
                  <a:schemeClr val="tx1"/>
                </a:solidFill>
                <a:latin typeface="Gotham Rounded Book" charset="0"/>
                <a:ea typeface="Gotham Rounded Book" charset="0"/>
                <a:cs typeface="Gotham Rounded Book" charset="0"/>
              </a:rPr>
              <a:t>Request </a:t>
            </a:r>
            <a:r>
              <a:rPr lang="en-US" altLang="ja-JP" sz="1800" err="1">
                <a:solidFill>
                  <a:schemeClr val="tx1"/>
                </a:solidFill>
                <a:latin typeface="Gotham Rounded Book" charset="0"/>
                <a:ea typeface="Gotham Rounded Book" charset="0"/>
                <a:cs typeface="Gotham Rounded Book" charset="0"/>
              </a:rPr>
              <a:t>MyShifts</a:t>
            </a:r>
            <a:endParaRPr lang="en-US" altLang="ja-JP" sz="1800">
              <a:solidFill>
                <a:schemeClr val="tx1"/>
              </a:solidFill>
              <a:latin typeface="Gotham Rounded Book" charset="0"/>
              <a:ea typeface="Gotham Rounded Book" charset="0"/>
              <a:cs typeface="Gotham Rounded Book" charset="0"/>
            </a:endParaRPr>
          </a:p>
          <a:p>
            <a:pPr eaLnBrk="1" hangingPunct="1">
              <a:spcBef>
                <a:spcPct val="0"/>
              </a:spcBef>
            </a:pPr>
            <a:r>
              <a:rPr lang="en-US" altLang="en-US" sz="1800">
                <a:solidFill>
                  <a:schemeClr val="tx1"/>
                </a:solidFill>
                <a:latin typeface="Gotham Rounded Book" charset="0"/>
                <a:ea typeface="Gotham Rounded Book" charset="0"/>
                <a:cs typeface="Gotham Rounded Book" charset="0"/>
              </a:rPr>
              <a:t>Connect with ONCALL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Required for all shifts</a:t>
            </a:r>
          </a:p>
        </p:txBody>
      </p:sp>
      <p:sp>
        <p:nvSpPr>
          <p:cNvPr id="101378" name="Content Placeholder 2"/>
          <p:cNvSpPr>
            <a:spLocks noGrp="1"/>
          </p:cNvSpPr>
          <p:nvPr>
            <p:ph idx="1"/>
          </p:nvPr>
        </p:nvSpPr>
        <p:spPr/>
        <p:txBody>
          <a:bodyPr/>
          <a:lstStyle/>
          <a:p>
            <a:pPr marL="0" indent="0">
              <a:buNone/>
            </a:pPr>
            <a:r>
              <a:rPr lang="en-US" altLang="en-US" sz="1800"/>
              <a:t>DON’T FORGET;</a:t>
            </a:r>
          </a:p>
          <a:p>
            <a:pPr lvl="1"/>
            <a:r>
              <a:rPr lang="en-US" altLang="en-US" sz="1600"/>
              <a:t>Your ONCALL ID card</a:t>
            </a:r>
          </a:p>
          <a:p>
            <a:pPr lvl="1"/>
            <a:r>
              <a:rPr lang="en-US" altLang="en-US" sz="1600"/>
              <a:t>Your working with children’s check card</a:t>
            </a:r>
          </a:p>
          <a:p>
            <a:pPr lvl="1"/>
            <a:r>
              <a:rPr lang="en-US" altLang="en-US" sz="1600"/>
              <a:t>Your drivers license</a:t>
            </a:r>
          </a:p>
          <a:p>
            <a:pPr lvl="1"/>
            <a:r>
              <a:rPr lang="en-US" altLang="en-US" sz="1600"/>
              <a:t>Your timesheet book</a:t>
            </a:r>
          </a:p>
          <a:p>
            <a:pPr lvl="1"/>
            <a:r>
              <a:rPr lang="en-US" altLang="en-US" sz="1600"/>
              <a:t>Your mobile phone</a:t>
            </a:r>
          </a:p>
          <a:p>
            <a:pPr marL="0" indent="0">
              <a:buNone/>
            </a:pPr>
            <a:r>
              <a:rPr lang="en-US" altLang="en-US" sz="1800"/>
              <a:t>Know your shift details well before you start and get there on time!</a:t>
            </a:r>
          </a:p>
          <a:p>
            <a:pPr marL="0" indent="0">
              <a:buNone/>
            </a:pPr>
            <a:r>
              <a:rPr lang="en-US" altLang="en-US" sz="1800"/>
              <a:t>ALWAYS; </a:t>
            </a:r>
          </a:p>
          <a:p>
            <a:pPr lvl="1"/>
            <a:r>
              <a:rPr lang="en-US" altLang="en-US" sz="1600"/>
              <a:t>Introduce yourself</a:t>
            </a:r>
          </a:p>
          <a:p>
            <a:pPr lvl="1"/>
            <a:r>
              <a:rPr lang="en-US" altLang="en-US" sz="1600"/>
              <a:t>Read the house diary, communication book and/or casual folder</a:t>
            </a:r>
          </a:p>
          <a:p>
            <a:pPr lvl="1"/>
            <a:r>
              <a:rPr lang="en-US" altLang="en-US" sz="1600"/>
              <a:t>Read the case notes relevant to your shift</a:t>
            </a:r>
          </a:p>
          <a:p>
            <a:pPr lvl="1"/>
            <a:r>
              <a:rPr lang="en-US" altLang="en-US" sz="1600"/>
              <a:t>Know the fire &amp; evacuation plan &amp; procedure for the service</a:t>
            </a:r>
          </a:p>
          <a:p>
            <a:pPr lvl="1"/>
            <a:r>
              <a:rPr lang="en-US" altLang="en-US" sz="1600"/>
              <a:t>Be aware of any support plans you need to follow – </a:t>
            </a:r>
            <a:r>
              <a:rPr lang="en-US" altLang="en-US" sz="1600" err="1"/>
              <a:t>behavioural</a:t>
            </a:r>
            <a:r>
              <a:rPr lang="en-US" altLang="en-US" sz="1600"/>
              <a:t>, medical </a:t>
            </a:r>
            <a:r>
              <a:rPr lang="en-US" altLang="en-US" sz="1600" err="1"/>
              <a:t>etc</a:t>
            </a:r>
            <a:endParaRPr lang="en-US" altLang="en-US" sz="1600"/>
          </a:p>
          <a:p>
            <a:endParaRPr lang="en-US" altLang="en-US" sz="1800"/>
          </a:p>
          <a:p>
            <a:endParaRPr lang="en-US" altLang="en-US" sz="1800"/>
          </a:p>
          <a:p>
            <a:endParaRPr lang="en-US" altLang="en-US" sz="1800"/>
          </a:p>
          <a:p>
            <a:endParaRPr lang="en-US" altLang="en-US" sz="1800"/>
          </a:p>
          <a:p>
            <a:endParaRPr lang="en-US" altLang="en-US"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Attire for work</a:t>
            </a:r>
          </a:p>
        </p:txBody>
      </p:sp>
      <p:sp>
        <p:nvSpPr>
          <p:cNvPr id="5" name="Content Placeholder 4">
            <a:extLst>
              <a:ext uri="{FF2B5EF4-FFF2-40B4-BE49-F238E27FC236}">
                <a16:creationId xmlns:a16="http://schemas.microsoft.com/office/drawing/2014/main" id="{C33042F0-8785-4F3F-AB86-678D99AD175F}"/>
              </a:ext>
            </a:extLst>
          </p:cNvPr>
          <p:cNvSpPr>
            <a:spLocks noGrp="1"/>
          </p:cNvSpPr>
          <p:nvPr>
            <p:ph idx="1"/>
          </p:nvPr>
        </p:nvSpPr>
        <p:spPr/>
        <p:txBody>
          <a:bodyPr/>
          <a:lstStyle/>
          <a:p>
            <a:r>
              <a:rPr lang="en-US"/>
              <a:t>Keep </a:t>
            </a:r>
            <a:r>
              <a:rPr lang="en-US" err="1"/>
              <a:t>jewellery</a:t>
            </a:r>
            <a:r>
              <a:rPr lang="en-US"/>
              <a:t> to a minimum</a:t>
            </a:r>
          </a:p>
          <a:p>
            <a:r>
              <a:rPr lang="en-US"/>
              <a:t>Avoid long chains, necklaces or scarves</a:t>
            </a:r>
          </a:p>
          <a:p>
            <a:r>
              <a:rPr lang="en-US"/>
              <a:t>Hair should be neat and clean – long hair should be tied back or worn up</a:t>
            </a:r>
          </a:p>
          <a:p>
            <a:r>
              <a:rPr lang="en-US"/>
              <a:t>Fingernails should be kept clean, short and smooth edged</a:t>
            </a:r>
          </a:p>
          <a:p>
            <a:r>
              <a:rPr lang="en-US"/>
              <a:t>Personal clothing and footwear should be clean and in good condition</a:t>
            </a:r>
          </a:p>
          <a:p>
            <a:r>
              <a:rPr lang="en-US"/>
              <a:t>No open toed or heeled shoes</a:t>
            </a:r>
          </a:p>
          <a:p>
            <a:r>
              <a:rPr lang="en-US"/>
              <a:t>Avoid perfume and keep to a low/no scented </a:t>
            </a:r>
            <a:br>
              <a:rPr lang="en-US"/>
            </a:br>
            <a:r>
              <a:rPr lang="en-US"/>
              <a:t>deodorant, remembering that your own personal </a:t>
            </a:r>
            <a:br>
              <a:rPr lang="en-US"/>
            </a:br>
            <a:r>
              <a:rPr lang="en-US"/>
              <a:t>hygiene is extremely important</a:t>
            </a:r>
          </a:p>
          <a:p>
            <a:endParaRPr lang="en-AU"/>
          </a:p>
        </p:txBody>
      </p:sp>
      <p:pic>
        <p:nvPicPr>
          <p:cNvPr id="4" name="Picture 3">
            <a:extLst>
              <a:ext uri="{FF2B5EF4-FFF2-40B4-BE49-F238E27FC236}">
                <a16:creationId xmlns:a16="http://schemas.microsoft.com/office/drawing/2014/main" id="{31735884-13C1-4812-AC97-3EBEF58097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96200" y="4558379"/>
            <a:ext cx="2392000" cy="1817179"/>
          </a:xfrm>
          <a:prstGeom prst="rect">
            <a:avLst/>
          </a:prstGeom>
        </p:spPr>
      </p:pic>
    </p:spTree>
    <p:extLst>
      <p:ext uri="{BB962C8B-B14F-4D97-AF65-F5344CB8AC3E}">
        <p14:creationId xmlns:p14="http://schemas.microsoft.com/office/powerpoint/2010/main" val="584404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5"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idx="4294967295"/>
          </p:nvPr>
        </p:nvSpPr>
        <p:spPr>
          <a:xfrm>
            <a:off x="2246313" y="3321051"/>
            <a:ext cx="7772400" cy="3533775"/>
          </a:xfrm>
        </p:spPr>
        <p:txBody>
          <a:bodyPr anchor="t"/>
          <a:lstStyle/>
          <a:p>
            <a:pPr>
              <a:spcBef>
                <a:spcPct val="20000"/>
              </a:spcBef>
            </a:pPr>
            <a:r>
              <a:rPr lang="en-AU" altLang="en-US" sz="4000">
                <a:solidFill>
                  <a:srgbClr val="FFFFFF"/>
                </a:solidFill>
                <a:latin typeface="Gotham Rounded Medium" charset="0"/>
                <a:ea typeface="Gotham Rounded Medium" charset="0"/>
                <a:cs typeface="Gotham Rounded Medium" charset="0"/>
              </a:rPr>
              <a:t>Pay office</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p:cNvSpPr>
            <a:spLocks noGrp="1"/>
          </p:cNvSpPr>
          <p:nvPr>
            <p:ph type="title" idx="4294967295"/>
          </p:nvPr>
        </p:nvSpPr>
        <p:spPr>
          <a:xfrm>
            <a:off x="1847850" y="3212977"/>
            <a:ext cx="7772400" cy="3533775"/>
          </a:xfrm>
        </p:spPr>
        <p:txBody>
          <a:bodyPr anchor="t"/>
          <a:lstStyle/>
          <a:p>
            <a:r>
              <a:rPr lang="en-US" altLang="en-US" sz="4000">
                <a:solidFill>
                  <a:schemeClr val="bg1"/>
                </a:solidFill>
                <a:latin typeface="Gotham Rounded Medium" charset="0"/>
                <a:ea typeface="Gotham Rounded Medium" charset="0"/>
                <a:cs typeface="Gotham Rounded Medium" charset="0"/>
              </a:rPr>
              <a:t>Responsibilities</a:t>
            </a:r>
            <a:endParaRPr lang="en-US" altLang="en-US" sz="4000">
              <a:latin typeface="Gotham Rounded Medium" charset="0"/>
              <a:ea typeface="Gotham Rounded Medium" charset="0"/>
              <a:cs typeface="Gotham Rounded Medium"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extLst>
      <p:ext uri="{BB962C8B-B14F-4D97-AF65-F5344CB8AC3E}">
        <p14:creationId xmlns:p14="http://schemas.microsoft.com/office/powerpoint/2010/main" val="210361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en-US" altLang="en-US"/>
              <a:t>Payroll Contact details</a:t>
            </a:r>
          </a:p>
        </p:txBody>
      </p:sp>
      <p:sp>
        <p:nvSpPr>
          <p:cNvPr id="108546" name="Content Placeholder 2"/>
          <p:cNvSpPr>
            <a:spLocks noGrp="1"/>
          </p:cNvSpPr>
          <p:nvPr>
            <p:ph idx="1"/>
          </p:nvPr>
        </p:nvSpPr>
        <p:spPr/>
        <p:txBody>
          <a:bodyPr/>
          <a:lstStyle/>
          <a:p>
            <a:pPr marL="0" indent="0">
              <a:buNone/>
            </a:pPr>
            <a:endParaRPr lang="en-US"/>
          </a:p>
          <a:p>
            <a:pPr marL="0" indent="0">
              <a:buNone/>
            </a:pPr>
            <a:r>
              <a:rPr lang="en-US"/>
              <a:t>This is for contacting pay office</a:t>
            </a:r>
          </a:p>
          <a:p>
            <a:pPr marL="0" indent="0">
              <a:buNone/>
            </a:pPr>
            <a:r>
              <a:rPr lang="en-US" b="1"/>
              <a:t>Email all enquiries to: </a:t>
            </a:r>
            <a:r>
              <a:rPr lang="en-US">
                <a:hlinkClick r:id="rId2"/>
              </a:rPr>
              <a:t>payoffice@oncall.com.au</a:t>
            </a:r>
            <a:r>
              <a:rPr lang="en-US"/>
              <a:t> </a:t>
            </a:r>
            <a:br>
              <a:rPr lang="en-US"/>
            </a:br>
            <a:endParaRPr lang="en-US"/>
          </a:p>
          <a:p>
            <a:pPr marL="0" indent="0">
              <a:buNone/>
            </a:pPr>
            <a:r>
              <a:rPr lang="en-US"/>
              <a:t>This is for Timesheets only</a:t>
            </a:r>
          </a:p>
          <a:p>
            <a:pPr marL="0" indent="0">
              <a:buNone/>
            </a:pPr>
            <a:r>
              <a:rPr lang="en-US" b="1"/>
              <a:t>Email timesheets to: </a:t>
            </a:r>
            <a:r>
              <a:rPr lang="en-US">
                <a:hlinkClick r:id="rId3"/>
              </a:rPr>
              <a:t>timesheets@oncall.com.au</a:t>
            </a:r>
            <a:r>
              <a:rPr lang="en-US"/>
              <a:t> </a:t>
            </a:r>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en-US"/>
              <a:t>Changing your details</a:t>
            </a:r>
          </a:p>
        </p:txBody>
      </p:sp>
      <p:sp>
        <p:nvSpPr>
          <p:cNvPr id="119810" name="Content Placeholder 2"/>
          <p:cNvSpPr>
            <a:spLocks noGrp="1"/>
          </p:cNvSpPr>
          <p:nvPr>
            <p:ph idx="1"/>
          </p:nvPr>
        </p:nvSpPr>
        <p:spPr/>
        <p:txBody>
          <a:bodyPr/>
          <a:lstStyle/>
          <a:p>
            <a:r>
              <a:rPr lang="en-US" altLang="en-US"/>
              <a:t>Banking details – in writing (don’t close account until pay reaches new account)</a:t>
            </a:r>
          </a:p>
          <a:p>
            <a:r>
              <a:rPr lang="en-US" altLang="en-US"/>
              <a:t>Your address/phone number/email address – in writing</a:t>
            </a:r>
          </a:p>
          <a:p>
            <a:r>
              <a:rPr lang="en-US" altLang="en-US"/>
              <a:t>Tax File Declaration: Any changes require a new tax file declaration</a:t>
            </a:r>
          </a:p>
          <a:p>
            <a:r>
              <a:rPr lang="en-US" altLang="en-US"/>
              <a:t>Super: Must be accompanied by confirmation of super account from super fund</a:t>
            </a:r>
          </a:p>
          <a:p>
            <a:r>
              <a:rPr lang="en-US" altLang="en-US"/>
              <a:t>Your name – must provide certified copy as evidence of change</a:t>
            </a:r>
            <a:br>
              <a:rPr lang="en-US" altLang="en-US"/>
            </a:br>
            <a:endParaRPr lang="en-US" altLang="en-US"/>
          </a:p>
          <a:p>
            <a:pPr marL="0" indent="0">
              <a:buNone/>
            </a:pPr>
            <a:r>
              <a:rPr lang="en-US" altLang="en-US" b="1"/>
              <a:t>Email to: </a:t>
            </a:r>
            <a:r>
              <a:rPr lang="en-US" altLang="en-US">
                <a:hlinkClick r:id="rId2"/>
              </a:rPr>
              <a:t>payoffice@oncall.com.au</a:t>
            </a:r>
            <a:r>
              <a:rPr lang="en-US" altLang="en-US"/>
              <a:t> </a:t>
            </a:r>
          </a:p>
          <a:p>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en-US"/>
              <a:t>Payroll</a:t>
            </a:r>
          </a:p>
        </p:txBody>
      </p:sp>
      <p:sp>
        <p:nvSpPr>
          <p:cNvPr id="110594" name="Content Placeholder 2"/>
          <p:cNvSpPr>
            <a:spLocks noGrp="1"/>
          </p:cNvSpPr>
          <p:nvPr>
            <p:ph idx="1"/>
          </p:nvPr>
        </p:nvSpPr>
        <p:spPr/>
        <p:txBody>
          <a:bodyPr/>
          <a:lstStyle/>
          <a:p>
            <a:pPr marL="0" indent="0">
              <a:buNone/>
            </a:pPr>
            <a:r>
              <a:rPr lang="en-US" b="1"/>
              <a:t>Getting your timesheets to us:</a:t>
            </a:r>
          </a:p>
          <a:p>
            <a:endParaRPr lang="en-US"/>
          </a:p>
          <a:p>
            <a:r>
              <a:rPr lang="en-US"/>
              <a:t>Email to: </a:t>
            </a:r>
            <a:r>
              <a:rPr lang="en-US">
                <a:hlinkClick r:id="rId2"/>
              </a:rPr>
              <a:t>timesheets@oncall.com.au</a:t>
            </a:r>
            <a:endParaRPr lang="en-US"/>
          </a:p>
          <a:p>
            <a:r>
              <a:rPr lang="en-US" err="1"/>
              <a:t>MyONCALL</a:t>
            </a:r>
            <a:r>
              <a:rPr lang="en-US"/>
              <a:t> app simply take a photo and attach</a:t>
            </a:r>
          </a:p>
          <a:p>
            <a:r>
              <a:rPr lang="en-US"/>
              <a:t>Post – ONCALL, Level 2, 660 Canterbury Road, Surrey Hills, Vic  3127</a:t>
            </a:r>
          </a:p>
          <a:p>
            <a:r>
              <a:rPr lang="en-US"/>
              <a:t>Drop in - to the postbox next to the garage roller door in Russell Street (just around the corner from the front door) labelled </a:t>
            </a:r>
            <a:r>
              <a:rPr lang="en-US" altLang="en-US"/>
              <a:t>“</a:t>
            </a:r>
            <a:r>
              <a:rPr lang="en-US" altLang="ja-JP"/>
              <a:t>ONCALL Staff Timesheets</a:t>
            </a:r>
            <a:r>
              <a:rPr lang="en-US" altLang="en-US"/>
              <a:t>”</a:t>
            </a:r>
          </a:p>
          <a:p>
            <a:r>
              <a:rPr lang="en-US"/>
              <a:t>You can ask reception to add you to the register list for confirmation of timesheets being received.</a:t>
            </a:r>
          </a:p>
          <a:p>
            <a:r>
              <a:rPr lang="en-US"/>
              <a:t>Reception also supplies new timesheet books on request</a:t>
            </a:r>
          </a:p>
          <a:p>
            <a:endParaRPr lang="en-US" altLang="ja-JP"/>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en-US"/>
              <a:t>Payroll</a:t>
            </a:r>
          </a:p>
        </p:txBody>
      </p:sp>
      <p:sp>
        <p:nvSpPr>
          <p:cNvPr id="114690" name="Content Placeholder 2"/>
          <p:cNvSpPr>
            <a:spLocks noGrp="1"/>
          </p:cNvSpPr>
          <p:nvPr>
            <p:ph idx="1"/>
          </p:nvPr>
        </p:nvSpPr>
        <p:spPr/>
        <p:txBody>
          <a:bodyPr/>
          <a:lstStyle/>
          <a:p>
            <a:r>
              <a:rPr lang="en-US" altLang="en-US"/>
              <a:t>Timesheets must be in by </a:t>
            </a:r>
            <a:r>
              <a:rPr lang="en-US" altLang="en-US" b="1"/>
              <a:t>10am Monday morning</a:t>
            </a:r>
          </a:p>
          <a:p>
            <a:endParaRPr lang="en-US" altLang="en-US"/>
          </a:p>
          <a:p>
            <a:r>
              <a:rPr lang="en-US" altLang="en-US"/>
              <a:t>Weekly Pay – payday is Friday. </a:t>
            </a:r>
            <a:r>
              <a:rPr lang="en-US" altLang="en-US" err="1"/>
              <a:t>Payslips</a:t>
            </a:r>
            <a:r>
              <a:rPr lang="en-US" altLang="en-US"/>
              <a:t> will be emailed every Thursday </a:t>
            </a:r>
          </a:p>
          <a:p>
            <a:endParaRPr lang="en-US" altLang="en-US"/>
          </a:p>
          <a:p>
            <a:r>
              <a:rPr lang="en-US" altLang="en-US"/>
              <a:t>Timesheets must be submitted weekly</a:t>
            </a:r>
          </a:p>
          <a:p>
            <a:endParaRPr lang="en-US" altLang="en-US"/>
          </a:p>
          <a:p>
            <a:r>
              <a:rPr lang="en-US" altLang="en-US"/>
              <a:t>Every Monday emails are sent outlining missing timesheets</a:t>
            </a:r>
          </a:p>
          <a:p>
            <a:endParaRPr lang="en-US" altLang="en-US"/>
          </a:p>
          <a:p>
            <a:endParaRPr lang="en-US" altLang="en-US"/>
          </a:p>
        </p:txBody>
      </p:sp>
      <p:sp>
        <p:nvSpPr>
          <p:cNvPr id="5" name="Rectangle 4"/>
          <p:cNvSpPr/>
          <p:nvPr/>
        </p:nvSpPr>
        <p:spPr>
          <a:xfrm>
            <a:off x="8976320" y="404664"/>
            <a:ext cx="1368152" cy="527376"/>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50272" y="404665"/>
            <a:ext cx="1282970" cy="47726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r>
              <a:rPr lang="en-US" altLang="en-US"/>
              <a:t>Timesheets</a:t>
            </a:r>
          </a:p>
        </p:txBody>
      </p:sp>
      <p:sp>
        <p:nvSpPr>
          <p:cNvPr id="116738" name="Content Placeholder 2"/>
          <p:cNvSpPr>
            <a:spLocks noGrp="1"/>
          </p:cNvSpPr>
          <p:nvPr>
            <p:ph idx="1"/>
          </p:nvPr>
        </p:nvSpPr>
        <p:spPr/>
        <p:txBody>
          <a:bodyPr/>
          <a:lstStyle/>
          <a:p>
            <a:pPr marL="0" indent="0">
              <a:buNone/>
            </a:pPr>
            <a:r>
              <a:rPr lang="en-US" altLang="en-US" b="1"/>
              <a:t>Information must be clear and complete</a:t>
            </a:r>
          </a:p>
          <a:p>
            <a:r>
              <a:rPr lang="en-US" altLang="en-US"/>
              <a:t>If a timesheet cannot be read or is not signed by both yourself and the participant/customer, you may not be paid. </a:t>
            </a:r>
          </a:p>
          <a:p>
            <a:pPr marL="0" indent="0">
              <a:buNone/>
            </a:pPr>
            <a:r>
              <a:rPr lang="en-US" altLang="en-US" b="1"/>
              <a:t>Shift must match our system</a:t>
            </a:r>
          </a:p>
          <a:p>
            <a:r>
              <a:rPr lang="en-US" altLang="en-US"/>
              <a:t>If your shift times change due to incident or </a:t>
            </a:r>
            <a:r>
              <a:rPr lang="en-US" altLang="en-US" err="1"/>
              <a:t>organisational</a:t>
            </a:r>
            <a:r>
              <a:rPr lang="en-US" altLang="en-US"/>
              <a:t> request, you must contact ONCALL at the completion of your shift to update shift details (including </a:t>
            </a:r>
            <a:r>
              <a:rPr lang="en-US" altLang="en-US" err="1"/>
              <a:t>authorising</a:t>
            </a:r>
            <a:r>
              <a:rPr lang="en-US" altLang="en-US"/>
              <a:t> person’s name and position)</a:t>
            </a:r>
          </a:p>
          <a:p>
            <a:pPr marL="0" indent="0">
              <a:buNone/>
            </a:pPr>
            <a:r>
              <a:rPr lang="en-US" altLang="en-US" b="1"/>
              <a:t>Work Performance</a:t>
            </a:r>
          </a:p>
          <a:p>
            <a:r>
              <a:rPr lang="en-US" altLang="en-US"/>
              <a:t>To be filled out by </a:t>
            </a:r>
            <a:r>
              <a:rPr lang="en-US" altLang="en-US" err="1"/>
              <a:t>organisational</a:t>
            </a:r>
            <a:r>
              <a:rPr lang="en-US" altLang="en-US"/>
              <a:t> staff member if they choose to provide feedback on your performance</a:t>
            </a:r>
          </a:p>
          <a:p>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en-US"/>
              <a:t>Sample Timesheet</a:t>
            </a:r>
          </a:p>
        </p:txBody>
      </p:sp>
      <p:pic>
        <p:nvPicPr>
          <p:cNvPr id="117765" name="Picture 2"/>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985183" y="1110754"/>
            <a:ext cx="4221634" cy="56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en-US" err="1"/>
              <a:t>Payslips</a:t>
            </a:r>
            <a:endParaRPr lang="en-US" altLang="en-US"/>
          </a:p>
        </p:txBody>
      </p:sp>
      <p:sp>
        <p:nvSpPr>
          <p:cNvPr id="110594" name="Content Placeholder 2"/>
          <p:cNvSpPr>
            <a:spLocks noGrp="1"/>
          </p:cNvSpPr>
          <p:nvPr>
            <p:ph idx="1"/>
          </p:nvPr>
        </p:nvSpPr>
        <p:spPr/>
        <p:txBody>
          <a:bodyPr/>
          <a:lstStyle/>
          <a:p>
            <a:pPr marL="0" indent="0">
              <a:buNone/>
            </a:pPr>
            <a:r>
              <a:rPr lang="en-US" b="1"/>
              <a:t>Getting your timesheets to us:</a:t>
            </a:r>
          </a:p>
          <a:p>
            <a:endParaRPr lang="en-US"/>
          </a:p>
          <a:p>
            <a:r>
              <a:rPr lang="en-US" b="1"/>
              <a:t>Emailed Thursday afternoons</a:t>
            </a:r>
            <a:br>
              <a:rPr lang="en-US"/>
            </a:br>
            <a:r>
              <a:rPr lang="en-US"/>
              <a:t>Make sure we have your correct email address, if you change your email address you must let us know. </a:t>
            </a:r>
          </a:p>
          <a:p>
            <a:endParaRPr lang="en-US"/>
          </a:p>
          <a:p>
            <a:r>
              <a:rPr lang="en-US"/>
              <a:t>Check your timesheet - hours, s/o’s, weekend rates etc. </a:t>
            </a:r>
          </a:p>
          <a:p>
            <a:endParaRPr lang="en-US" altLang="ja-JP"/>
          </a:p>
        </p:txBody>
      </p:sp>
      <p:sp>
        <p:nvSpPr>
          <p:cNvPr id="4" name="TextBox 3"/>
          <p:cNvSpPr txBox="1"/>
          <p:nvPr/>
        </p:nvSpPr>
        <p:spPr>
          <a:xfrm>
            <a:off x="9560170" y="56270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34329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en-US"/>
              <a:t>Sample </a:t>
            </a:r>
            <a:r>
              <a:rPr lang="en-US" altLang="en-US" err="1"/>
              <a:t>Payslip</a:t>
            </a:r>
            <a:endParaRPr lang="en-US" altLang="en-US"/>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83868" y="1412776"/>
            <a:ext cx="8224265" cy="3384376"/>
          </a:xfrm>
          <a:prstGeom prst="rect">
            <a:avLst/>
          </a:prstGeom>
        </p:spPr>
      </p:pic>
      <p:sp>
        <p:nvSpPr>
          <p:cNvPr id="5" name="TextBox 4"/>
          <p:cNvSpPr txBox="1"/>
          <p:nvPr/>
        </p:nvSpPr>
        <p:spPr>
          <a:xfrm>
            <a:off x="2279576" y="5499229"/>
            <a:ext cx="7632848" cy="830997"/>
          </a:xfrm>
          <a:prstGeom prst="rect">
            <a:avLst/>
          </a:prstGeom>
          <a:solidFill>
            <a:srgbClr val="FF6600"/>
          </a:solidFill>
        </p:spPr>
        <p:txBody>
          <a:bodyPr wrap="square" rtlCol="0">
            <a:spAutoFit/>
          </a:bodyPr>
          <a:lstStyle/>
          <a:p>
            <a:pPr algn="ctr"/>
            <a:r>
              <a:rPr lang="en-US" sz="1600">
                <a:solidFill>
                  <a:schemeClr val="bg1"/>
                </a:solidFill>
                <a:latin typeface="Gotham Rounded Book" charset="0"/>
                <a:ea typeface="Gotham Rounded Book" charset="0"/>
                <a:cs typeface="Gotham Rounded Book" charset="0"/>
              </a:rPr>
              <a:t>Marketing communications may occasionally be added to the bottom of your </a:t>
            </a:r>
            <a:r>
              <a:rPr lang="en-US" sz="1600" err="1">
                <a:solidFill>
                  <a:schemeClr val="bg1"/>
                </a:solidFill>
                <a:latin typeface="Gotham Rounded Book" charset="0"/>
                <a:ea typeface="Gotham Rounded Book" charset="0"/>
                <a:cs typeface="Gotham Rounded Book" charset="0"/>
              </a:rPr>
              <a:t>payslips</a:t>
            </a:r>
            <a:r>
              <a:rPr lang="en-US" sz="1600">
                <a:solidFill>
                  <a:schemeClr val="bg1"/>
                </a:solidFill>
                <a:latin typeface="Gotham Rounded Book" charset="0"/>
                <a:ea typeface="Gotham Rounded Book" charset="0"/>
                <a:cs typeface="Gotham Rounded Book" charset="0"/>
              </a:rPr>
              <a:t>, remember to take a look at these as they can include competitions, vacancies or upcoming training sessions and discounts. </a:t>
            </a:r>
          </a:p>
        </p:txBody>
      </p:sp>
    </p:spTree>
    <p:extLst>
      <p:ext uri="{BB962C8B-B14F-4D97-AF65-F5344CB8AC3E}">
        <p14:creationId xmlns:p14="http://schemas.microsoft.com/office/powerpoint/2010/main" val="15018271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p:cNvSpPr txBox="1">
            <a:spLocks/>
          </p:cNvSpPr>
          <p:nvPr/>
        </p:nvSpPr>
        <p:spPr bwMode="auto">
          <a:xfrm>
            <a:off x="2246313" y="3321051"/>
            <a:ext cx="77724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400">
                <a:solidFill>
                  <a:srgbClr val="595959"/>
                </a:solidFill>
                <a:latin typeface="+mj-lt"/>
                <a:ea typeface="+mj-ea"/>
                <a:cs typeface="ＭＳ Ｐゴシック" charset="0"/>
              </a:defRPr>
            </a:lvl1pPr>
            <a:lvl2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a:lstStyle>
          <a:p>
            <a:pPr>
              <a:spcBef>
                <a:spcPct val="20000"/>
              </a:spcBef>
            </a:pPr>
            <a:r>
              <a:rPr lang="en-AU" altLang="en-US" sz="4000" kern="0">
                <a:solidFill>
                  <a:srgbClr val="FFFFFF"/>
                </a:solidFill>
                <a:latin typeface="Gotham Rounded Medium" charset="0"/>
                <a:ea typeface="Gotham Rounded Medium" charset="0"/>
                <a:cs typeface="Gotham Rounded Medium" charset="0"/>
              </a:rPr>
              <a:t>Casual Staff Services</a:t>
            </a:r>
            <a:br>
              <a:rPr lang="en-AU" altLang="en-US" sz="4000" kern="0">
                <a:solidFill>
                  <a:srgbClr val="FFFFFF"/>
                </a:solidFill>
                <a:latin typeface="Gotham Rounded Medium" charset="0"/>
                <a:ea typeface="Gotham Rounded Medium" charset="0"/>
                <a:cs typeface="Gotham Rounded Medium" charset="0"/>
              </a:rPr>
            </a:br>
            <a:r>
              <a:rPr lang="en-AU" altLang="en-US" sz="2800" kern="0">
                <a:solidFill>
                  <a:srgbClr val="FFFFFF"/>
                </a:solidFill>
                <a:latin typeface="Gotham Rounded Medium" charset="0"/>
                <a:ea typeface="Gotham Rounded Medium" charset="0"/>
                <a:cs typeface="Gotham Rounded Medium" charset="0"/>
              </a:rPr>
              <a:t>Disability and CYF &amp; Community Services</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p:cNvSpPr txBox="1">
            <a:spLocks/>
          </p:cNvSpPr>
          <p:nvPr/>
        </p:nvSpPr>
        <p:spPr bwMode="auto">
          <a:xfrm>
            <a:off x="2246313" y="3321051"/>
            <a:ext cx="77724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400">
                <a:solidFill>
                  <a:srgbClr val="595959"/>
                </a:solidFill>
                <a:latin typeface="+mj-lt"/>
                <a:ea typeface="+mj-ea"/>
                <a:cs typeface="ＭＳ Ｐゴシック" charset="0"/>
              </a:defRPr>
            </a:lvl1pPr>
            <a:lvl2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a:lstStyle>
          <a:p>
            <a:pPr>
              <a:spcBef>
                <a:spcPct val="20000"/>
              </a:spcBef>
            </a:pPr>
            <a:r>
              <a:rPr lang="en-AU" altLang="en-US" sz="4000" kern="0">
                <a:solidFill>
                  <a:srgbClr val="FFFFFF"/>
                </a:solidFill>
                <a:latin typeface="Gotham Rounded Medium" charset="0"/>
                <a:ea typeface="Gotham Rounded Medium" charset="0"/>
                <a:cs typeface="Gotham Rounded Medium" charset="0"/>
              </a:rPr>
              <a:t>NDIS Services</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OH&amp;S</a:t>
            </a:r>
          </a:p>
        </p:txBody>
      </p:sp>
      <p:sp>
        <p:nvSpPr>
          <p:cNvPr id="26626" name="Content Placeholder 2"/>
          <p:cNvSpPr>
            <a:spLocks noGrp="1"/>
          </p:cNvSpPr>
          <p:nvPr>
            <p:ph idx="1"/>
          </p:nvPr>
        </p:nvSpPr>
        <p:spPr/>
        <p:txBody>
          <a:bodyPr/>
          <a:lstStyle/>
          <a:p>
            <a:r>
              <a:rPr lang="en-US" altLang="en-US"/>
              <a:t>Most shifts occur in venues outside of ONCALL’s direct control</a:t>
            </a:r>
          </a:p>
          <a:p>
            <a:r>
              <a:rPr lang="en-US" altLang="en-US"/>
              <a:t>The OH&amp;S Act (2004) shares responsibility for employees’ health &amp; safety…under the Act, the following applies:</a:t>
            </a:r>
          </a:p>
          <a:p>
            <a:pPr lvl="1"/>
            <a:r>
              <a:rPr lang="en-US" altLang="en-US"/>
              <a:t>S21 – Employer has responsibility as far as is practicable to provide a safe work environment. This includes your host employer.</a:t>
            </a:r>
          </a:p>
          <a:p>
            <a:pPr lvl="1"/>
            <a:r>
              <a:rPr lang="en-US" altLang="en-US"/>
              <a:t>S25 – Employee has a responsibility to act in a safe manner to protect their own safety as well as anyone else affected by their acts /omissions</a:t>
            </a:r>
          </a:p>
          <a:p>
            <a:r>
              <a:rPr lang="en-US" altLang="en-US"/>
              <a:t>ONCALL’s OH&amp;S Policy &amp; Procedure</a:t>
            </a:r>
          </a:p>
          <a:p>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
        <p:nvSpPr>
          <p:cNvPr id="7" name="Title 1">
            <a:extLst>
              <a:ext uri="{FF2B5EF4-FFF2-40B4-BE49-F238E27FC236}">
                <a16:creationId xmlns:a16="http://schemas.microsoft.com/office/drawing/2014/main" id="{F49CB4A7-8267-4749-8CB3-71A810D896D0}"/>
              </a:ext>
            </a:extLst>
          </p:cNvPr>
          <p:cNvSpPr txBox="1">
            <a:spLocks/>
          </p:cNvSpPr>
          <p:nvPr/>
        </p:nvSpPr>
        <p:spPr bwMode="auto">
          <a:xfrm>
            <a:off x="2246313" y="3321051"/>
            <a:ext cx="7772400" cy="9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400">
                <a:solidFill>
                  <a:srgbClr val="595959"/>
                </a:solidFill>
                <a:latin typeface="+mj-lt"/>
                <a:ea typeface="+mj-ea"/>
                <a:cs typeface="ＭＳ Ｐゴシック" charset="0"/>
              </a:defRPr>
            </a:lvl1pPr>
            <a:lvl2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a:lstStyle>
          <a:p>
            <a:pPr>
              <a:spcBef>
                <a:spcPct val="20000"/>
              </a:spcBef>
            </a:pPr>
            <a:r>
              <a:rPr lang="en-AU" altLang="en-US" sz="4000" kern="0">
                <a:solidFill>
                  <a:srgbClr val="FFFFFF"/>
                </a:solidFill>
                <a:latin typeface="Gotham Rounded Medium" charset="0"/>
                <a:ea typeface="Gotham Rounded Medium" charset="0"/>
                <a:cs typeface="Gotham Rounded Medium" charset="0"/>
              </a:rPr>
              <a:t>Accommodation Services</a:t>
            </a:r>
          </a:p>
          <a:p>
            <a:pPr>
              <a:spcBef>
                <a:spcPct val="20000"/>
              </a:spcBef>
            </a:pPr>
            <a:r>
              <a:rPr lang="en-AU" altLang="en-US" sz="2800" kern="0">
                <a:solidFill>
                  <a:srgbClr val="FFFFFF"/>
                </a:solidFill>
                <a:latin typeface="Gotham Rounded Medium" charset="0"/>
                <a:ea typeface="Gotham Rounded Medium" charset="0"/>
                <a:cs typeface="Gotham Rounded Medium" charset="0"/>
              </a:rPr>
              <a:t>Disability accommodation services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8550" name="Slide Number Placeholder 5"/>
          <p:cNvSpPr txBox="1">
            <a:spLocks noGrp="1"/>
          </p:cNvSpPr>
          <p:nvPr/>
        </p:nvSpPr>
        <p:spPr bwMode="auto">
          <a:xfrm>
            <a:off x="9409114" y="6524625"/>
            <a:ext cx="801687" cy="7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262626"/>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28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Char char="•"/>
              <a:defRPr sz="24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Char char="»"/>
              <a:defRPr sz="2000">
                <a:solidFill>
                  <a:srgbClr val="262626"/>
                </a:solidFill>
                <a:latin typeface="Arial" panose="020B0604020202020204" pitchFamily="34" charset="0"/>
                <a:ea typeface="ＭＳ Ｐゴシック" panose="020B0600070205080204" pitchFamily="34" charset="-128"/>
                <a:cs typeface="Arial" panose="020B0604020202020204" pitchFamily="34" charset="0"/>
              </a:defRPr>
            </a:lvl9pPr>
          </a:lstStyle>
          <a:p>
            <a:pPr algn="r" eaLnBrk="1" hangingPunct="1">
              <a:spcBef>
                <a:spcPct val="0"/>
              </a:spcBef>
              <a:buFontTx/>
              <a:buNone/>
            </a:pPr>
            <a:endParaRPr lang="en-AU" altLang="en-US" sz="1000">
              <a:solidFill>
                <a:schemeClr val="bg1"/>
              </a:solidFill>
              <a:cs typeface="Arial" panose="020B0604020202020204" pitchFamily="34" charset="0"/>
            </a:endParaRPr>
          </a:p>
        </p:txBody>
      </p:sp>
      <p:sp>
        <p:nvSpPr>
          <p:cNvPr id="9" name="Title 1"/>
          <p:cNvSpPr txBox="1">
            <a:spLocks/>
          </p:cNvSpPr>
          <p:nvPr/>
        </p:nvSpPr>
        <p:spPr bwMode="auto">
          <a:xfrm>
            <a:off x="2246313" y="3321051"/>
            <a:ext cx="7772400" cy="118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400">
                <a:solidFill>
                  <a:srgbClr val="595959"/>
                </a:solidFill>
                <a:latin typeface="+mj-lt"/>
                <a:ea typeface="+mj-ea"/>
                <a:cs typeface="ＭＳ Ｐゴシック" charset="0"/>
              </a:defRPr>
            </a:lvl1pPr>
            <a:lvl2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rgbClr val="595959"/>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a:lstStyle>
          <a:p>
            <a:pPr>
              <a:spcBef>
                <a:spcPct val="20000"/>
              </a:spcBef>
            </a:pPr>
            <a:r>
              <a:rPr lang="en-AU" altLang="en-US" sz="4000" kern="0">
                <a:solidFill>
                  <a:srgbClr val="FFFFFF"/>
                </a:solidFill>
                <a:latin typeface="Gotham Rounded Medium" charset="0"/>
                <a:ea typeface="Gotham Rounded Medium" charset="0"/>
                <a:cs typeface="Gotham Rounded Medium" charset="0"/>
              </a:rPr>
              <a:t>Out of Home Care</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664" y="404664"/>
            <a:ext cx="1941263" cy="720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altLang="en-US"/>
              <a:t>Career Progression</a:t>
            </a:r>
          </a:p>
        </p:txBody>
      </p:sp>
      <p:sp>
        <p:nvSpPr>
          <p:cNvPr id="110597" name="Rectangle 6"/>
          <p:cNvSpPr>
            <a:spLocks noGrp="1" noChangeArrowheads="1"/>
          </p:cNvSpPr>
          <p:nvPr>
            <p:ph idx="1"/>
          </p:nvPr>
        </p:nvSpPr>
        <p:spPr/>
        <p:txBody>
          <a:bodyPr/>
          <a:lstStyle/>
          <a:p>
            <a:r>
              <a:rPr lang="en-AU" altLang="en-US"/>
              <a:t>ONCALL has many examples of staff who have commenced their careers as a support worker</a:t>
            </a:r>
          </a:p>
          <a:p>
            <a:endParaRPr lang="en-AU" altLang="en-US"/>
          </a:p>
          <a:p>
            <a:r>
              <a:rPr lang="en-AU" altLang="en-US"/>
              <a:t>See Vishal’s story in your manual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altLang="en-US"/>
              <a:t>Employee Support</a:t>
            </a:r>
          </a:p>
        </p:txBody>
      </p:sp>
      <p:sp>
        <p:nvSpPr>
          <p:cNvPr id="111621" name="Rectangle 6"/>
          <p:cNvSpPr>
            <a:spLocks noGrp="1" noChangeArrowheads="1"/>
          </p:cNvSpPr>
          <p:nvPr>
            <p:ph idx="1"/>
          </p:nvPr>
        </p:nvSpPr>
        <p:spPr/>
        <p:txBody>
          <a:bodyPr/>
          <a:lstStyle/>
          <a:p>
            <a:r>
              <a:rPr lang="en-AU" altLang="en-US"/>
              <a:t>For </a:t>
            </a:r>
            <a:r>
              <a:rPr lang="en-AU" altLang="en-US" b="1"/>
              <a:t>Employee Assistance: </a:t>
            </a:r>
            <a:r>
              <a:rPr lang="en-AU" altLang="en-US"/>
              <a:t>please contact the ONCALL Human Resources Manager on 9896 2468</a:t>
            </a:r>
          </a:p>
          <a:p>
            <a:endParaRPr lang="en-AU" altLang="en-US"/>
          </a:p>
          <a:p>
            <a:r>
              <a:rPr lang="en-AU" altLang="en-US" b="1"/>
              <a:t>National Disability Practitioners </a:t>
            </a:r>
            <a:r>
              <a:rPr lang="en-AU" altLang="en-US"/>
              <a:t>– membership organisation supporting practitioners who have dedicated their careers to supporting others.   </a:t>
            </a:r>
            <a:r>
              <a:rPr lang="en-AU" altLang="en-US">
                <a:hlinkClick r:id="rId2"/>
              </a:rPr>
              <a:t>www.ndp.org.au</a:t>
            </a:r>
            <a:endParaRPr lang="en-AU"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125" y="1152687"/>
            <a:ext cx="6635750" cy="1143000"/>
          </a:xfrm>
          <a:extLst>
            <a:ext uri="{909E8E84-426E-40dd-AFC4-6F175D3DCCD1}"/>
            <a:ext uri="{91240B29-F687-4f45-9708-019B960494DF}"/>
            <a:ext uri="{AF507438-7753-43e0-B8FC-AC1667EBCBE1}"/>
          </a:extLst>
        </p:spPr>
        <p:txBody>
          <a:bodyPr/>
          <a:lstStyle/>
          <a:p>
            <a:pPr algn="ctr">
              <a:defRPr/>
            </a:pPr>
            <a:r>
              <a:rPr lang="en-US">
                <a:solidFill>
                  <a:schemeClr val="accent4"/>
                </a:solidFill>
                <a:latin typeface="Gotham Rounded Medium" charset="0"/>
                <a:ea typeface="Gotham Rounded Medium" charset="0"/>
                <a:cs typeface="Gotham Rounded Medium" charset="0"/>
              </a:rPr>
              <a:t>Welcome to the team!</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0" y="2295688"/>
            <a:ext cx="9144000" cy="35095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ext uri="{91240B29-F687-4f45-9708-019B960494DF}"/>
            <a:ext uri="{AF507438-7753-43e0-B8FC-AC1667EBCBE1}"/>
          </a:extLst>
        </p:spPr>
        <p:txBody>
          <a:bodyPr/>
          <a:lstStyle/>
          <a:p>
            <a:pPr>
              <a:defRPr/>
            </a:pPr>
            <a:r>
              <a:rPr lang="en-US">
                <a:solidFill>
                  <a:schemeClr val="accent4"/>
                </a:solidFill>
                <a:latin typeface="Gotham Rounded Medium" charset="0"/>
                <a:ea typeface="Gotham Rounded Medium" charset="0"/>
                <a:cs typeface="Gotham Rounded Medium" charset="0"/>
              </a:rPr>
              <a:t>Food Handling</a:t>
            </a:r>
          </a:p>
        </p:txBody>
      </p:sp>
      <p:sp>
        <p:nvSpPr>
          <p:cNvPr id="27650" name="Content Placeholder 2"/>
          <p:cNvSpPr>
            <a:spLocks noGrp="1"/>
          </p:cNvSpPr>
          <p:nvPr>
            <p:ph idx="1"/>
          </p:nvPr>
        </p:nvSpPr>
        <p:spPr/>
        <p:txBody>
          <a:bodyPr/>
          <a:lstStyle/>
          <a:p>
            <a:pPr marL="0" indent="0">
              <a:buNone/>
            </a:pPr>
            <a:r>
              <a:rPr lang="en-US" altLang="en-US">
                <a:latin typeface="Gotham Rounded Book" charset="0"/>
                <a:ea typeface="Gotham Rounded Book" charset="0"/>
                <a:cs typeface="Gotham Rounded Book" charset="0"/>
              </a:rPr>
              <a:t>When working with vulnerable people who are more susceptible to illness and poisoning, our food handling standards and general hygiene must be very high.</a:t>
            </a:r>
          </a:p>
          <a:p>
            <a:pPr marL="0" indent="0">
              <a:buNone/>
            </a:pPr>
            <a:r>
              <a:rPr lang="en-US" altLang="en-US" sz="1800">
                <a:latin typeface="Gotham Rounded Book" charset="0"/>
                <a:ea typeface="Gotham Rounded Book" charset="0"/>
                <a:cs typeface="Gotham Rounded Book" charset="0"/>
              </a:rPr>
              <a:t>(Check out the Food Handling training you can take home with you!)</a:t>
            </a:r>
            <a:endParaRPr lang="en-US" altLang="en-US" sz="3200">
              <a:latin typeface="Gotham Rounded Book" charset="0"/>
              <a:ea typeface="Gotham Rounded Book" charset="0"/>
              <a:cs typeface="Gotham Rounded Book" charset="0"/>
            </a:endParaRPr>
          </a:p>
          <a:p>
            <a:pPr marL="0" indent="0"/>
            <a:endParaRPr lang="en-US" altLang="en-US" sz="3200">
              <a:cs typeface="ＭＳ Ｐゴシック" panose="020B0600070205080204" pitchFamily="34" charset="-128"/>
            </a:endParaRPr>
          </a:p>
        </p:txBody>
      </p:sp>
      <p:sp>
        <p:nvSpPr>
          <p:cNvPr id="9" name="TextBox 8"/>
          <p:cNvSpPr txBox="1">
            <a:spLocks noChangeArrowheads="1"/>
          </p:cNvSpPr>
          <p:nvPr/>
        </p:nvSpPr>
        <p:spPr bwMode="auto">
          <a:xfrm>
            <a:off x="767408" y="4532927"/>
            <a:ext cx="10657184" cy="1200329"/>
          </a:xfrm>
          <a:prstGeom prst="rect">
            <a:avLst/>
          </a:prstGeom>
          <a:gradFill rotWithShape="1">
            <a:gsLst>
              <a:gs pos="0">
                <a:srgbClr val="00B050"/>
              </a:gs>
              <a:gs pos="64999">
                <a:srgbClr val="339933"/>
              </a:gs>
              <a:gs pos="100000">
                <a:srgbClr val="339933"/>
              </a:gs>
            </a:gsLst>
            <a:lin ang="5400000" scaled="1"/>
          </a:gradFill>
          <a:ln w="9525">
            <a:solidFill>
              <a:srgbClr val="B3B3B3">
                <a:alpha val="50195"/>
              </a:srgbClr>
            </a:solidFill>
            <a:miter lim="800000"/>
            <a:headEnd/>
            <a:tailEnd/>
          </a:ln>
          <a:effectLst>
            <a:outerShdw blurRad="63500" dist="20000" dir="5400000" rotWithShape="0">
              <a:srgbClr val="000000">
                <a:alpha val="37999"/>
              </a:srgbClr>
            </a:outerShdw>
          </a:effectLst>
        </p:spPr>
        <p:txBody>
          <a:bodyPr wrap="square">
            <a:spAutoFit/>
          </a:bodyPr>
          <a:lstStyle/>
          <a:p>
            <a:pPr algn="ctr" eaLnBrk="1" hangingPunct="1">
              <a:defRPr/>
            </a:pPr>
            <a:r>
              <a:rPr lang="en-US" sz="2400">
                <a:solidFill>
                  <a:schemeClr val="bg1"/>
                </a:solidFill>
                <a:latin typeface="Gotham Rounded Book" charset="0"/>
                <a:ea typeface="Gotham Rounded Book" charset="0"/>
                <a:cs typeface="Gotham Rounded Book" charset="0"/>
              </a:rPr>
              <a:t>Working with people who are vulnerable, i.e. children, aged, disabled, pregnant or unwell, require much higher food handling and personal hygiene standards by support staff in residential settings.</a:t>
            </a:r>
          </a:p>
        </p:txBody>
      </p:sp>
    </p:spTree>
  </p:cSld>
  <p:clrMapOvr>
    <a:masterClrMapping/>
  </p:clrMapOvr>
</p:sld>
</file>

<file path=ppt/theme/theme1.xml><?xml version="1.0" encoding="utf-8"?>
<a:theme xmlns:a="http://schemas.openxmlformats.org/drawingml/2006/main" name="Default Design">
  <a:themeElements>
    <a:clrScheme name="ONCALL">
      <a:dk1>
        <a:srgbClr val="3B3B3B"/>
      </a:dk1>
      <a:lt1>
        <a:srgbClr val="FFFFFF"/>
      </a:lt1>
      <a:dk2>
        <a:srgbClr val="2C2C2C"/>
      </a:dk2>
      <a:lt2>
        <a:srgbClr val="808080"/>
      </a:lt2>
      <a:accent1>
        <a:srgbClr val="E38400"/>
      </a:accent1>
      <a:accent2>
        <a:srgbClr val="FFB91B"/>
      </a:accent2>
      <a:accent3>
        <a:srgbClr val="FFFFFF"/>
      </a:accent3>
      <a:accent4>
        <a:srgbClr val="000000"/>
      </a:accent4>
      <a:accent5>
        <a:srgbClr val="EFC400"/>
      </a:accent5>
      <a:accent6>
        <a:srgbClr val="DF7008"/>
      </a:accent6>
      <a:hlink>
        <a:srgbClr val="DC5000"/>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84529D66730C4AAD78027260A6D02F" ma:contentTypeVersion="20" ma:contentTypeDescription="Create a new document." ma:contentTypeScope="" ma:versionID="86dcb4a5df0834bc1d545ebeb150a233">
  <xsd:schema xmlns:xsd="http://www.w3.org/2001/XMLSchema" xmlns:xs="http://www.w3.org/2001/XMLSchema" xmlns:p="http://schemas.microsoft.com/office/2006/metadata/properties" xmlns:ns1="http://schemas.microsoft.com/sharepoint/v3" xmlns:ns2="a2709273-247d-48c9-a121-29fe80f608c4" xmlns:ns3="1853f304-8f89-44c0-ad5f-a812479fbe9b" targetNamespace="http://schemas.microsoft.com/office/2006/metadata/properties" ma:root="true" ma:fieldsID="fa575288084ad33ae5cd1749feb3b5ba" ns1:_="" ns2:_="" ns3:_="">
    <xsd:import namespace="http://schemas.microsoft.com/sharepoint/v3"/>
    <xsd:import namespace="a2709273-247d-48c9-a121-29fe80f608c4"/>
    <xsd:import namespace="1853f304-8f89-44c0-ad5f-a812479fbe9b"/>
    <xsd:element name="properties">
      <xsd:complexType>
        <xsd:sequence>
          <xsd:element name="documentManagement">
            <xsd:complexType>
              <xsd:all>
                <xsd:element ref="ns2:MediaServiceMetadata" minOccurs="0"/>
                <xsd:element ref="ns2:MediaServiceFastMetadata" minOccurs="0"/>
                <xsd:element ref="ns2:Course" minOccurs="0"/>
                <xsd:element ref="ns1:_dlc_Exempt" minOccurs="0"/>
                <xsd:element ref="ns2:DLCPolicyLabelValue" minOccurs="0"/>
                <xsd:element ref="ns2:DLCPolicyLabelClientValue" minOccurs="0"/>
                <xsd:element ref="ns2:DLCPolicyLabelLock" minOccurs="0"/>
                <xsd:element ref="ns2:Resource" minOccurs="0"/>
                <xsd:element ref="ns2:Session" minOccurs="0"/>
                <xsd:element ref="ns2:UnitCode" minOccurs="0"/>
                <xsd:element ref="ns2:MediaServiceDateTaken" minOccurs="0"/>
                <xsd:element ref="ns2:MediaServiceEventHashCode" minOccurs="0"/>
                <xsd:element ref="ns2:MediaServiceGenerationTime"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1"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2709273-247d-48c9-a121-29fe80f60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Course" ma:index="10" nillable="true" ma:displayName="Course" ma:internalName="Course">
      <xsd:complexType>
        <xsd:complexContent>
          <xsd:extension base="dms:MultiChoice">
            <xsd:sequence>
              <xsd:element name="Value" maxOccurs="unbounded" minOccurs="0" nillable="true">
                <xsd:simpleType>
                  <xsd:restriction base="dms:Choice">
                    <xsd:enumeration value="CPR"/>
                    <xsd:enumeration value="First Aid"/>
                    <xsd:enumeration value="Cert IV in CYF"/>
                    <xsd:enumeration value="Cert IV in Disability"/>
                    <xsd:enumeration value="Cert IV in Allied Health"/>
                    <xsd:enumeration value="Cert III in Individual Support"/>
                    <xsd:enumeration value="MyPathways"/>
                    <xsd:enumeration value="NDIS JobReady"/>
                    <xsd:enumeration value="CAB"/>
                    <xsd:enumeration value="Medication"/>
                    <xsd:enumeration value="Manual Handling"/>
                    <xsd:enumeration value="PEG"/>
                    <xsd:enumeration value="Diabetes"/>
                    <xsd:enumeration value="Transition from Age Care"/>
                    <xsd:enumeration value="Autism"/>
                    <xsd:enumeration value="Mng Behaviours of concern"/>
                    <xsd:enumeration value="Professional Boundaries"/>
                    <xsd:enumeration value="Epilepsy &amp; Midaz"/>
                    <xsd:enumeration value="Responding to Occupational Violence"/>
                  </xsd:restriction>
                </xsd:simpleType>
              </xsd:element>
            </xsd:sequence>
          </xsd:extension>
        </xsd:complexContent>
      </xsd:complexType>
    </xsd:element>
    <xsd:element name="DLCPolicyLabelValue" ma:index="12"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13"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14" nillable="true" ma:displayName="Label Locked" ma:description="Indicates whether the label should be updated when item properties are modified." ma:hidden="true" ma:internalName="DLCPolicyLabelLock" ma:readOnly="false">
      <xsd:simpleType>
        <xsd:restriction base="dms:Text"/>
      </xsd:simpleType>
    </xsd:element>
    <xsd:element name="Resource" ma:index="15" nillable="true" ma:displayName="Resource" ma:format="Dropdown" ma:internalName="Resource">
      <xsd:simpleType>
        <xsd:restriction base="dms:Choice">
          <xsd:enumeration value="Learner Guide"/>
          <xsd:enumeration value="Student Workbook"/>
          <xsd:enumeration value="A Printout for Workshop"/>
          <xsd:enumeration value="Online Lesson"/>
          <xsd:enumeration value="Handout"/>
          <xsd:enumeration value="PowerPoint"/>
          <xsd:enumeration value="Self-Paced Activities"/>
          <xsd:enumeration value="Assessment Kit"/>
          <xsd:enumeration value="Practical Placement Logbook"/>
          <xsd:enumeration value="Practical Assessment"/>
          <xsd:enumeration value="Workplace Assessment"/>
          <xsd:enumeration value="Session Plan"/>
          <xsd:enumeration value="Benchmark Answers"/>
          <xsd:enumeration value="Mapping"/>
          <xsd:enumeration value="Moodle Uploads"/>
          <xsd:enumeration value="Other"/>
          <xsd:enumeration value="Video"/>
        </xsd:restriction>
      </xsd:simpleType>
    </xsd:element>
    <xsd:element name="Session" ma:index="16" nillable="true" ma:displayName="Session" ma:internalName="Session">
      <xsd:simpleType>
        <xsd:restriction base="dms:Text">
          <xsd:maxLength value="255"/>
        </xsd:restriction>
      </xsd:simpleType>
    </xsd:element>
    <xsd:element name="UnitCode" ma:index="17" nillable="true" ma:displayName="UnitCode" ma:internalName="UnitCode">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Tags" ma:index="23"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3f304-8f89-44c0-ad5f-a812479fbe9b"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Document</p:Name>
  <p:Description/>
  <p:Statement/>
  <p:PolicyItems>
    <p:PolicyItem featureId="Microsoft.Office.RecordsManagement.PolicyFeatures.PolicyLabel" staticId="0x010100FC84529D66730C4AAD78027260A6D02F|801092262" UniqueId="4889a8f7-ea51-4778-ab9a-44042f244d11">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ourse xmlns="a2709273-247d-48c9-a121-29fe80f608c4">
      <Value>CAB</Value>
    </Course>
    <DLCPolicyLabelLock xmlns="a2709273-247d-48c9-a121-29fe80f608c4" xsi:nil="true"/>
    <Session xmlns="a2709273-247d-48c9-a121-29fe80f608c4" xsi:nil="true"/>
    <DLCPolicyLabelValue xmlns="a2709273-247d-48c9-a121-29fe80f608c4">0.7</DLCPolicyLabelValue>
    <DLCPolicyLabelClientValue xmlns="a2709273-247d-48c9-a121-29fe80f608c4" xsi:nil="true"/>
    <UnitCode xmlns="a2709273-247d-48c9-a121-29fe80f608c4" xsi:nil="true"/>
    <Resource xmlns="a2709273-247d-48c9-a121-29fe80f608c4">PowerPoint</Resource>
  </documentManagement>
</p:properties>
</file>

<file path=customXml/itemProps1.xml><?xml version="1.0" encoding="utf-8"?>
<ds:datastoreItem xmlns:ds="http://schemas.openxmlformats.org/officeDocument/2006/customXml" ds:itemID="{3E5376C9-A804-47FA-9E74-887CEB412E91}">
  <ds:schemaRefs>
    <ds:schemaRef ds:uri="1853f304-8f89-44c0-ad5f-a812479fbe9b"/>
    <ds:schemaRef ds:uri="a2709273-247d-48c9-a121-29fe80f608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593F43D-B48B-4A1C-9595-7EBCC4E8A663}">
  <ds:schemaRefs>
    <ds:schemaRef ds:uri="office.server.policy"/>
  </ds:schemaRefs>
</ds:datastoreItem>
</file>

<file path=customXml/itemProps3.xml><?xml version="1.0" encoding="utf-8"?>
<ds:datastoreItem xmlns:ds="http://schemas.openxmlformats.org/officeDocument/2006/customXml" ds:itemID="{E4AEE923-CC3F-43D0-9BF9-57FD5D14785F}">
  <ds:schemaRefs>
    <ds:schemaRef ds:uri="http://schemas.microsoft.com/sharepoint/v3/contenttype/forms"/>
  </ds:schemaRefs>
</ds:datastoreItem>
</file>

<file path=customXml/itemProps4.xml><?xml version="1.0" encoding="utf-8"?>
<ds:datastoreItem xmlns:ds="http://schemas.openxmlformats.org/officeDocument/2006/customXml" ds:itemID="{0C348C9E-B619-4053-9938-634AA6D3A8D5}">
  <ds:schemaRefs>
    <ds:schemaRef ds:uri="http://purl.org/dc/elements/1.1/"/>
    <ds:schemaRef ds:uri="http://schemas.microsoft.com/sharepoint/v3"/>
    <ds:schemaRef ds:uri="http://schemas.microsoft.com/office/infopath/2007/PartnerControls"/>
    <ds:schemaRef ds:uri="http://www.w3.org/XML/1998/namespace"/>
    <ds:schemaRef ds:uri="http://schemas.openxmlformats.org/package/2006/metadata/core-properties"/>
    <ds:schemaRef ds:uri="1853f304-8f89-44c0-ad5f-a812479fbe9b"/>
    <ds:schemaRef ds:uri="http://schemas.microsoft.com/office/2006/documentManagement/types"/>
    <ds:schemaRef ds:uri="http://purl.org/dc/terms/"/>
    <ds:schemaRef ds:uri="a2709273-247d-48c9-a121-29fe80f608c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4295</Words>
  <Application>Microsoft Macintosh PowerPoint</Application>
  <PresentationFormat>Widescreen</PresentationFormat>
  <Paragraphs>523</Paragraphs>
  <Slides>84</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ＭＳ Ｐゴシック</vt:lpstr>
      <vt:lpstr>Arial</vt:lpstr>
      <vt:lpstr>Calibri</vt:lpstr>
      <vt:lpstr>Gotham Rounded Book</vt:lpstr>
      <vt:lpstr>Gotham Rounded Medium</vt:lpstr>
      <vt:lpstr>Default Design</vt:lpstr>
      <vt:lpstr>Candidate Assessment  &amp; Briefing Program (CAB) </vt:lpstr>
      <vt:lpstr>Welcome </vt:lpstr>
      <vt:lpstr>House Keeping</vt:lpstr>
      <vt:lpstr>Today’s Program – Morning Session</vt:lpstr>
      <vt:lpstr>Today’s Program  Afternoon Session</vt:lpstr>
      <vt:lpstr>Ice Breaker </vt:lpstr>
      <vt:lpstr>Responsibilities</vt:lpstr>
      <vt:lpstr>OH&amp;S</vt:lpstr>
      <vt:lpstr>Food Handling</vt:lpstr>
      <vt:lpstr>Infection Control</vt:lpstr>
      <vt:lpstr>Administration of Medication</vt:lpstr>
      <vt:lpstr>Administration of Medication</vt:lpstr>
      <vt:lpstr>Incident Reporting </vt:lpstr>
      <vt:lpstr>Incident Reporting (IR)</vt:lpstr>
      <vt:lpstr>Importance of Reporting</vt:lpstr>
      <vt:lpstr>When to Report</vt:lpstr>
      <vt:lpstr>Where to Report</vt:lpstr>
      <vt:lpstr>Access to IR Portals</vt:lpstr>
      <vt:lpstr>ONCALL &amp; Staff Responsibility Reporting Incidents</vt:lpstr>
      <vt:lpstr>Classification of  Client Incidents – CIMS</vt:lpstr>
      <vt:lpstr>OIMS Reporting</vt:lpstr>
      <vt:lpstr>Effective IR Writing</vt:lpstr>
      <vt:lpstr>Sector Legislation</vt:lpstr>
      <vt:lpstr>Legislation</vt:lpstr>
      <vt:lpstr>Legislation</vt:lpstr>
      <vt:lpstr>UN Convention on the Rights of Persons with a Disability  &amp;  Charter for Children in Out of Home Care</vt:lpstr>
      <vt:lpstr>Videos</vt:lpstr>
      <vt:lpstr>Free Online Training</vt:lpstr>
      <vt:lpstr>Charter for children in OoHC</vt:lpstr>
      <vt:lpstr>DHHS Standards and National Disability Service Standards</vt:lpstr>
      <vt:lpstr>DHHS Standards</vt:lpstr>
      <vt:lpstr>National Disability Service Standards</vt:lpstr>
      <vt:lpstr>National Disability Service Standards</vt:lpstr>
      <vt:lpstr>Supporting a participant or young person to make a complaint</vt:lpstr>
      <vt:lpstr>Supporting a participant or young person to make a complaint</vt:lpstr>
      <vt:lpstr>Duty of Care </vt:lpstr>
      <vt:lpstr>Duty of Care</vt:lpstr>
      <vt:lpstr>Duty of Care</vt:lpstr>
      <vt:lpstr>Dignity of Risk </vt:lpstr>
      <vt:lpstr>Dignity of Risk </vt:lpstr>
      <vt:lpstr>Our role in Positive Behaviour Support</vt:lpstr>
      <vt:lpstr>What is Active Support?</vt:lpstr>
      <vt:lpstr>ONCALL support staff roles….</vt:lpstr>
      <vt:lpstr>Professional Boundaries</vt:lpstr>
      <vt:lpstr>Lunch – 30 minutes  Zero Tolerance to Abuse</vt:lpstr>
      <vt:lpstr>PowerPoint Presentation</vt:lpstr>
      <vt:lpstr>Our Mission, Vision &amp; Values</vt:lpstr>
      <vt:lpstr>Social Media Policy</vt:lpstr>
      <vt:lpstr>Facebook</vt:lpstr>
      <vt:lpstr>Website</vt:lpstr>
      <vt:lpstr>Policies </vt:lpstr>
      <vt:lpstr>Staff Policies</vt:lpstr>
      <vt:lpstr>Key Policies</vt:lpstr>
      <vt:lpstr>Requirements</vt:lpstr>
      <vt:lpstr>Mandatory Requirements  </vt:lpstr>
      <vt:lpstr>Mandatories that must be renewed</vt:lpstr>
      <vt:lpstr>Updating WWC Details</vt:lpstr>
      <vt:lpstr>Organisation Overview</vt:lpstr>
      <vt:lpstr>Organisation Structure</vt:lpstr>
      <vt:lpstr>Group Overview</vt:lpstr>
      <vt:lpstr>NDIS</vt:lpstr>
      <vt:lpstr>PowerPoint Presentation</vt:lpstr>
      <vt:lpstr>What we expect of you</vt:lpstr>
      <vt:lpstr>If you’re offered permanent employment</vt:lpstr>
      <vt:lpstr>Availability</vt:lpstr>
      <vt:lpstr>MyONCALL App</vt:lpstr>
      <vt:lpstr>Required for all shifts</vt:lpstr>
      <vt:lpstr>Attire for work</vt:lpstr>
      <vt:lpstr>Pay office</vt:lpstr>
      <vt:lpstr>Payroll Contact details</vt:lpstr>
      <vt:lpstr>Changing your details</vt:lpstr>
      <vt:lpstr>Payroll</vt:lpstr>
      <vt:lpstr>Payroll</vt:lpstr>
      <vt:lpstr>Timesheets</vt:lpstr>
      <vt:lpstr>Sample Timesheet</vt:lpstr>
      <vt:lpstr>Payslips</vt:lpstr>
      <vt:lpstr>Sample Payslip</vt:lpstr>
      <vt:lpstr>PowerPoint Presentation</vt:lpstr>
      <vt:lpstr>PowerPoint Presentation</vt:lpstr>
      <vt:lpstr>PowerPoint Presentation</vt:lpstr>
      <vt:lpstr>PowerPoint Presentation</vt:lpstr>
      <vt:lpstr>Career Progression</vt:lpstr>
      <vt:lpstr>Employee Support</vt:lpstr>
      <vt:lpstr>Welcome to the team!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Candidate Assessment  &amp; Briefing Program (CAB) </dc:title>
  <dc:creator>Anthony Walsh</dc:creator>
  <cp:lastModifiedBy>Vipin Gupta</cp:lastModifiedBy>
  <cp:revision>4</cp:revision>
  <dcterms:created xsi:type="dcterms:W3CDTF">2019-07-17T00:48:45Z</dcterms:created>
  <dcterms:modified xsi:type="dcterms:W3CDTF">2020-03-17T12:49:42Z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0x010100FC84529D66730C4AAD78027260A6D02F</vt:lpwstr>
  </property>
</Properties>
</file>