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73" r:id="rId2"/>
    <p:sldId id="595" r:id="rId3"/>
    <p:sldId id="596" r:id="rId4"/>
    <p:sldId id="585" r:id="rId5"/>
    <p:sldId id="427" r:id="rId6"/>
    <p:sldId id="586" r:id="rId7"/>
    <p:sldId id="402" r:id="rId8"/>
    <p:sldId id="403" r:id="rId9"/>
    <p:sldId id="587" r:id="rId10"/>
    <p:sldId id="588" r:id="rId11"/>
    <p:sldId id="589" r:id="rId12"/>
    <p:sldId id="590" r:id="rId13"/>
    <p:sldId id="598" r:id="rId14"/>
    <p:sldId id="597" r:id="rId15"/>
    <p:sldId id="593" r:id="rId16"/>
    <p:sldId id="594" r:id="rId17"/>
    <p:sldId id="599" r:id="rId18"/>
    <p:sldId id="404" r:id="rId19"/>
    <p:sldId id="580" r:id="rId20"/>
    <p:sldId id="600" r:id="rId21"/>
    <p:sldId id="601" r:id="rId22"/>
  </p:sldIdLst>
  <p:sldSz cx="9144000" cy="6858000" type="screen4x3"/>
  <p:notesSz cx="6807200" cy="99393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339933"/>
    <a:srgbClr val="FF6600"/>
    <a:srgbClr val="FFFFFF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85" autoAdjust="0"/>
    <p:restoredTop sz="94653"/>
  </p:normalViewPr>
  <p:slideViewPr>
    <p:cSldViewPr>
      <p:cViewPr varScale="1">
        <p:scale>
          <a:sx n="184" d="100"/>
          <a:sy n="184" d="100"/>
        </p:scale>
        <p:origin x="2189" y="1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78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FD7E68A-5300-D344-8FD7-667EAB382F5A}" type="datetime1">
              <a:rPr lang="en-AU" altLang="x-none" smtClean="0"/>
              <a:t>5/10/2018</a:t>
            </a:fld>
            <a:endParaRPr lang="en-US" altLang="x-none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78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2BDF34E-E434-426D-8E7D-7278834063B3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6780" y="0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B21B67C-0280-694D-B80F-E35020DC81A6}" type="datetime1">
              <a:rPr lang="en-AU" altLang="x-none" smtClean="0"/>
              <a:t>5/10/2018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7938" tIns="43969" rIns="87938" bIns="4396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770" y="4721504"/>
            <a:ext cx="5447661" cy="44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 noProof="0"/>
              <a:t>Click to edit Master text styles</a:t>
            </a:r>
          </a:p>
          <a:p>
            <a:pPr lvl="1"/>
            <a:r>
              <a:rPr lang="en-AU" altLang="x-none" noProof="0"/>
              <a:t>Second level</a:t>
            </a:r>
          </a:p>
          <a:p>
            <a:pPr lvl="2"/>
            <a:r>
              <a:rPr lang="en-AU" altLang="x-none" noProof="0"/>
              <a:t>Third level</a:t>
            </a:r>
          </a:p>
          <a:p>
            <a:pPr lvl="3"/>
            <a:r>
              <a:rPr lang="en-AU" altLang="x-none" noProof="0"/>
              <a:t>Fourth level</a:t>
            </a:r>
          </a:p>
          <a:p>
            <a:pPr lvl="4"/>
            <a:r>
              <a:rPr lang="en-AU" altLang="x-none" noProof="0"/>
              <a:t>Fifth level</a:t>
            </a:r>
            <a:endParaRPr lang="en-US" altLang="x-non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6780" y="9439826"/>
            <a:ext cx="2948836" cy="49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8063" tIns="44031" rIns="88063" bIns="44031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FDF3331-B3D7-4FA9-9FAA-B61C10A9E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598FC-3C27-A940-B3EF-F52B2D2AC0F6}" type="datetime5">
              <a:rPr lang="en-AU" smtClean="0"/>
              <a:t>5-Oct-18</a:t>
            </a:fld>
            <a:endParaRPr lang="en-AU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8C97A4-2DF4-4867-84C4-EC6F56AF58D1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18CE9E-702B-443F-B4CF-6DF92556DD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B87F6-DA01-7B48-BD81-39BD6B36CD85}" type="datetime5">
              <a:rPr lang="en-AU" smtClean="0"/>
              <a:t>5-Oct-18</a:t>
            </a:fld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FC3758-A7EE-4926-B942-90B9E88F57C6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3243DC0-3D3F-4BC1-BE8A-F1DFC01C7D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1D0A2-082E-0F46-A560-F26AA33FB972}" type="datetime5">
              <a:rPr lang="en-AU" smtClean="0"/>
              <a:t>5-Oct-18</a:t>
            </a:fld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FCE62-D57E-4856-B33F-DF7087E25E48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ABF24CA-3A6C-4E0F-8E95-3D3D584125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5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79D5F-EA81-9543-9B54-08750439CFDA}" type="datetime5">
              <a:rPr lang="en-AU" smtClean="0"/>
              <a:t>5-Oct-18</a:t>
            </a:fld>
            <a:endParaRPr lang="en-AU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91AF16-C4D6-4B5B-A9D9-EC87834C68ED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746C879-DF8B-4B2C-B7C4-5AD684B142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0FDB9-C603-7F40-BCF3-A81639985CB5}" type="datetime5">
              <a:rPr lang="en-AU" smtClean="0"/>
              <a:t>5-Oct-18</a:t>
            </a:fld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15D6C6-7AA9-41B3-8DFB-99D3192F063A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60C1306-D733-4ED2-9852-10681FB18E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DB3A2-C334-1E48-B0C8-707DE4E2EA17}" type="datetime5">
              <a:rPr lang="en-AU" smtClean="0"/>
              <a:t>5-Oct-18</a:t>
            </a:fld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CF848-3359-40C2-A444-EF3232C9D953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A33F17D-F8C9-45CF-8717-38EBA7D23D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AA31-FB32-924C-BAF4-F497F31B0140}" type="datetime5">
              <a:rPr lang="en-AU" smtClean="0"/>
              <a:t>5-Oct-18</a:t>
            </a:fld>
            <a:endParaRPr lang="en-AU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5DABF6-6634-4C0B-AB0B-62DCC5FD7D0E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4789B9A-1F3B-4FB6-A11D-8C5D2A9E89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C03E2-57BA-F04E-BD6D-8B6DE98AE4D8}" type="datetime5">
              <a:rPr lang="en-AU" smtClean="0"/>
              <a:t>5-Oct-18</a:t>
            </a:fld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  <a:endParaRPr lang="en-AU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E1AB24-466D-4030-B036-7288325E079D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059B814-31F6-4FE0-BFE4-E99CAFF5A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63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7272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D853283-E87F-5D40-BC82-D612504C4DBF}" type="datetime5">
              <a:rPr lang="en-AU" smtClean="0"/>
              <a:t>5-Oct-18</a:t>
            </a:fld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4625"/>
            <a:ext cx="289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Candidate Assessment &amp; Briefing Program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801687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9F1B1EC-2A72-4C10-98F8-BDAD78392AFB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  <p:pic>
        <p:nvPicPr>
          <p:cNvPr id="3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7F6D772-5668-4239-B270-8AA67E305D6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6" r:id="rId7"/>
    <p:sldLayoutId id="2147483687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62626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262626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2626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2626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2626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A776A9-1539-4FA9-8BE3-2F03410BE600}" type="datetime5">
              <a:rPr lang="en-AU" altLang="en-US" smtClean="0">
                <a:solidFill>
                  <a:schemeClr val="bg2"/>
                </a:solidFill>
              </a:rPr>
              <a:pPr/>
              <a:t>5-Oct-18</a:t>
            </a:fld>
            <a:endParaRPr lang="en-AU" altLang="en-US">
              <a:solidFill>
                <a:schemeClr val="bg2"/>
              </a:solidFill>
            </a:endParaRP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000">
                <a:solidFill>
                  <a:schemeClr val="bg2"/>
                </a:solidFill>
                <a:cs typeface="Arial" panose="020B0604020202020204" pitchFamily="34" charset="0"/>
              </a:rPr>
              <a:t>Candidate Assessment &amp; Briefing Program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3413E4-0027-4118-81D8-18AFF7C79731}" type="slidenum">
              <a:rPr lang="en-AU" altLang="en-US" sz="1000">
                <a:solidFill>
                  <a:schemeClr val="bg2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AU" altLang="en-US" sz="100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4340" name="Picture 6" descr="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722313" y="4797151"/>
            <a:ext cx="7772400" cy="1494111"/>
          </a:xfrm>
        </p:spPr>
        <p:txBody>
          <a:bodyPr/>
          <a:lstStyle/>
          <a:p>
            <a:r>
              <a:rPr lang="en-AU" altLang="en-US" cap="none" dirty="0">
                <a:solidFill>
                  <a:srgbClr val="FFFFFF"/>
                </a:solidFill>
                <a:latin typeface="Gotham Rounded Medium" pitchFamily="50" charset="0"/>
              </a:rPr>
              <a:t>Group Interview</a:t>
            </a:r>
            <a:br>
              <a:rPr lang="en-AU" altLang="en-US" cap="none" dirty="0">
                <a:solidFill>
                  <a:srgbClr val="FFFFFF"/>
                </a:solidFill>
                <a:latin typeface="Gotham Rounded Medium" pitchFamily="50" charset="0"/>
              </a:rPr>
            </a:br>
            <a:endParaRPr lang="en-AU" altLang="en-US" sz="1000" cap="none" dirty="0">
              <a:solidFill>
                <a:srgbClr val="FFFFFF"/>
              </a:solidFill>
              <a:latin typeface="Gotham Rounded Med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3789660"/>
            <a:ext cx="7772400" cy="10795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Gotham Rounded Book" pitchFamily="50" charset="0"/>
                <a:cs typeface="+mn-cs"/>
              </a:rPr>
              <a:t>WELCOME TO THE</a:t>
            </a:r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A5CECBD-2D11-4717-83E0-5BB832C6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13799"/>
            <a:ext cx="1524003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6)  As an agency worker, If I witness something requiring an Incident Report, I do not need to be the one to write the Incident Report.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245314"/>
            <a:ext cx="9144000" cy="129614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FALSE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9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8)  If you are only running 5 minutes late to work, you don’t need to call.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245314"/>
            <a:ext cx="9144000" cy="129614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FALSE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11)  Restraint is only physical.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245314"/>
            <a:ext cx="9144000" cy="129614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FALSE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12)  A </a:t>
            </a:r>
            <a:r>
              <a:rPr lang="en-US" sz="2400" dirty="0" err="1">
                <a:latin typeface="Gotham Rounded Medium" charset="0"/>
                <a:ea typeface="Gotham Rounded Medium" charset="0"/>
                <a:cs typeface="Gotham Rounded Medium" charset="0"/>
              </a:rPr>
              <a:t>Behaviour</a:t>
            </a: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 Support Plan (BSP) can only be authorized by the Office of Professional Practice (OPP)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320662"/>
            <a:ext cx="9144000" cy="1296144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TRUE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4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13)  Locking a client in their room is considered seclusion.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320662"/>
            <a:ext cx="9144000" cy="1296144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TRUE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6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14)  If a client leaves their home without telling anyone, </a:t>
            </a:r>
            <a:r>
              <a:rPr lang="en-US" sz="2400">
                <a:latin typeface="Gotham Rounded Medium" charset="0"/>
                <a:ea typeface="Gotham Rounded Medium" charset="0"/>
                <a:cs typeface="Gotham Rounded Medium" charset="0"/>
              </a:rPr>
              <a:t>I must ALWAYS </a:t>
            </a: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call the police immediately.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245314"/>
            <a:ext cx="9144000" cy="129614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FALSE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5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15)  PRN means medication when required and you need to ask permission from your supervisor or the after hours contact.</a:t>
            </a: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320662"/>
            <a:ext cx="9144000" cy="1296144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TRUE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7E119F-F8F2-41DA-99E2-CCE080AA7D3F}"/>
              </a:ext>
            </a:extLst>
          </p:cNvPr>
          <p:cNvSpPr txBox="1">
            <a:spLocks/>
          </p:cNvSpPr>
          <p:nvPr/>
        </p:nvSpPr>
        <p:spPr bwMode="auto">
          <a:xfrm>
            <a:off x="685800" y="2420888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Mandatory</a:t>
            </a:r>
          </a:p>
          <a:p>
            <a:r>
              <a:rPr lang="en-US" altLang="en-US" kern="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Documents</a:t>
            </a:r>
            <a:endParaRPr lang="en-US" altLang="en-US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8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What you need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652316"/>
          </a:xfrm>
        </p:spPr>
        <p:txBody>
          <a:bodyPr/>
          <a:lstStyle/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A relevant qualification (+ Transcripts)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Level 2 First Aid + Current CPR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Fire Safety Training (DHHS)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Assist clients with Medication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Manual Handling Training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Police Check (less than 6 months old)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Working with Children Check (Employee Card)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International Police Check / Stat Dec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Drivers Licence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Passport or Birth Certificate or Citizenship</a:t>
            </a:r>
          </a:p>
          <a:p>
            <a:pPr marL="609600" indent="-609600" eaLnBrk="1" hangingPunct="1"/>
            <a:r>
              <a:rPr lang="en-AU" altLang="en-US" sz="2000" dirty="0">
                <a:latin typeface="Gotham Rounded"/>
              </a:rPr>
              <a:t>Visa Grant Notice (Student and WH Visa)</a:t>
            </a:r>
          </a:p>
          <a:p>
            <a:pPr marL="609600" indent="-609600" eaLnBrk="1" hangingPunct="1"/>
            <a:r>
              <a:rPr lang="en-AU" altLang="en-US" sz="2000" dirty="0" err="1">
                <a:latin typeface="Gotham Rounded"/>
              </a:rPr>
              <a:t>CoE</a:t>
            </a:r>
            <a:r>
              <a:rPr lang="en-AU" altLang="en-US" sz="2000" dirty="0">
                <a:latin typeface="Gotham Rounded"/>
              </a:rPr>
              <a:t> – less than 6 months old (Student Visa)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55" y="435224"/>
            <a:ext cx="6635750" cy="11430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Next steps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4924" y="2040124"/>
            <a:ext cx="8229600" cy="5593084"/>
          </a:xfrm>
        </p:spPr>
        <p:txBody>
          <a:bodyPr/>
          <a:lstStyle/>
          <a:p>
            <a:pPr>
              <a:defRPr/>
            </a:pPr>
            <a:r>
              <a:rPr lang="en-AU" sz="1800" dirty="0">
                <a:latin typeface="Gotham Rounded"/>
              </a:rPr>
              <a:t>All documents sent via email to your Recruitment Consultant</a:t>
            </a:r>
          </a:p>
          <a:p>
            <a:pPr>
              <a:defRPr/>
            </a:pPr>
            <a:r>
              <a:rPr lang="en-AU" sz="1800" dirty="0">
                <a:latin typeface="Gotham Rounded"/>
              </a:rPr>
              <a:t>Both references completed (landline numbers must be provided)</a:t>
            </a:r>
          </a:p>
          <a:p>
            <a:pPr>
              <a:defRPr/>
            </a:pPr>
            <a:r>
              <a:rPr lang="en-AU" sz="1800" dirty="0">
                <a:latin typeface="Gotham Rounded"/>
              </a:rPr>
              <a:t>DWES check</a:t>
            </a:r>
          </a:p>
          <a:p>
            <a:pPr>
              <a:defRPr/>
            </a:pPr>
            <a:r>
              <a:rPr lang="en-AU" sz="1800" dirty="0">
                <a:latin typeface="Gotham Rounded"/>
              </a:rPr>
              <a:t>Candidate Assessment and Briefing Day (CAB Day) every Thursday 8:45am-3:30pm</a:t>
            </a:r>
          </a:p>
        </p:txBody>
      </p:sp>
    </p:spTree>
    <p:extLst>
      <p:ext uri="{BB962C8B-B14F-4D97-AF65-F5344CB8AC3E}">
        <p14:creationId xmlns:p14="http://schemas.microsoft.com/office/powerpoint/2010/main" val="320664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8312" y="260350"/>
            <a:ext cx="8218488" cy="1143000"/>
          </a:xfrm>
        </p:spPr>
        <p:txBody>
          <a:bodyPr/>
          <a:lstStyle/>
          <a:p>
            <a:r>
              <a:rPr lang="en-US" altLang="en-US" sz="5400" dirty="0">
                <a:solidFill>
                  <a:schemeClr val="bg1"/>
                </a:solidFill>
                <a:latin typeface="Gotham Rounded Medium"/>
              </a:rPr>
              <a:t>Company Overview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94782" y="1736006"/>
            <a:ext cx="8229600" cy="4425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sz="2400" b="1" dirty="0">
                <a:solidFill>
                  <a:schemeClr val="bg1"/>
                </a:solidFill>
                <a:latin typeface="Gotham Rounded"/>
              </a:rPr>
              <a:t>Disability Services</a:t>
            </a:r>
          </a:p>
          <a:p>
            <a:pPr eaLnBrk="1" hangingPunct="1"/>
            <a:r>
              <a:rPr lang="en-AU" altLang="en-US" sz="2400" dirty="0">
                <a:solidFill>
                  <a:schemeClr val="bg1"/>
                </a:solidFill>
                <a:latin typeface="Gotham Rounded"/>
              </a:rPr>
              <a:t>Casual Staff Services</a:t>
            </a:r>
          </a:p>
          <a:p>
            <a:pPr eaLnBrk="1" hangingPunct="1"/>
            <a:r>
              <a:rPr lang="en-AU" altLang="en-US" sz="2400" dirty="0">
                <a:solidFill>
                  <a:schemeClr val="bg1"/>
                </a:solidFill>
                <a:latin typeface="Gotham Rounded"/>
              </a:rPr>
              <a:t>Client &amp; NDIS Services</a:t>
            </a:r>
          </a:p>
          <a:p>
            <a:pPr eaLnBrk="1" hangingPunct="1"/>
            <a:r>
              <a:rPr lang="en-AU" altLang="en-US" sz="2400" dirty="0">
                <a:solidFill>
                  <a:schemeClr val="bg1"/>
                </a:solidFill>
                <a:latin typeface="Gotham Rounded"/>
              </a:rPr>
              <a:t>Accommodation Services</a:t>
            </a:r>
          </a:p>
          <a:p>
            <a:pPr eaLnBrk="1" hangingPunct="1">
              <a:buFontTx/>
              <a:buNone/>
            </a:pPr>
            <a:endParaRPr lang="en-AU" altLang="en-US" sz="2400" dirty="0">
              <a:solidFill>
                <a:schemeClr val="bg1"/>
              </a:solidFill>
              <a:latin typeface="Gotham Rounded"/>
            </a:endParaRPr>
          </a:p>
          <a:p>
            <a:pPr eaLnBrk="1" hangingPunct="1">
              <a:buFontTx/>
              <a:buNone/>
            </a:pPr>
            <a:r>
              <a:rPr lang="en-AU" altLang="en-US" sz="2400" b="1" dirty="0">
                <a:solidFill>
                  <a:schemeClr val="bg1"/>
                </a:solidFill>
                <a:latin typeface="Gotham Rounded"/>
              </a:rPr>
              <a:t>Child Youth &amp; Family / Welfare</a:t>
            </a:r>
          </a:p>
          <a:p>
            <a:pPr eaLnBrk="1" hangingPunct="1"/>
            <a:r>
              <a:rPr lang="en-AU" altLang="en-US" sz="2400" dirty="0">
                <a:solidFill>
                  <a:schemeClr val="bg1"/>
                </a:solidFill>
                <a:latin typeface="Gotham Rounded"/>
              </a:rPr>
              <a:t>Out of Home Care (</a:t>
            </a:r>
            <a:r>
              <a:rPr lang="en-AU" altLang="en-US" sz="2400" dirty="0" err="1">
                <a:solidFill>
                  <a:schemeClr val="bg1"/>
                </a:solidFill>
                <a:latin typeface="Gotham Rounded"/>
              </a:rPr>
              <a:t>OoHC</a:t>
            </a:r>
            <a:r>
              <a:rPr lang="en-AU" altLang="en-US" sz="2400" dirty="0">
                <a:solidFill>
                  <a:schemeClr val="bg1"/>
                </a:solidFill>
                <a:latin typeface="Gotham Rounded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AU" altLang="en-US" sz="1800" dirty="0"/>
              <a:t>	</a:t>
            </a:r>
            <a:endParaRPr lang="en-US" sz="180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33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F6E39A-3EE6-4D37-A3F0-94273CE4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20888"/>
            <a:ext cx="7772400" cy="3533775"/>
          </a:xfrm>
        </p:spPr>
        <p:txBody>
          <a:bodyPr/>
          <a:lstStyle/>
          <a:p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Practical Scenario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(10 minutes)</a:t>
            </a:r>
            <a:endParaRPr lang="en-US" altLang="en-US" sz="4400" b="0" cap="none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B074B-1391-4C6D-9E5A-AE18D9597FC7}"/>
              </a:ext>
            </a:extLst>
          </p:cNvPr>
          <p:cNvSpPr txBox="1">
            <a:spLocks/>
          </p:cNvSpPr>
          <p:nvPr/>
        </p:nvSpPr>
        <p:spPr bwMode="auto">
          <a:xfrm>
            <a:off x="685800" y="2420888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altLang="en-US" kern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Group Discussion</a:t>
            </a: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2 groups</a:t>
            </a:r>
            <a:br>
              <a:rPr lang="en-US" altLang="en-US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3200" kern="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(10 minutes – discussion)</a:t>
            </a:r>
          </a:p>
          <a:p>
            <a:r>
              <a:rPr lang="en-US" altLang="en-US" sz="3200" kern="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(5 minutes – presentation)</a:t>
            </a:r>
            <a:endParaRPr lang="en-US" altLang="en-US" sz="32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8312" y="260350"/>
            <a:ext cx="8218488" cy="1143000"/>
          </a:xfrm>
        </p:spPr>
        <p:txBody>
          <a:bodyPr/>
          <a:lstStyle/>
          <a:p>
            <a:r>
              <a:rPr lang="en-US" altLang="en-US" sz="5400" dirty="0">
                <a:solidFill>
                  <a:schemeClr val="bg1"/>
                </a:solidFill>
                <a:latin typeface="Gotham Rounded Medium"/>
              </a:rPr>
              <a:t>Interview Outline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94782" y="1736006"/>
            <a:ext cx="8229600" cy="4425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Next 2 hours</a:t>
            </a:r>
            <a:br>
              <a:rPr lang="en-US" sz="180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sz="180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House Keeping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 dirty="0">
                <a:solidFill>
                  <a:schemeClr val="bg1"/>
                </a:solidFill>
                <a:latin typeface="Gotham Rounded"/>
              </a:rPr>
              <a:t>Ice Breaker (15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 dirty="0">
                <a:solidFill>
                  <a:schemeClr val="bg1"/>
                </a:solidFill>
                <a:latin typeface="Gotham Rounded"/>
              </a:rPr>
              <a:t>Quiz – True or False (10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000" dirty="0">
                <a:solidFill>
                  <a:schemeClr val="bg1"/>
                </a:solidFill>
                <a:latin typeface="Gotham Rounded"/>
              </a:rPr>
              <a:t>Language, Literacy, Numeracy (20 min)</a:t>
            </a:r>
            <a:br>
              <a:rPr lang="en-US" sz="180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endParaRPr lang="en-US" sz="180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Break (5-10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Important T &amp; F answers</a:t>
            </a:r>
            <a:r>
              <a:rPr lang="en-AU" altLang="en-US" sz="1800" b="1" dirty="0">
                <a:solidFill>
                  <a:schemeClr val="bg1"/>
                </a:solidFill>
                <a:latin typeface="Gotham Rounded"/>
              </a:rPr>
              <a:t> </a:t>
            </a: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(10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Next Steps, Mandatory's and expectations (10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Scenario (10 min)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800" dirty="0">
                <a:solidFill>
                  <a:schemeClr val="bg1"/>
                </a:solidFill>
                <a:latin typeface="Gotham Rounded"/>
              </a:rPr>
              <a:t>Group discussion (15-20 min)</a:t>
            </a:r>
            <a:r>
              <a:rPr lang="en-AU" altLang="en-US" sz="1800" dirty="0"/>
              <a:t>	</a:t>
            </a:r>
            <a:endParaRPr lang="en-US" sz="1800" dirty="0">
              <a:solidFill>
                <a:schemeClr val="bg1"/>
              </a:solidFill>
              <a:latin typeface="Gotham Rounded Medium" charset="0"/>
              <a:ea typeface="Gotham Rounded Medium" charset="0"/>
              <a:cs typeface="Gotham Rounded Medium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BF81F-38BF-4DA9-9D0C-064B5883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3226"/>
            <a:ext cx="1512168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2420888"/>
            <a:ext cx="7772400" cy="3533775"/>
          </a:xfrm>
        </p:spPr>
        <p:txBody>
          <a:bodyPr/>
          <a:lstStyle/>
          <a:p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True or False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(10 minutes)</a:t>
            </a:r>
            <a:endParaRPr lang="en-US" altLang="en-US" sz="4400" b="0" cap="none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1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90" y="-3175"/>
            <a:ext cx="91723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22313" y="3321050"/>
            <a:ext cx="7772400" cy="3533775"/>
          </a:xfrm>
        </p:spPr>
        <p:txBody>
          <a:bodyPr/>
          <a:lstStyle/>
          <a:p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Language, Literacy, 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Skills &amp; Experience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(20 minutes)</a:t>
            </a:r>
            <a:endParaRPr lang="en-US" altLang="en-US" sz="4400" b="0" cap="none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2420888"/>
            <a:ext cx="7772400" cy="3533775"/>
          </a:xfrm>
        </p:spPr>
        <p:txBody>
          <a:bodyPr/>
          <a:lstStyle/>
          <a:p>
            <a: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Break</a:t>
            </a:r>
            <a:br>
              <a:rPr lang="en-US" altLang="en-US" sz="4400" b="0" cap="none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altLang="en-US" sz="4400" b="0" cap="none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(5-10 minutes)</a:t>
            </a:r>
            <a:endParaRPr lang="en-US" altLang="en-US" sz="4400" b="0" cap="none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7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3608" y="2924944"/>
            <a:ext cx="7067128" cy="11430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accent4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TRUE OR FALSE</a:t>
            </a:r>
            <a:br>
              <a:rPr lang="en-US" dirty="0">
                <a:solidFill>
                  <a:schemeClr val="accent4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</a:br>
            <a:r>
              <a:rPr lang="en-US" dirty="0">
                <a:solidFill>
                  <a:schemeClr val="accent4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IMPORTANT ANSWERS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3)  If a person with a disability is yelling at the dinner table and upsetting others, I can take their arm to move them away!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245314"/>
            <a:ext cx="9144000" cy="129614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FALSE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91264" cy="1584176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tham Rounded Medium" charset="0"/>
                <a:ea typeface="Gotham Rounded Medium" charset="0"/>
                <a:cs typeface="Gotham Rounded Medium" charset="0"/>
              </a:rPr>
              <a:t>5)  If I witnessed another colleague yelling at a person with a disability or calling them names, I must report it.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320662"/>
            <a:ext cx="9144000" cy="1296144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922" y="4437112"/>
            <a:ext cx="829126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262626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62626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400" kern="0" dirty="0">
                <a:solidFill>
                  <a:schemeClr val="bg1"/>
                </a:solidFill>
                <a:latin typeface="Gotham Rounded Medium" charset="0"/>
                <a:ea typeface="Gotham Rounded Medium" charset="0"/>
                <a:cs typeface="Gotham Rounded Medium" charset="0"/>
              </a:rPr>
              <a:t>TRUE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2000" kern="0" dirty="0"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089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NCALL">
      <a:dk1>
        <a:srgbClr val="3B3B3B"/>
      </a:dk1>
      <a:lt1>
        <a:srgbClr val="FFFFFF"/>
      </a:lt1>
      <a:dk2>
        <a:srgbClr val="2C2C2C"/>
      </a:dk2>
      <a:lt2>
        <a:srgbClr val="808080"/>
      </a:lt2>
      <a:accent1>
        <a:srgbClr val="E38400"/>
      </a:accent1>
      <a:accent2>
        <a:srgbClr val="FFB91B"/>
      </a:accent2>
      <a:accent3>
        <a:srgbClr val="FFFFFF"/>
      </a:accent3>
      <a:accent4>
        <a:srgbClr val="000000"/>
      </a:accent4>
      <a:accent5>
        <a:srgbClr val="EFC400"/>
      </a:accent5>
      <a:accent6>
        <a:srgbClr val="DF7008"/>
      </a:accent6>
      <a:hlink>
        <a:srgbClr val="DC5000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19738</TotalTime>
  <Words>202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Gotham Rounded</vt:lpstr>
      <vt:lpstr>Gotham Rounded Book</vt:lpstr>
      <vt:lpstr>Gotham Rounded Medium</vt:lpstr>
      <vt:lpstr>Default Design</vt:lpstr>
      <vt:lpstr>Group Interview </vt:lpstr>
      <vt:lpstr>Company Overview</vt:lpstr>
      <vt:lpstr>Interview Outline</vt:lpstr>
      <vt:lpstr>True or False (10 minutes)</vt:lpstr>
      <vt:lpstr>Language, Literacy,  Skills &amp; Experience (20 minutes)</vt:lpstr>
      <vt:lpstr>Break (5-10 minutes)</vt:lpstr>
      <vt:lpstr>TRUE OR FALSE IMPORTANT 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you need</vt:lpstr>
      <vt:lpstr>Next steps</vt:lpstr>
      <vt:lpstr>Practical Scenario (10 minutes)</vt:lpstr>
      <vt:lpstr>PowerPoint Presentation</vt:lpstr>
    </vt:vector>
  </TitlesOfParts>
  <Company>ocp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Welcomes You Today!</dc:title>
  <dc:creator>kmcdonald</dc:creator>
  <cp:lastModifiedBy>Carla Goldsworthy</cp:lastModifiedBy>
  <cp:revision>354</cp:revision>
  <cp:lastPrinted>2017-09-11T05:00:07Z</cp:lastPrinted>
  <dcterms:created xsi:type="dcterms:W3CDTF">2013-07-30T04:40:25Z</dcterms:created>
  <dcterms:modified xsi:type="dcterms:W3CDTF">2018-10-04T23:52:43Z</dcterms:modified>
</cp:coreProperties>
</file>