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73" r:id="rId2"/>
    <p:sldId id="596" r:id="rId3"/>
    <p:sldId id="595" r:id="rId4"/>
    <p:sldId id="604" r:id="rId5"/>
    <p:sldId id="585" r:id="rId6"/>
    <p:sldId id="427" r:id="rId7"/>
    <p:sldId id="610" r:id="rId8"/>
    <p:sldId id="607" r:id="rId9"/>
    <p:sldId id="606" r:id="rId10"/>
    <p:sldId id="605" r:id="rId11"/>
    <p:sldId id="601" r:id="rId12"/>
    <p:sldId id="608" r:id="rId13"/>
    <p:sldId id="611" r:id="rId14"/>
    <p:sldId id="612" r:id="rId15"/>
    <p:sldId id="609" r:id="rId16"/>
    <p:sldId id="613" r:id="rId17"/>
    <p:sldId id="614" r:id="rId18"/>
    <p:sldId id="615" r:id="rId19"/>
    <p:sldId id="616" r:id="rId20"/>
    <p:sldId id="617" r:id="rId21"/>
    <p:sldId id="618" r:id="rId22"/>
    <p:sldId id="599" r:id="rId23"/>
    <p:sldId id="404" r:id="rId24"/>
    <p:sldId id="580" r:id="rId25"/>
    <p:sldId id="603" r:id="rId26"/>
    <p:sldId id="619" r:id="rId27"/>
    <p:sldId id="620" r:id="rId28"/>
  </p:sldIdLst>
  <p:sldSz cx="9144000" cy="6858000" type="screen4x3"/>
  <p:notesSz cx="6807200" cy="99393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FFFF"/>
    <a:srgbClr val="339933"/>
    <a:srgbClr val="FF6600"/>
    <a:srgbClr val="FF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53"/>
  </p:normalViewPr>
  <p:slideViewPr>
    <p:cSldViewPr>
      <p:cViewPr varScale="1">
        <p:scale>
          <a:sx n="82" d="100"/>
          <a:sy n="82" d="100"/>
        </p:scale>
        <p:origin x="151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836" cy="49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8063" tIns="44031" rIns="88063" bIns="44031" numCol="1" anchor="t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780" y="0"/>
            <a:ext cx="2948836" cy="49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8063" tIns="44031" rIns="88063" bIns="44031" numCol="1" anchor="t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FD7E68A-5300-D344-8FD7-667EAB382F5A}" type="datetime1">
              <a:rPr lang="en-AU" altLang="x-none" smtClean="0"/>
              <a:t>6/06/2019</a:t>
            </a:fld>
            <a:endParaRPr lang="en-US" altLang="x-none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826"/>
            <a:ext cx="2948836" cy="49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8063" tIns="44031" rIns="88063" bIns="44031" numCol="1" anchor="b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780" y="9439826"/>
            <a:ext cx="2948836" cy="49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3" tIns="44031" rIns="88063" bIns="44031" numCol="1" anchor="b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2BDF34E-E434-426D-8E7D-7278834063B3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8836" cy="49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8063" tIns="44031" rIns="88063" bIns="44031" numCol="1" anchor="t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56780" y="0"/>
            <a:ext cx="2948836" cy="49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8063" tIns="44031" rIns="88063" bIns="44031" numCol="1" anchor="t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B21B67C-0280-694D-B80F-E35020DC81A6}" type="datetime1">
              <a:rPr lang="en-AU" altLang="x-none" smtClean="0"/>
              <a:t>6/06/2019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7938" tIns="43969" rIns="87938" bIns="4396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9770" y="4721504"/>
            <a:ext cx="5447661" cy="447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8063" tIns="44031" rIns="88063" bIns="440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 noProof="0"/>
              <a:t>Click to edit Master text styles</a:t>
            </a:r>
          </a:p>
          <a:p>
            <a:pPr lvl="1"/>
            <a:r>
              <a:rPr lang="en-AU" altLang="x-none" noProof="0"/>
              <a:t>Second level</a:t>
            </a:r>
          </a:p>
          <a:p>
            <a:pPr lvl="2"/>
            <a:r>
              <a:rPr lang="en-AU" altLang="x-none" noProof="0"/>
              <a:t>Third level</a:t>
            </a:r>
          </a:p>
          <a:p>
            <a:pPr lvl="3"/>
            <a:r>
              <a:rPr lang="en-AU" altLang="x-none" noProof="0"/>
              <a:t>Fourth level</a:t>
            </a:r>
          </a:p>
          <a:p>
            <a:pPr lvl="4"/>
            <a:r>
              <a:rPr lang="en-AU" altLang="x-none" noProof="0"/>
              <a:t>Fifth level</a:t>
            </a:r>
            <a:endParaRPr lang="en-US" altLang="x-non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439826"/>
            <a:ext cx="2948836" cy="49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8063" tIns="44031" rIns="88063" bIns="44031" numCol="1" anchor="b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56780" y="9439826"/>
            <a:ext cx="2948836" cy="49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8063" tIns="44031" rIns="88063" bIns="44031" numCol="1" anchor="b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FDF3331-B3D7-4FA9-9FAA-B61C10A9E8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598FC-3C27-A940-B3EF-F52B2D2AC0F6}" type="datetime5">
              <a:rPr lang="en-AU" smtClean="0"/>
              <a:t>6-Jun-19</a:t>
            </a:fld>
            <a:endParaRPr lang="en-AU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8C97A4-2DF4-4867-84C4-EC6F56AF58D1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B18CE9E-702B-443F-B4CF-6DF92556DD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B87F6-DA01-7B48-BD81-39BD6B36CD85}" type="datetime5">
              <a:rPr lang="en-AU" smtClean="0"/>
              <a:t>6-Jun-19</a:t>
            </a:fld>
            <a:endParaRPr lang="en-AU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  <a:endParaRPr lang="en-AU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FC3758-A7EE-4926-B942-90B9E88F57C6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3243DC0-3D3F-4BC1-BE8A-F1DFC01C7D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2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1D0A2-082E-0F46-A560-F26AA33FB972}" type="datetime5">
              <a:rPr lang="en-AU" smtClean="0"/>
              <a:t>6-Jun-19</a:t>
            </a:fld>
            <a:endParaRPr lang="en-AU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  <a:endParaRPr lang="en-AU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4FCE62-D57E-4856-B33F-DF7087E25E48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ABF24CA-3A6C-4E0F-8E95-3D3D584125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5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79D5F-EA81-9543-9B54-08750439CFDA}" type="datetime5">
              <a:rPr lang="en-AU" smtClean="0"/>
              <a:t>6-Jun-19</a:t>
            </a:fld>
            <a:endParaRPr lang="en-AU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  <a:endParaRPr lang="en-AU" dirty="0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91AF16-C4D6-4B5B-A9D9-EC87834C68ED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10" name="Picture 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746C879-DF8B-4B2C-B7C4-5AD684B142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9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0FDB9-C603-7F40-BCF3-A81639985CB5}" type="datetime5">
              <a:rPr lang="en-AU" smtClean="0"/>
              <a:t>6-Jun-19</a:t>
            </a:fld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15D6C6-7AA9-41B3-8DFB-99D3192F063A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60C1306-D733-4ED2-9852-10681FB18E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9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DB3A2-C334-1E48-B0C8-707DE4E2EA17}" type="datetime5">
              <a:rPr lang="en-AU" smtClean="0"/>
              <a:t>6-Jun-19</a:t>
            </a:fld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0CF848-3359-40C2-A444-EF3232C9D953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7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A33F17D-F8C9-45CF-8717-38EBA7D23D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7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2AA31-FB32-924C-BAF4-F497F31B0140}" type="datetime5">
              <a:rPr lang="en-AU" smtClean="0"/>
              <a:t>6-Jun-19</a:t>
            </a:fld>
            <a:endParaRPr lang="en-AU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  <a:endParaRPr lang="en-AU" dirty="0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5DABF6-6634-4C0B-AB0B-62DCC5FD7D0E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10" name="Picture 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4789B9A-1F3B-4FB6-A11D-8C5D2A9E89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C03E2-57BA-F04E-BD6D-8B6DE98AE4D8}" type="datetime5">
              <a:rPr lang="en-AU" smtClean="0"/>
              <a:t>6-Jun-19</a:t>
            </a:fld>
            <a:endParaRPr lang="en-AU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  <a:endParaRPr lang="en-AU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E1AB24-466D-4030-B036-7288325E079D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059B814-31F6-4FE0-BFE4-E99CAFF5AB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9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63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524625"/>
            <a:ext cx="172720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D853283-E87F-5D40-BC82-D612504C4DBF}" type="datetime5">
              <a:rPr lang="en-AU" smtClean="0"/>
              <a:t>6-Jun-19</a:t>
            </a:fld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2895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801687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9F1B1EC-2A72-4C10-98F8-BDAD78392AFB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3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7F6D772-5668-4239-B270-8AA67E305D6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6" r:id="rId7"/>
    <p:sldLayoutId id="2147483687" r:id="rId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262626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262626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2626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2626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2626"/>
          </a:solidFill>
          <a:latin typeface="+mn-lt"/>
          <a:ea typeface="ＭＳ Ｐゴシック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A776A9-1539-4FA9-8BE3-2F03410BE600}" type="datetime5">
              <a:rPr lang="en-AU" altLang="en-US" smtClean="0">
                <a:solidFill>
                  <a:schemeClr val="bg2"/>
                </a:solidFill>
              </a:rPr>
              <a:pPr/>
              <a:t>6-Jun-19</a:t>
            </a:fld>
            <a:endParaRPr lang="en-AU" altLang="en-US">
              <a:solidFill>
                <a:schemeClr val="bg2"/>
              </a:solidFill>
            </a:endParaRP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000">
                <a:solidFill>
                  <a:schemeClr val="bg2"/>
                </a:solidFill>
                <a:cs typeface="Arial" panose="020B0604020202020204" pitchFamily="34" charset="0"/>
              </a:rPr>
              <a:t>Candidate Assessment &amp; Briefing Program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3413E4-0027-4118-81D8-18AFF7C79731}" type="slidenum">
              <a:rPr lang="en-AU" altLang="en-US" sz="1000">
                <a:solidFill>
                  <a:schemeClr val="bg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AU" altLang="en-US" sz="100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14340" name="Picture 6" descr="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722313" y="4797151"/>
            <a:ext cx="7772400" cy="1494111"/>
          </a:xfrm>
        </p:spPr>
        <p:txBody>
          <a:bodyPr/>
          <a:lstStyle/>
          <a:p>
            <a:r>
              <a:rPr lang="en-AU" altLang="en-US" cap="none" dirty="0">
                <a:solidFill>
                  <a:srgbClr val="FFFFFF"/>
                </a:solidFill>
                <a:latin typeface="Gotham Rounded Medium" pitchFamily="50" charset="0"/>
              </a:rPr>
              <a:t>Group Interview</a:t>
            </a:r>
            <a:br>
              <a:rPr lang="en-AU" altLang="en-US" cap="none" dirty="0">
                <a:solidFill>
                  <a:srgbClr val="FFFFFF"/>
                </a:solidFill>
                <a:latin typeface="Gotham Rounded Medium" pitchFamily="50" charset="0"/>
              </a:rPr>
            </a:br>
            <a:endParaRPr lang="en-AU" altLang="en-US" sz="1000" cap="none" dirty="0">
              <a:solidFill>
                <a:srgbClr val="FFFFFF"/>
              </a:solidFill>
              <a:latin typeface="Gotham Rounded Medium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3789660"/>
            <a:ext cx="7772400" cy="1079500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Gotham Rounded Book" pitchFamily="50" charset="0"/>
                <a:cs typeface="+mn-cs"/>
              </a:rPr>
              <a:t>WELCOME TO THE</a:t>
            </a:r>
          </a:p>
        </p:txBody>
      </p:sp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A5CECBD-2D11-4717-83E0-5BB832C6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3226"/>
            <a:ext cx="1512168" cy="5687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2B074B-1391-4C6D-9E5A-AE18D9597FC7}"/>
              </a:ext>
            </a:extLst>
          </p:cNvPr>
          <p:cNvSpPr txBox="1">
            <a:spLocks/>
          </p:cNvSpPr>
          <p:nvPr/>
        </p:nvSpPr>
        <p:spPr bwMode="auto">
          <a:xfrm>
            <a:off x="4909617" y="2454002"/>
            <a:ext cx="165618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Silk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Silk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Silk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Silk</a:t>
            </a:r>
          </a:p>
          <a:p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endParaRPr lang="en-US" altLang="en-US" sz="32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2DA155-6ABF-4357-8A8B-E1C6420E40C6}"/>
              </a:ext>
            </a:extLst>
          </p:cNvPr>
          <p:cNvSpPr txBox="1">
            <a:spLocks/>
          </p:cNvSpPr>
          <p:nvPr/>
        </p:nvSpPr>
        <p:spPr bwMode="auto">
          <a:xfrm>
            <a:off x="1259632" y="2464643"/>
            <a:ext cx="165618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Silk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Silk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Silk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Silk</a:t>
            </a:r>
          </a:p>
          <a:p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endParaRPr lang="en-US" altLang="en-US" sz="32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B3D288-4CA7-498D-A581-187B81CABE01}"/>
              </a:ext>
            </a:extLst>
          </p:cNvPr>
          <p:cNvSpPr txBox="1">
            <a:spLocks/>
          </p:cNvSpPr>
          <p:nvPr/>
        </p:nvSpPr>
        <p:spPr bwMode="auto">
          <a:xfrm>
            <a:off x="6588224" y="2454002"/>
            <a:ext cx="165618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Silk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Silk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Silk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Silk</a:t>
            </a:r>
          </a:p>
          <a:p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endParaRPr lang="en-US" altLang="en-US" sz="32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00E4CB-2529-466A-829D-3491565CA899}"/>
              </a:ext>
            </a:extLst>
          </p:cNvPr>
          <p:cNvSpPr txBox="1">
            <a:spLocks/>
          </p:cNvSpPr>
          <p:nvPr/>
        </p:nvSpPr>
        <p:spPr bwMode="auto">
          <a:xfrm>
            <a:off x="3131840" y="2454002"/>
            <a:ext cx="165618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Silk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Silk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Silk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Silk</a:t>
            </a:r>
          </a:p>
          <a:p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endParaRPr lang="en-US" altLang="en-US" sz="32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8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552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60" y="397198"/>
            <a:ext cx="1512168" cy="56875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8DEFBFB-3F5F-4E49-8EB3-9D4277ACC3E1}"/>
              </a:ext>
            </a:extLst>
          </p:cNvPr>
          <p:cNvSpPr txBox="1">
            <a:spLocks/>
          </p:cNvSpPr>
          <p:nvPr/>
        </p:nvSpPr>
        <p:spPr bwMode="auto">
          <a:xfrm>
            <a:off x="1115616" y="2431772"/>
            <a:ext cx="788436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sz="20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-Your brain has ability to draw patterns, to assist you in making decisions faster</a:t>
            </a:r>
            <a:br>
              <a:rPr lang="en-US" altLang="en-US" sz="20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r>
              <a:rPr lang="en-US" altLang="en-US" sz="20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-Think through all situations</a:t>
            </a:r>
          </a:p>
          <a:p>
            <a:r>
              <a:rPr lang="en-US" altLang="en-US" sz="20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-If in doubt, ask for help</a:t>
            </a:r>
          </a:p>
          <a:p>
            <a:endParaRPr lang="en-US" altLang="en-US" sz="32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1BB8AD-83EA-46C2-977C-742A47914A39}"/>
              </a:ext>
            </a:extLst>
          </p:cNvPr>
          <p:cNvSpPr/>
          <p:nvPr/>
        </p:nvSpPr>
        <p:spPr>
          <a:xfrm>
            <a:off x="971600" y="914465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Do Not Assume your Initial Response is Always Right</a:t>
            </a:r>
          </a:p>
        </p:txBody>
      </p:sp>
    </p:spTree>
    <p:extLst>
      <p:ext uri="{BB962C8B-B14F-4D97-AF65-F5344CB8AC3E}">
        <p14:creationId xmlns:p14="http://schemas.microsoft.com/office/powerpoint/2010/main" val="373493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" y="-602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60" y="397198"/>
            <a:ext cx="1512168" cy="5687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2B074B-1391-4C6D-9E5A-AE18D9597FC7}"/>
              </a:ext>
            </a:extLst>
          </p:cNvPr>
          <p:cNvSpPr txBox="1">
            <a:spLocks/>
          </p:cNvSpPr>
          <p:nvPr/>
        </p:nvSpPr>
        <p:spPr bwMode="auto">
          <a:xfrm>
            <a:off x="1056828" y="2348880"/>
            <a:ext cx="7772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Scenario 1</a:t>
            </a:r>
          </a:p>
          <a:p>
            <a:r>
              <a:rPr lang="en-US" altLang="en-US" sz="32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What do we know about the young person?</a:t>
            </a:r>
          </a:p>
          <a:p>
            <a:endParaRPr lang="en-US" altLang="en-US" sz="3200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endParaRPr lang="en-US" altLang="en-US" sz="32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2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" y="-602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60" y="397198"/>
            <a:ext cx="1512168" cy="5687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2B074B-1391-4C6D-9E5A-AE18D9597FC7}"/>
              </a:ext>
            </a:extLst>
          </p:cNvPr>
          <p:cNvSpPr txBox="1">
            <a:spLocks/>
          </p:cNvSpPr>
          <p:nvPr/>
        </p:nvSpPr>
        <p:spPr bwMode="auto">
          <a:xfrm>
            <a:off x="1056828" y="2492896"/>
            <a:ext cx="7772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Scenario 1</a:t>
            </a:r>
          </a:p>
          <a:p>
            <a:r>
              <a:rPr lang="en-US" altLang="en-US" sz="28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-Relationship is illegal</a:t>
            </a:r>
          </a:p>
          <a:p>
            <a:r>
              <a:rPr lang="en-US" altLang="en-US" sz="28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-Age of consent is 16 within 2 years</a:t>
            </a:r>
          </a:p>
          <a:p>
            <a:r>
              <a:rPr lang="en-US" altLang="en-US" sz="28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-Reporting is mandatory</a:t>
            </a:r>
          </a:p>
          <a:p>
            <a:r>
              <a:rPr lang="en-US" altLang="en-US" sz="28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-Always inform the young person unless directed otherwise by a supervisor</a:t>
            </a:r>
          </a:p>
          <a:p>
            <a:endParaRPr lang="en-US" altLang="en-US" sz="3200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endParaRPr lang="en-US" altLang="en-US" sz="32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7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60" y="397198"/>
            <a:ext cx="1512168" cy="5687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2B074B-1391-4C6D-9E5A-AE18D9597FC7}"/>
              </a:ext>
            </a:extLst>
          </p:cNvPr>
          <p:cNvSpPr txBox="1">
            <a:spLocks/>
          </p:cNvSpPr>
          <p:nvPr/>
        </p:nvSpPr>
        <p:spPr bwMode="auto">
          <a:xfrm>
            <a:off x="1056828" y="2420888"/>
            <a:ext cx="7772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Emotion Salad</a:t>
            </a:r>
          </a:p>
          <a:p>
            <a:r>
              <a:rPr lang="en-US" altLang="en-US" sz="36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37 is the score to beat </a:t>
            </a:r>
          </a:p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endParaRPr lang="en-US" altLang="en-US" sz="32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8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" y="-602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60" y="397198"/>
            <a:ext cx="1512168" cy="5687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2B074B-1391-4C6D-9E5A-AE18D9597FC7}"/>
              </a:ext>
            </a:extLst>
          </p:cNvPr>
          <p:cNvSpPr txBox="1">
            <a:spLocks/>
          </p:cNvSpPr>
          <p:nvPr/>
        </p:nvSpPr>
        <p:spPr bwMode="auto">
          <a:xfrm>
            <a:off x="1056828" y="2348880"/>
            <a:ext cx="7772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Scenario 2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Best way to enter Carla’s room?</a:t>
            </a:r>
          </a:p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endParaRPr lang="en-US" altLang="en-US" sz="32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2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" y="-602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60" y="397198"/>
            <a:ext cx="1512168" cy="5687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2B074B-1391-4C6D-9E5A-AE18D9597FC7}"/>
              </a:ext>
            </a:extLst>
          </p:cNvPr>
          <p:cNvSpPr txBox="1">
            <a:spLocks/>
          </p:cNvSpPr>
          <p:nvPr/>
        </p:nvSpPr>
        <p:spPr bwMode="auto">
          <a:xfrm>
            <a:off x="1056828" y="2348880"/>
            <a:ext cx="7772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How Does Trauma Effect the Brain?</a:t>
            </a:r>
          </a:p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endParaRPr lang="en-US" altLang="en-US" sz="32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FBF2D69-C95C-4E0C-9F1F-E0CB5AB9D4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53"/>
          <a:stretch/>
        </p:blipFill>
        <p:spPr>
          <a:xfrm>
            <a:off x="1835696" y="2925907"/>
            <a:ext cx="575099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4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1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3226"/>
            <a:ext cx="1512168" cy="568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8D265-03DE-40D7-BE2F-598F841A0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30" y="3939480"/>
            <a:ext cx="4817880" cy="2812315"/>
          </a:xfrm>
          <a:prstGeom prst="rect">
            <a:avLst/>
          </a:prstGeom>
        </p:spPr>
      </p:pic>
      <p:pic>
        <p:nvPicPr>
          <p:cNvPr id="3" name="Picture 2" descr="A picture containing sitting&#10;&#10;Description automatically generated">
            <a:extLst>
              <a:ext uri="{FF2B5EF4-FFF2-40B4-BE49-F238E27FC236}">
                <a16:creationId xmlns:a16="http://schemas.microsoft.com/office/drawing/2014/main" id="{DB78C81D-BC39-4BCD-B9F4-937A02A5C7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44" t="4965" r="5661" b="4696"/>
          <a:stretch/>
        </p:blipFill>
        <p:spPr>
          <a:xfrm>
            <a:off x="5075675" y="3946748"/>
            <a:ext cx="3744797" cy="2812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40F687-4E91-416A-B3C3-2C2A4405153D}"/>
              </a:ext>
            </a:extLst>
          </p:cNvPr>
          <p:cNvSpPr txBox="1"/>
          <p:nvPr/>
        </p:nvSpPr>
        <p:spPr>
          <a:xfrm>
            <a:off x="279272" y="1484784"/>
            <a:ext cx="4032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  <a:p>
            <a:endParaRPr lang="en-AU" dirty="0">
              <a:solidFill>
                <a:srgbClr val="FFFFFF"/>
              </a:solidFill>
            </a:endParaRPr>
          </a:p>
          <a:p>
            <a:r>
              <a:rPr lang="en-AU" dirty="0">
                <a:solidFill>
                  <a:srgbClr val="FFFFFF"/>
                </a:solidFill>
              </a:rPr>
              <a:t>Brains ability to regulate emotions has not properly developed and hence behaviour is more likely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A5B43-AED5-4CD3-A786-58C4A8BBDAA5}"/>
              </a:ext>
            </a:extLst>
          </p:cNvPr>
          <p:cNvSpPr/>
          <p:nvPr/>
        </p:nvSpPr>
        <p:spPr>
          <a:xfrm>
            <a:off x="2453439" y="3244334"/>
            <a:ext cx="423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Trauma has a lasting effect on the brain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74CD6-2D71-4135-B807-9515F2E60E06}"/>
              </a:ext>
            </a:extLst>
          </p:cNvPr>
          <p:cNvSpPr/>
          <p:nvPr/>
        </p:nvSpPr>
        <p:spPr>
          <a:xfrm>
            <a:off x="640368" y="573085"/>
            <a:ext cx="5624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solidFill>
                  <a:srgbClr val="FFFFFF"/>
                </a:solidFill>
              </a:rPr>
              <a:t>Trauma effects </a:t>
            </a:r>
            <a:r>
              <a:rPr lang="en-AU" sz="2800" dirty="0">
                <a:solidFill>
                  <a:srgbClr val="FFFFFF"/>
                </a:solidFill>
                <a:latin typeface="Gotham Rounded"/>
              </a:rPr>
              <a:t>brain</a:t>
            </a:r>
            <a:r>
              <a:rPr lang="en-AU" sz="2800" dirty="0">
                <a:solidFill>
                  <a:srgbClr val="FFFFFF"/>
                </a:solidFill>
              </a:rPr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265337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" y="-602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60" y="397198"/>
            <a:ext cx="1512168" cy="5687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2B074B-1391-4C6D-9E5A-AE18D9597FC7}"/>
              </a:ext>
            </a:extLst>
          </p:cNvPr>
          <p:cNvSpPr txBox="1">
            <a:spLocks/>
          </p:cNvSpPr>
          <p:nvPr/>
        </p:nvSpPr>
        <p:spPr bwMode="auto">
          <a:xfrm>
            <a:off x="719572" y="2418090"/>
            <a:ext cx="770485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What is a Trigger?</a:t>
            </a:r>
          </a:p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endParaRPr lang="en-US" altLang="en-US" sz="32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3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" y="-602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60" y="397198"/>
            <a:ext cx="1512168" cy="5687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2B074B-1391-4C6D-9E5A-AE18D9597FC7}"/>
              </a:ext>
            </a:extLst>
          </p:cNvPr>
          <p:cNvSpPr txBox="1">
            <a:spLocks/>
          </p:cNvSpPr>
          <p:nvPr/>
        </p:nvSpPr>
        <p:spPr bwMode="auto">
          <a:xfrm>
            <a:off x="719572" y="2418090"/>
            <a:ext cx="770485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r>
              <a:rPr lang="en-US" altLang="en-US" sz="36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Any stimuli that makes </a:t>
            </a:r>
            <a:r>
              <a:rPr lang="en-US" altLang="en-US" sz="3600" kern="0" dirty="0" err="1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behaviour</a:t>
            </a:r>
            <a:r>
              <a:rPr lang="en-US" altLang="en-US" sz="36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 more likely </a:t>
            </a:r>
          </a:p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endParaRPr lang="en-US" altLang="en-US" sz="32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6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68312" y="260350"/>
            <a:ext cx="8218488" cy="1143000"/>
          </a:xfrm>
        </p:spPr>
        <p:txBody>
          <a:bodyPr/>
          <a:lstStyle/>
          <a:p>
            <a:r>
              <a:rPr lang="en-US" altLang="en-US" sz="5400" dirty="0">
                <a:solidFill>
                  <a:schemeClr val="bg1"/>
                </a:solidFill>
                <a:latin typeface="Gotham Rounded Medium"/>
              </a:rPr>
              <a:t>Interview Outline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94782" y="1736006"/>
            <a:ext cx="8229600" cy="44259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Next 2 hours</a:t>
            </a:r>
            <a:br>
              <a:rPr lang="en-US" sz="180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endParaRPr lang="en-AU" altLang="en-US" sz="1800" dirty="0">
              <a:solidFill>
                <a:schemeClr val="bg1"/>
              </a:solidFill>
              <a:latin typeface="Gotham Rounded"/>
            </a:endParaRPr>
          </a:p>
          <a:p>
            <a:pPr eaLnBrk="1" hangingPunct="1">
              <a:lnSpc>
                <a:spcPct val="80000"/>
              </a:lnSpc>
            </a:pPr>
            <a:r>
              <a:rPr lang="en-AU" altLang="en-US" sz="2000" dirty="0">
                <a:solidFill>
                  <a:schemeClr val="bg1"/>
                </a:solidFill>
                <a:latin typeface="Gotham Rounded"/>
              </a:rPr>
              <a:t>Ice Breaker (15 min)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000" dirty="0">
                <a:solidFill>
                  <a:schemeClr val="bg1"/>
                </a:solidFill>
                <a:latin typeface="Gotham Rounded"/>
              </a:rPr>
              <a:t>Skill and knowledge test (30 min)</a:t>
            </a:r>
            <a:endParaRPr lang="en-US" sz="180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AU" altLang="en-US" sz="1800" dirty="0">
                <a:solidFill>
                  <a:schemeClr val="bg1"/>
                </a:solidFill>
                <a:latin typeface="Gotham Rounded"/>
              </a:rPr>
              <a:t>True &amp; False answers</a:t>
            </a:r>
            <a:r>
              <a:rPr lang="en-AU" altLang="en-US" sz="1800" b="1" dirty="0">
                <a:solidFill>
                  <a:schemeClr val="bg1"/>
                </a:solidFill>
                <a:latin typeface="Gotham Rounded"/>
              </a:rPr>
              <a:t> </a:t>
            </a:r>
            <a:r>
              <a:rPr lang="en-AU" altLang="en-US" sz="1800" dirty="0">
                <a:solidFill>
                  <a:schemeClr val="bg1"/>
                </a:solidFill>
                <a:latin typeface="Gotham Rounded"/>
              </a:rPr>
              <a:t>(10 min)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800" dirty="0">
                <a:solidFill>
                  <a:schemeClr val="bg1"/>
                </a:solidFill>
                <a:latin typeface="Gotham Rounded"/>
              </a:rPr>
              <a:t>Read through scenario (5 mins)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800" dirty="0">
                <a:solidFill>
                  <a:schemeClr val="bg1"/>
                </a:solidFill>
                <a:latin typeface="Gotham Rounded"/>
              </a:rPr>
              <a:t>Group Discussion (60 mins)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800" dirty="0">
                <a:solidFill>
                  <a:schemeClr val="bg1"/>
                </a:solidFill>
                <a:latin typeface="Gotham Rounded"/>
              </a:rPr>
              <a:t>If you are successful, what comes next? (10 min)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AU" altLang="en-US" sz="1800" dirty="0"/>
              <a:t>	</a:t>
            </a:r>
            <a:endParaRPr lang="en-US" sz="180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3226"/>
            <a:ext cx="1512168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1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" y="-602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60" y="397198"/>
            <a:ext cx="1512168" cy="5687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2B074B-1391-4C6D-9E5A-AE18D9597FC7}"/>
              </a:ext>
            </a:extLst>
          </p:cNvPr>
          <p:cNvSpPr txBox="1">
            <a:spLocks/>
          </p:cNvSpPr>
          <p:nvPr/>
        </p:nvSpPr>
        <p:spPr bwMode="auto">
          <a:xfrm>
            <a:off x="719572" y="2418090"/>
            <a:ext cx="770485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What is your Trigger?</a:t>
            </a:r>
          </a:p>
          <a:p>
            <a:r>
              <a:rPr lang="en-US" altLang="en-US" sz="36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What may be a trigger for a young person in care?</a:t>
            </a:r>
          </a:p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endParaRPr lang="en-US" altLang="en-US" sz="32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61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428" y="-27107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60" y="397198"/>
            <a:ext cx="1512168" cy="5687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2B074B-1391-4C6D-9E5A-AE18D9597FC7}"/>
              </a:ext>
            </a:extLst>
          </p:cNvPr>
          <p:cNvSpPr txBox="1">
            <a:spLocks/>
          </p:cNvSpPr>
          <p:nvPr/>
        </p:nvSpPr>
        <p:spPr bwMode="auto">
          <a:xfrm>
            <a:off x="719572" y="2418090"/>
            <a:ext cx="770485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endParaRPr lang="en-US" altLang="en-US" kern="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endParaRPr lang="en-US" altLang="en-US" sz="32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BABE6-769D-4EFA-B965-59ECABB5F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26" y="2132856"/>
            <a:ext cx="7994002" cy="41823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7E0ED95-C7F1-4DF9-B6C7-38E465DE9C60}"/>
              </a:ext>
            </a:extLst>
          </p:cNvPr>
          <p:cNvSpPr txBox="1">
            <a:spLocks/>
          </p:cNvSpPr>
          <p:nvPr/>
        </p:nvSpPr>
        <p:spPr bwMode="auto">
          <a:xfrm>
            <a:off x="835226" y="-555498"/>
            <a:ext cx="7772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endParaRPr lang="en-US" altLang="en-US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650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3226"/>
            <a:ext cx="1512168" cy="5687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87E119F-F8F2-41DA-99E2-CCE080AA7D3F}"/>
              </a:ext>
            </a:extLst>
          </p:cNvPr>
          <p:cNvSpPr txBox="1">
            <a:spLocks/>
          </p:cNvSpPr>
          <p:nvPr/>
        </p:nvSpPr>
        <p:spPr bwMode="auto">
          <a:xfrm>
            <a:off x="685800" y="2420888"/>
            <a:ext cx="7772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Mandatory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Documents</a:t>
            </a:r>
            <a:endParaRPr lang="en-US" altLang="en-US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85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251D4797-CAEC-453C-BF5A-43086F3B2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What you need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70020" y="1340768"/>
            <a:ext cx="8229600" cy="2652316"/>
          </a:xfrm>
        </p:spPr>
        <p:txBody>
          <a:bodyPr/>
          <a:lstStyle/>
          <a:p>
            <a:pPr marL="609600" indent="-609600" eaLnBrk="1" hangingPunct="1"/>
            <a:r>
              <a:rPr lang="en-AU" altLang="en-US" sz="2000" dirty="0">
                <a:solidFill>
                  <a:srgbClr val="FFFFFF"/>
                </a:solidFill>
                <a:latin typeface="Gotham Rounded"/>
              </a:rPr>
              <a:t>A relevant qualification (+ Transcripts)</a:t>
            </a:r>
          </a:p>
          <a:p>
            <a:pPr marL="609600" indent="-609600" eaLnBrk="1" hangingPunct="1"/>
            <a:r>
              <a:rPr lang="en-AU" altLang="en-US" sz="2000" dirty="0">
                <a:solidFill>
                  <a:srgbClr val="FFFFFF"/>
                </a:solidFill>
                <a:latin typeface="Gotham Rounded"/>
              </a:rPr>
              <a:t>Mandatory Top Up units, or proof of enrolment </a:t>
            </a:r>
          </a:p>
          <a:p>
            <a:pPr marL="609600" indent="-609600" eaLnBrk="1" hangingPunct="1"/>
            <a:r>
              <a:rPr lang="en-AU" altLang="en-US" sz="2000" dirty="0">
                <a:solidFill>
                  <a:srgbClr val="FFFFFF"/>
                </a:solidFill>
                <a:latin typeface="Gotham Rounded"/>
              </a:rPr>
              <a:t>Level 2 First Aid + Current CPR</a:t>
            </a:r>
          </a:p>
          <a:p>
            <a:pPr marL="609600" indent="-609600" eaLnBrk="1" hangingPunct="1"/>
            <a:r>
              <a:rPr lang="en-AU" altLang="en-US" sz="2000" dirty="0">
                <a:solidFill>
                  <a:srgbClr val="FFFFFF"/>
                </a:solidFill>
                <a:latin typeface="Gotham Rounded"/>
              </a:rPr>
              <a:t>Fire Safety Training (DHHS)</a:t>
            </a:r>
          </a:p>
          <a:p>
            <a:pPr marL="609600" indent="-609600" eaLnBrk="1" hangingPunct="1"/>
            <a:r>
              <a:rPr lang="en-AU" altLang="en-US" sz="2000" dirty="0">
                <a:solidFill>
                  <a:srgbClr val="FFFFFF"/>
                </a:solidFill>
                <a:latin typeface="Gotham Rounded"/>
              </a:rPr>
              <a:t>Assist clients with Medication</a:t>
            </a:r>
          </a:p>
          <a:p>
            <a:pPr marL="609600" indent="-609600" eaLnBrk="1" hangingPunct="1"/>
            <a:r>
              <a:rPr lang="en-AU" sz="2000" dirty="0">
                <a:solidFill>
                  <a:srgbClr val="FFFFFF"/>
                </a:solidFill>
                <a:latin typeface="Gotham Rounded"/>
              </a:rPr>
              <a:t>Worker Orientation Module – Safety, Quality &amp; You</a:t>
            </a:r>
          </a:p>
          <a:p>
            <a:pPr marL="609600" indent="-609600" eaLnBrk="1" hangingPunct="1"/>
            <a:r>
              <a:rPr lang="en-AU" altLang="en-US" sz="2000" dirty="0">
                <a:solidFill>
                  <a:srgbClr val="FFFFFF"/>
                </a:solidFill>
                <a:latin typeface="Gotham Rounded"/>
              </a:rPr>
              <a:t>Police Check (less than 6 months old- MUST say VULNERABLE GROUPS</a:t>
            </a:r>
          </a:p>
          <a:p>
            <a:pPr marL="609600" indent="-609600" eaLnBrk="1" hangingPunct="1"/>
            <a:r>
              <a:rPr lang="en-AU" altLang="en-US" sz="2000" dirty="0">
                <a:solidFill>
                  <a:srgbClr val="FFFFFF"/>
                </a:solidFill>
                <a:latin typeface="Gotham Rounded"/>
              </a:rPr>
              <a:t>Working with Children Check (Employee Card)</a:t>
            </a:r>
          </a:p>
          <a:p>
            <a:pPr marL="609600" indent="-609600" eaLnBrk="1" hangingPunct="1"/>
            <a:r>
              <a:rPr lang="en-AU" altLang="en-US" sz="2000" dirty="0">
                <a:solidFill>
                  <a:srgbClr val="FFFFFF"/>
                </a:solidFill>
                <a:latin typeface="Gotham Rounded"/>
              </a:rPr>
              <a:t>International Police Check / Stat Dec</a:t>
            </a:r>
          </a:p>
          <a:p>
            <a:pPr marL="609600" indent="-609600" eaLnBrk="1" hangingPunct="1"/>
            <a:r>
              <a:rPr lang="en-AU" altLang="en-US" sz="2000" dirty="0">
                <a:solidFill>
                  <a:srgbClr val="FFFFFF"/>
                </a:solidFill>
                <a:latin typeface="Gotham Rounded"/>
              </a:rPr>
              <a:t>Unencumbered Victorian Drivers Licence</a:t>
            </a:r>
          </a:p>
          <a:p>
            <a:pPr marL="609600" indent="-609600" eaLnBrk="1" hangingPunct="1"/>
            <a:r>
              <a:rPr lang="en-AU" altLang="en-US" sz="2000" dirty="0">
                <a:solidFill>
                  <a:srgbClr val="FFFFFF"/>
                </a:solidFill>
                <a:latin typeface="Gotham Rounded"/>
              </a:rPr>
              <a:t>Passport or Birth Certificate or Citizenship</a:t>
            </a:r>
          </a:p>
          <a:p>
            <a:pPr marL="609600" indent="-609600" eaLnBrk="1" hangingPunct="1"/>
            <a:r>
              <a:rPr lang="en-AU" altLang="en-US" sz="2000" dirty="0">
                <a:solidFill>
                  <a:srgbClr val="FFFFFF"/>
                </a:solidFill>
                <a:latin typeface="Gotham Rounded"/>
              </a:rPr>
              <a:t>Visa Grant Notice (Student and WH Visa)</a:t>
            </a:r>
          </a:p>
          <a:p>
            <a:pPr marL="609600" indent="-609600" eaLnBrk="1" hangingPunct="1"/>
            <a:r>
              <a:rPr lang="en-AU" altLang="en-US" sz="2000" dirty="0" err="1">
                <a:solidFill>
                  <a:srgbClr val="FFFFFF"/>
                </a:solidFill>
                <a:latin typeface="Gotham Rounded"/>
              </a:rPr>
              <a:t>CoE</a:t>
            </a:r>
            <a:r>
              <a:rPr lang="en-AU" altLang="en-US" sz="2000" dirty="0">
                <a:solidFill>
                  <a:srgbClr val="FFFFFF"/>
                </a:solidFill>
                <a:latin typeface="Gotham Rounded"/>
              </a:rPr>
              <a:t> – less than 6 months old (Student Visa)</a:t>
            </a:r>
          </a:p>
          <a:p>
            <a:pPr marL="0" indent="0" eaLnBrk="1" hangingPunct="1">
              <a:buNone/>
            </a:pPr>
            <a:r>
              <a:rPr lang="en-AU" altLang="en-US" sz="2000" dirty="0">
                <a:solidFill>
                  <a:srgbClr val="FFFFFF"/>
                </a:solidFill>
                <a:latin typeface="Gotham Rounded"/>
              </a:rPr>
              <a:t>WE DON’T ACCEPT ONLINE TRAINING FOR FIRST AID, CPR, or MEDICATION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D963731C-F263-40BC-A82D-F3D5A654C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55" y="435224"/>
            <a:ext cx="6635750" cy="1143000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Next steps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4924" y="2040124"/>
            <a:ext cx="8229600" cy="5593084"/>
          </a:xfrm>
        </p:spPr>
        <p:txBody>
          <a:bodyPr/>
          <a:lstStyle/>
          <a:p>
            <a:pPr>
              <a:defRPr/>
            </a:pPr>
            <a:r>
              <a:rPr lang="en-AU" sz="1800" dirty="0">
                <a:solidFill>
                  <a:srgbClr val="FFFFFF"/>
                </a:solidFill>
                <a:latin typeface="Gotham Rounded"/>
              </a:rPr>
              <a:t>All documents sent via email to your Recruitment Consultant</a:t>
            </a:r>
          </a:p>
          <a:p>
            <a:pPr>
              <a:defRPr/>
            </a:pPr>
            <a:r>
              <a:rPr lang="en-AU" sz="1800" dirty="0">
                <a:solidFill>
                  <a:srgbClr val="FFFFFF"/>
                </a:solidFill>
                <a:latin typeface="Gotham Rounded"/>
              </a:rPr>
              <a:t>Both references completed (landline numbers must be provided)</a:t>
            </a:r>
          </a:p>
          <a:p>
            <a:pPr>
              <a:defRPr/>
            </a:pPr>
            <a:r>
              <a:rPr lang="en-AU" sz="1800" dirty="0">
                <a:solidFill>
                  <a:srgbClr val="FFFFFF"/>
                </a:solidFill>
                <a:latin typeface="Gotham Rounded"/>
              </a:rPr>
              <a:t>DWES check</a:t>
            </a:r>
          </a:p>
          <a:p>
            <a:pPr>
              <a:defRPr/>
            </a:pPr>
            <a:r>
              <a:rPr lang="en-AU" sz="1800" dirty="0">
                <a:solidFill>
                  <a:srgbClr val="FFFFFF"/>
                </a:solidFill>
                <a:latin typeface="Gotham Rounded"/>
              </a:rPr>
              <a:t>Candidate Assessment and Briefing Day (CAB Day) every Thursday 8:45am-3:30pm</a:t>
            </a:r>
          </a:p>
        </p:txBody>
      </p:sp>
    </p:spTree>
    <p:extLst>
      <p:ext uri="{BB962C8B-B14F-4D97-AF65-F5344CB8AC3E}">
        <p14:creationId xmlns:p14="http://schemas.microsoft.com/office/powerpoint/2010/main" val="3206649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5FC770B2-9B15-4FE7-B8A9-652EC99F6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DDDC72-1641-4851-85D4-33E9600CF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FFFFFF"/>
                </a:solidFill>
              </a:rPr>
              <a:t>IF YOU DON’T HAVE THESE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C0904-91B9-4772-9AF0-997A4CA88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rgbClr val="FFFFFF"/>
                </a:solidFill>
              </a:rPr>
              <a:t>YOU CANT WORK!</a:t>
            </a:r>
          </a:p>
        </p:txBody>
      </p:sp>
    </p:spTree>
    <p:extLst>
      <p:ext uri="{BB962C8B-B14F-4D97-AF65-F5344CB8AC3E}">
        <p14:creationId xmlns:p14="http://schemas.microsoft.com/office/powerpoint/2010/main" val="1273867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3226"/>
            <a:ext cx="1512168" cy="5687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87E119F-F8F2-41DA-99E2-CCE080AA7D3F}"/>
              </a:ext>
            </a:extLst>
          </p:cNvPr>
          <p:cNvSpPr txBox="1">
            <a:spLocks/>
          </p:cNvSpPr>
          <p:nvPr/>
        </p:nvSpPr>
        <p:spPr bwMode="auto">
          <a:xfrm>
            <a:off x="899592" y="1844824"/>
            <a:ext cx="7772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IF YOU DO NOT HAVE TOP UPS – STAY BACK </a:t>
            </a:r>
            <a:endParaRPr lang="en-US" altLang="en-US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7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5FC770B2-9B15-4FE7-B8A9-652EC99F6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DDDC72-1641-4851-85D4-33E9600CF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en-AU" dirty="0">
                <a:solidFill>
                  <a:srgbClr val="FFFFFF"/>
                </a:solidFill>
              </a:rPr>
              <a:t>Career Pathway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C0904-91B9-4772-9AF0-997A4CA88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040" y="1628800"/>
            <a:ext cx="7772400" cy="4536504"/>
          </a:xfrm>
        </p:spPr>
        <p:txBody>
          <a:bodyPr/>
          <a:lstStyle/>
          <a:p>
            <a:pPr algn="l"/>
            <a:r>
              <a:rPr lang="en-AU" sz="2000" dirty="0">
                <a:solidFill>
                  <a:srgbClr val="FFFFFF"/>
                </a:solidFill>
              </a:rPr>
              <a:t>-6 Compulsory Classes (over 6 weeks)</a:t>
            </a:r>
          </a:p>
          <a:p>
            <a:pPr algn="l"/>
            <a:r>
              <a:rPr lang="en-AU" sz="2000" dirty="0">
                <a:solidFill>
                  <a:srgbClr val="FFFFFF"/>
                </a:solidFill>
              </a:rPr>
              <a:t>-4 units and 2 Professional Development days </a:t>
            </a:r>
          </a:p>
          <a:p>
            <a:pPr algn="l"/>
            <a:r>
              <a:rPr lang="en-AU" sz="2000" dirty="0">
                <a:solidFill>
                  <a:srgbClr val="FFFFFF"/>
                </a:solidFill>
              </a:rPr>
              <a:t>-$250 enrolment fee</a:t>
            </a:r>
          </a:p>
          <a:p>
            <a:pPr algn="l"/>
            <a:r>
              <a:rPr lang="en-AU" sz="2000" dirty="0">
                <a:solidFill>
                  <a:srgbClr val="FFFFFF"/>
                </a:solidFill>
              </a:rPr>
              <a:t>-You may require supernumerary hours prior to commencing paid work in a residential environment.</a:t>
            </a:r>
          </a:p>
          <a:p>
            <a:pPr algn="l"/>
            <a:r>
              <a:rPr lang="en-AU" sz="2000" dirty="0">
                <a:solidFill>
                  <a:srgbClr val="FFFFFF"/>
                </a:solidFill>
              </a:rPr>
              <a:t>-All CPP Support Workers can be started in transport, and in-home support shifts. </a:t>
            </a:r>
          </a:p>
          <a:p>
            <a:pPr algn="l"/>
            <a:r>
              <a:rPr lang="en-AU" sz="2000" dirty="0">
                <a:solidFill>
                  <a:srgbClr val="FFFFFF"/>
                </a:solidFill>
              </a:rPr>
              <a:t>-After 180 </a:t>
            </a:r>
            <a:r>
              <a:rPr lang="en-AU" sz="2000" u="sng" dirty="0">
                <a:solidFill>
                  <a:srgbClr val="FFFFFF"/>
                </a:solidFill>
              </a:rPr>
              <a:t>PAID</a:t>
            </a:r>
            <a:r>
              <a:rPr lang="en-AU" sz="2000" dirty="0">
                <a:solidFill>
                  <a:srgbClr val="FFFFFF"/>
                </a:solidFill>
              </a:rPr>
              <a:t> hours, and you have completed all course work, you will be refunded. </a:t>
            </a:r>
          </a:p>
          <a:p>
            <a:pPr algn="l"/>
            <a:endParaRPr lang="en-AU" sz="2000" dirty="0">
              <a:solidFill>
                <a:srgbClr val="FFFFFF"/>
              </a:solidFill>
            </a:endParaRPr>
          </a:p>
          <a:p>
            <a:pPr algn="l"/>
            <a:r>
              <a:rPr lang="en-AU" sz="2000" dirty="0">
                <a:solidFill>
                  <a:srgbClr val="FFFFFF"/>
                </a:solidFill>
              </a:rPr>
              <a:t>*** If ONCALL deems you are not competent in the field, ONCALL reserves the right to close your work areas. </a:t>
            </a:r>
          </a:p>
        </p:txBody>
      </p:sp>
    </p:spTree>
    <p:extLst>
      <p:ext uri="{BB962C8B-B14F-4D97-AF65-F5344CB8AC3E}">
        <p14:creationId xmlns:p14="http://schemas.microsoft.com/office/powerpoint/2010/main" val="135247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68312" y="260350"/>
            <a:ext cx="8218488" cy="1143000"/>
          </a:xfrm>
        </p:spPr>
        <p:txBody>
          <a:bodyPr/>
          <a:lstStyle/>
          <a:p>
            <a:r>
              <a:rPr lang="en-US" altLang="en-US" sz="5400" dirty="0">
                <a:solidFill>
                  <a:schemeClr val="bg1"/>
                </a:solidFill>
                <a:latin typeface="Gotham Rounded Medium"/>
              </a:rPr>
              <a:t>Company Overview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94782" y="1736006"/>
            <a:ext cx="8229600" cy="4425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altLang="en-US" sz="2400" b="1" dirty="0">
                <a:solidFill>
                  <a:schemeClr val="bg1"/>
                </a:solidFill>
                <a:latin typeface="Gotham Rounded"/>
              </a:rPr>
              <a:t>Disability Services</a:t>
            </a:r>
          </a:p>
          <a:p>
            <a:pPr eaLnBrk="1" hangingPunct="1"/>
            <a:r>
              <a:rPr lang="en-AU" altLang="en-US" sz="1800" dirty="0">
                <a:solidFill>
                  <a:schemeClr val="bg1"/>
                </a:solidFill>
                <a:latin typeface="Gotham Rounded"/>
              </a:rPr>
              <a:t>Casual Staff Services</a:t>
            </a:r>
          </a:p>
          <a:p>
            <a:pPr eaLnBrk="1" hangingPunct="1"/>
            <a:r>
              <a:rPr lang="en-AU" altLang="en-US" sz="1800" dirty="0">
                <a:solidFill>
                  <a:schemeClr val="bg1"/>
                </a:solidFill>
                <a:latin typeface="Gotham Rounded"/>
              </a:rPr>
              <a:t>Client &amp; NDIS Services</a:t>
            </a:r>
          </a:p>
          <a:p>
            <a:pPr eaLnBrk="1" hangingPunct="1"/>
            <a:r>
              <a:rPr lang="en-AU" altLang="en-US" sz="1800" dirty="0">
                <a:solidFill>
                  <a:schemeClr val="bg1"/>
                </a:solidFill>
                <a:latin typeface="Gotham Rounded"/>
              </a:rPr>
              <a:t>Accommodation Services</a:t>
            </a:r>
          </a:p>
          <a:p>
            <a:pPr eaLnBrk="1" hangingPunct="1">
              <a:buFontTx/>
              <a:buNone/>
            </a:pPr>
            <a:endParaRPr lang="en-AU" altLang="en-US" sz="2400" dirty="0">
              <a:solidFill>
                <a:schemeClr val="bg1"/>
              </a:solidFill>
              <a:latin typeface="Gotham Rounded"/>
            </a:endParaRPr>
          </a:p>
          <a:p>
            <a:pPr eaLnBrk="1" hangingPunct="1">
              <a:buFontTx/>
              <a:buNone/>
            </a:pPr>
            <a:r>
              <a:rPr lang="en-AU" altLang="en-US" sz="2400" b="1" dirty="0">
                <a:solidFill>
                  <a:schemeClr val="bg1"/>
                </a:solidFill>
                <a:latin typeface="Gotham Rounded"/>
              </a:rPr>
              <a:t>Child Youth &amp; Family / Welfare</a:t>
            </a:r>
          </a:p>
          <a:p>
            <a:pPr eaLnBrk="1" hangingPunct="1"/>
            <a:r>
              <a:rPr lang="en-AU" altLang="en-US" sz="1800" dirty="0">
                <a:solidFill>
                  <a:schemeClr val="bg1"/>
                </a:solidFill>
                <a:latin typeface="Gotham Rounded"/>
              </a:rPr>
              <a:t>Out of Home Care (</a:t>
            </a:r>
            <a:r>
              <a:rPr lang="en-AU" altLang="en-US" sz="1800" dirty="0" err="1">
                <a:solidFill>
                  <a:schemeClr val="bg1"/>
                </a:solidFill>
                <a:latin typeface="Gotham Rounded"/>
              </a:rPr>
              <a:t>OoHC</a:t>
            </a:r>
            <a:r>
              <a:rPr lang="en-AU" altLang="en-US" sz="1800" dirty="0">
                <a:solidFill>
                  <a:schemeClr val="bg1"/>
                </a:solidFill>
                <a:latin typeface="Gotham Rounded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AU" altLang="en-US" sz="1800" dirty="0"/>
              <a:t>	</a:t>
            </a:r>
            <a:endParaRPr lang="en-US" sz="180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3226"/>
            <a:ext cx="1512168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3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7772400" cy="3533775"/>
          </a:xfrm>
        </p:spPr>
        <p:txBody>
          <a:bodyPr/>
          <a:lstStyle/>
          <a:p>
            <a: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Skills and Knowledge Test</a:t>
            </a:r>
            <a:b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r>
              <a:rPr lang="en-US" altLang="en-US" sz="4400" b="0" cap="none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(30 minutes)</a:t>
            </a:r>
            <a:endParaRPr lang="en-US" altLang="en-US" sz="4400" b="0" cap="none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8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7772400" cy="3533775"/>
          </a:xfrm>
        </p:spPr>
        <p:txBody>
          <a:bodyPr/>
          <a:lstStyle/>
          <a:p>
            <a: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Read Scenario </a:t>
            </a:r>
            <a:r>
              <a:rPr lang="en-US" altLang="en-US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Q</a:t>
            </a:r>
            <a: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uestions </a:t>
            </a:r>
            <a:b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r>
              <a:rPr lang="en-US" altLang="en-US" sz="4400" b="0" cap="none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(5 minutes)</a:t>
            </a:r>
            <a:endParaRPr lang="en-US" altLang="en-US" sz="4400" b="0" cap="none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1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90" y="-3175"/>
            <a:ext cx="917239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7772400" cy="3533775"/>
          </a:xfrm>
        </p:spPr>
        <p:txBody>
          <a:bodyPr/>
          <a:lstStyle/>
          <a:p>
            <a: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True and False Answers</a:t>
            </a:r>
            <a:b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r>
              <a:rPr lang="en-US" altLang="en-US" sz="4400" b="0" cap="none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(10 minutes)</a:t>
            </a:r>
            <a:endParaRPr lang="en-US" altLang="en-US" sz="4400" b="0" cap="none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552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60" y="397198"/>
            <a:ext cx="1512168" cy="5687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2B074B-1391-4C6D-9E5A-AE18D9597FC7}"/>
              </a:ext>
            </a:extLst>
          </p:cNvPr>
          <p:cNvSpPr txBox="1">
            <a:spLocks/>
          </p:cNvSpPr>
          <p:nvPr/>
        </p:nvSpPr>
        <p:spPr bwMode="auto">
          <a:xfrm>
            <a:off x="1979712" y="2510842"/>
            <a:ext cx="581942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Who is in Control?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DEFBFB-3F5F-4E49-8EB3-9D4277ACC3E1}"/>
              </a:ext>
            </a:extLst>
          </p:cNvPr>
          <p:cNvSpPr txBox="1">
            <a:spLocks/>
          </p:cNvSpPr>
          <p:nvPr/>
        </p:nvSpPr>
        <p:spPr bwMode="auto">
          <a:xfrm>
            <a:off x="467544" y="2980978"/>
            <a:ext cx="788436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endParaRPr lang="en-US" altLang="en-US" sz="32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97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3226"/>
            <a:ext cx="1512168" cy="568757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D0394B8-FE88-42F9-B0FA-A0937D2A8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6" y="1260515"/>
            <a:ext cx="2410402" cy="1988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486804-0EDB-460A-BF7C-3333217AF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69468"/>
            <a:ext cx="1573103" cy="3200450"/>
          </a:xfrm>
          <a:prstGeom prst="rect">
            <a:avLst/>
          </a:prstGeom>
        </p:spPr>
      </p:pic>
      <p:pic>
        <p:nvPicPr>
          <p:cNvPr id="14" name="Picture 13" descr="A drawing of a face&#10;&#10;Description automatically generated">
            <a:extLst>
              <a:ext uri="{FF2B5EF4-FFF2-40B4-BE49-F238E27FC236}">
                <a16:creationId xmlns:a16="http://schemas.microsoft.com/office/drawing/2014/main" id="{940D7BAF-54E4-4A75-BF99-10D71D173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088" y="1708845"/>
            <a:ext cx="2666070" cy="1540396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27BBBF6-9FB4-41B5-AF6C-AE14DBF666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482" y="4241996"/>
            <a:ext cx="2410403" cy="2132642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CC63185-F838-405F-BB72-C85842CD14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8006" y="4241996"/>
            <a:ext cx="1975198" cy="2132642"/>
          </a:xfrm>
          <a:prstGeom prst="rect">
            <a:avLst/>
          </a:prstGeom>
        </p:spPr>
      </p:pic>
      <p:pic>
        <p:nvPicPr>
          <p:cNvPr id="22" name="Picture 21" descr="A close up of a toy&#10;&#10;Description automatically generated">
            <a:extLst>
              <a:ext uri="{FF2B5EF4-FFF2-40B4-BE49-F238E27FC236}">
                <a16:creationId xmlns:a16="http://schemas.microsoft.com/office/drawing/2014/main" id="{247D28DE-8286-4620-974F-18A5B3C192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551" y="3808713"/>
            <a:ext cx="1612698" cy="2593756"/>
          </a:xfrm>
          <a:prstGeom prst="rect">
            <a:avLst/>
          </a:prstGeom>
        </p:spPr>
      </p:pic>
      <p:pic>
        <p:nvPicPr>
          <p:cNvPr id="24" name="Picture 2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8A63540-862D-4AC2-B227-9226CD79F3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4765" y="3986102"/>
            <a:ext cx="2121417" cy="225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5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3226"/>
            <a:ext cx="1512168" cy="5687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2B074B-1391-4C6D-9E5A-AE18D9597FC7}"/>
              </a:ext>
            </a:extLst>
          </p:cNvPr>
          <p:cNvSpPr txBox="1">
            <a:spLocks/>
          </p:cNvSpPr>
          <p:nvPr/>
        </p:nvSpPr>
        <p:spPr bwMode="auto">
          <a:xfrm>
            <a:off x="879451" y="2149417"/>
            <a:ext cx="1656184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Shop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Shop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Shop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Shop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D85CEA-ACD9-4A95-BA4A-A409E3D030CE}"/>
              </a:ext>
            </a:extLst>
          </p:cNvPr>
          <p:cNvSpPr txBox="1">
            <a:spLocks/>
          </p:cNvSpPr>
          <p:nvPr/>
        </p:nvSpPr>
        <p:spPr bwMode="auto">
          <a:xfrm>
            <a:off x="2784588" y="2149418"/>
            <a:ext cx="1656184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Shop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Shop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Shop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Shop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C379EA-094B-48DB-BB9F-B85B22D74171}"/>
              </a:ext>
            </a:extLst>
          </p:cNvPr>
          <p:cNvSpPr txBox="1">
            <a:spLocks/>
          </p:cNvSpPr>
          <p:nvPr/>
        </p:nvSpPr>
        <p:spPr bwMode="auto">
          <a:xfrm>
            <a:off x="4710522" y="2149419"/>
            <a:ext cx="1656184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Shop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Shop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Shop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Shop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C6ED38-D807-4E38-BFF0-1ABC890445CD}"/>
              </a:ext>
            </a:extLst>
          </p:cNvPr>
          <p:cNvSpPr txBox="1">
            <a:spLocks/>
          </p:cNvSpPr>
          <p:nvPr/>
        </p:nvSpPr>
        <p:spPr bwMode="auto">
          <a:xfrm>
            <a:off x="6706766" y="2161598"/>
            <a:ext cx="1656184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Shop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Shop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Shop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36858855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NCALL">
      <a:dk1>
        <a:srgbClr val="3B3B3B"/>
      </a:dk1>
      <a:lt1>
        <a:srgbClr val="FFFFFF"/>
      </a:lt1>
      <a:dk2>
        <a:srgbClr val="2C2C2C"/>
      </a:dk2>
      <a:lt2>
        <a:srgbClr val="808080"/>
      </a:lt2>
      <a:accent1>
        <a:srgbClr val="E38400"/>
      </a:accent1>
      <a:accent2>
        <a:srgbClr val="FFB91B"/>
      </a:accent2>
      <a:accent3>
        <a:srgbClr val="FFFFFF"/>
      </a:accent3>
      <a:accent4>
        <a:srgbClr val="000000"/>
      </a:accent4>
      <a:accent5>
        <a:srgbClr val="EFC400"/>
      </a:accent5>
      <a:accent6>
        <a:srgbClr val="DF7008"/>
      </a:accent6>
      <a:hlink>
        <a:srgbClr val="DC5000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19919</TotalTime>
  <Words>504</Words>
  <Application>Microsoft Office PowerPoint</Application>
  <PresentationFormat>On-screen Show (4:3)</PresentationFormat>
  <Paragraphs>153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Gotham Rounded</vt:lpstr>
      <vt:lpstr>Gotham Rounded Book</vt:lpstr>
      <vt:lpstr>Gotham Rounded Medium</vt:lpstr>
      <vt:lpstr>Default Design</vt:lpstr>
      <vt:lpstr>Group Interview </vt:lpstr>
      <vt:lpstr>Interview Outline</vt:lpstr>
      <vt:lpstr>Company Overview</vt:lpstr>
      <vt:lpstr>Skills and Knowledge Test (30 minutes)</vt:lpstr>
      <vt:lpstr>Read Scenario Questions  (5 minutes)</vt:lpstr>
      <vt:lpstr>True and False Answers (10 minutes)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you need</vt:lpstr>
      <vt:lpstr>Next steps</vt:lpstr>
      <vt:lpstr>IF YOU DON’T HAVE THESE</vt:lpstr>
      <vt:lpstr>PowerPoint Presentation</vt:lpstr>
      <vt:lpstr>Career Pathway Program</vt:lpstr>
    </vt:vector>
  </TitlesOfParts>
  <Company>ocp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Welcomes You Today!</dc:title>
  <dc:creator>kmcdonald</dc:creator>
  <cp:lastModifiedBy>Ebony Layton</cp:lastModifiedBy>
  <cp:revision>377</cp:revision>
  <cp:lastPrinted>2017-09-11T05:00:07Z</cp:lastPrinted>
  <dcterms:created xsi:type="dcterms:W3CDTF">2013-07-30T04:40:25Z</dcterms:created>
  <dcterms:modified xsi:type="dcterms:W3CDTF">2019-06-06T02:03:48Z</dcterms:modified>
</cp:coreProperties>
</file>