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Machine Learning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What is 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Subset of Artificial Intelligence</a:t>
            </a:r>
          </a:p>
          <a:p>
            <a:pPr>
              <a:defRPr sz="1800">
                <a:latin typeface="Calibri"/>
              </a:defRPr>
            </a:pPr>
            <a:r>
              <a:t>Enables systems to learn from data</a:t>
            </a:r>
          </a:p>
          <a:p>
            <a:pPr>
              <a:defRPr sz="1800">
                <a:latin typeface="Calibri"/>
              </a:defRPr>
            </a:pPr>
            <a:r>
              <a:t>Improves performance over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828800"/>
            <a:ext cx="3657600" cy="2286000"/>
          </a:xfrm>
          <a:prstGeom prst="rect">
            <a:avLst/>
          </a:prstGeom>
          <a:solidFill>
            <a:srgbClr val="F0F0F0"/>
          </a:solidFill>
          <a:ln w="19050">
            <a:solidFill>
              <a:srgbClr val="5A8F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0" y="42976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000">
                <a:solidFill>
                  <a:srgbClr val="646464"/>
                </a:solidFill>
              </a:defRPr>
            </a:pPr>
            <a:r>
              <a:t>Suggested image: abstract brain with circuits (CC license)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 i="1">
                <a:latin typeface="Calibri"/>
              </a:defRPr>
            </a:pPr>
            <a:r>
              <a:t>Source: Mitchell, T. (1997). Machine Learning. McGraw Hill.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Types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Supervised Learning</a:t>
            </a:r>
          </a:p>
          <a:p>
            <a:pPr>
              <a:defRPr sz="1800">
                <a:latin typeface="Calibri"/>
              </a:defRPr>
            </a:pPr>
            <a:r>
              <a:t>Unsupervised Learning</a:t>
            </a:r>
          </a:p>
          <a:p>
            <a:pPr>
              <a:defRPr sz="1800">
                <a:latin typeface="Calibri"/>
              </a:defRPr>
            </a:pPr>
            <a:r>
              <a:t>Reinforcement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828800"/>
            <a:ext cx="3657600" cy="2286000"/>
          </a:xfrm>
          <a:prstGeom prst="rect">
            <a:avLst/>
          </a:prstGeom>
          <a:solidFill>
            <a:srgbClr val="F0F0F0"/>
          </a:solidFill>
          <a:ln w="19050">
            <a:solidFill>
              <a:srgbClr val="5A8F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0" y="42976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000">
                <a:solidFill>
                  <a:srgbClr val="646464"/>
                </a:solidFill>
              </a:defRPr>
            </a:pPr>
            <a:r>
              <a:t>Suggested image: chart showing ML types (CC license)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 i="1">
                <a:latin typeface="Calibri"/>
              </a:defRPr>
            </a:pPr>
            <a:r>
              <a:t>Source: Goodfellow, I., Bengio, Y., &amp; Courville, A. (2016). Deep Learning. MIT Press.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Key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Linear Regression</a:t>
            </a:r>
          </a:p>
          <a:p>
            <a:pPr>
              <a:defRPr sz="1800">
                <a:latin typeface="Calibri"/>
              </a:defRPr>
            </a:pPr>
            <a:r>
              <a:t>Decision Trees</a:t>
            </a:r>
          </a:p>
          <a:p>
            <a:pPr>
              <a:defRPr sz="1800">
                <a:latin typeface="Calibri"/>
              </a:defRPr>
            </a:pPr>
            <a:r>
              <a:t>Support Vector Machines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828800"/>
            <a:ext cx="3657600" cy="2286000"/>
          </a:xfrm>
          <a:prstGeom prst="rect">
            <a:avLst/>
          </a:prstGeom>
          <a:solidFill>
            <a:srgbClr val="F0F0F0"/>
          </a:solidFill>
          <a:ln w="19050">
            <a:solidFill>
              <a:srgbClr val="5A8F2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0" y="429768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000">
                <a:solidFill>
                  <a:srgbClr val="646464"/>
                </a:solidFill>
              </a:defRPr>
            </a:pPr>
            <a:r>
              <a:t>Suggested image: decision tree diagram (CC license)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 i="1">
                <a:latin typeface="Calibri"/>
              </a:defRPr>
            </a:pPr>
            <a:r>
              <a:t>Source: Russell, S., &amp; Norvig, P. (2010). Artificial Intelligence. Pearson.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A5CAA"/>
                </a:solidFill>
                <a:latin typeface="Calibri"/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Mitchell, T. (1997). *Machine Learning*.</a:t>
            </a:r>
          </a:p>
          <a:p>
            <a:pPr>
              <a:defRPr sz="1800">
                <a:latin typeface="Calibri"/>
              </a:defRPr>
            </a:pPr>
            <a:r>
              <a:t>Goodfellow, I. et al. (2016). *Deep Learning*.</a:t>
            </a:r>
          </a:p>
          <a:p>
            <a:pPr>
              <a:defRPr sz="1800">
                <a:latin typeface="Calibri"/>
              </a:defRPr>
            </a:pPr>
            <a:r>
              <a:t>Russell, S. &amp; Norvig, P. (2010). *AI: A Modern Approach*.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Machine Learning Basics</vt:lpstr>
      <vt:lpstr>What is ML?</vt:lpstr>
      <vt:lpstr>Types of ML</vt:lpstr>
      <vt:lpstr>Key Algorithms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2025-07-05T14:50:47Z</dcterms:modified>
  <cp:category/>
</cp:coreProperties>
</file>