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1" r:id="rId5"/>
    <p:sldId id="272" r:id="rId6"/>
    <p:sldId id="259" r:id="rId7"/>
    <p:sldId id="260" r:id="rId8"/>
    <p:sldId id="264" r:id="rId9"/>
    <p:sldId id="265" r:id="rId10"/>
    <p:sldId id="266" r:id="rId11"/>
    <p:sldId id="278" r:id="rId12"/>
    <p:sldId id="261" r:id="rId13"/>
    <p:sldId id="262" r:id="rId14"/>
    <p:sldId id="275" r:id="rId15"/>
    <p:sldId id="263" r:id="rId16"/>
    <p:sldId id="267" r:id="rId17"/>
    <p:sldId id="273" r:id="rId18"/>
    <p:sldId id="268" r:id="rId19"/>
    <p:sldId id="274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08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42BB7F-6AFF-3F4B-93F1-BA0A0A55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128712"/>
            <a:ext cx="10615611" cy="13769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Tourism Demand Modeling Challenge: The Case of National Parks in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1678EF-0F8C-EA4E-AA48-5A0470F0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838" y="4591642"/>
            <a:ext cx="2943225" cy="112628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Boobalaganesh</a:t>
            </a:r>
            <a:r>
              <a:rPr lang="en-US" b="1" dirty="0"/>
              <a:t> </a:t>
            </a:r>
            <a:r>
              <a:rPr lang="en-US" b="1" dirty="0" err="1"/>
              <a:t>Ezhilan</a:t>
            </a:r>
            <a:r>
              <a:rPr lang="en-US" b="1" dirty="0"/>
              <a:t> </a:t>
            </a:r>
          </a:p>
          <a:p>
            <a:r>
              <a:rPr lang="en-US" b="1" dirty="0"/>
              <a:t>Narendra </a:t>
            </a:r>
            <a:r>
              <a:rPr lang="en-US" b="1" dirty="0" err="1"/>
              <a:t>Badam</a:t>
            </a:r>
            <a:endParaRPr lang="en-US" b="1" dirty="0"/>
          </a:p>
          <a:p>
            <a:r>
              <a:rPr lang="en-US" b="1" dirty="0"/>
              <a:t>Abhishek Kumar</a:t>
            </a:r>
          </a:p>
        </p:txBody>
      </p:sp>
    </p:spTree>
    <p:extLst>
      <p:ext uri="{BB962C8B-B14F-4D97-AF65-F5344CB8AC3E}">
        <p14:creationId xmlns:p14="http://schemas.microsoft.com/office/powerpoint/2010/main" xmlns="" val="13472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147B7CA0-7615-7044-828F-6DBD61FE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176" y="938150"/>
            <a:ext cx="8945279" cy="4997450"/>
          </a:xfrm>
        </p:spPr>
      </p:pic>
    </p:spTree>
    <p:extLst>
      <p:ext uri="{BB962C8B-B14F-4D97-AF65-F5344CB8AC3E}">
        <p14:creationId xmlns:p14="http://schemas.microsoft.com/office/powerpoint/2010/main" xmlns="" val="42380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38268-47DC-5B4D-B951-DB541BC2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7" y="705030"/>
            <a:ext cx="9166361" cy="640445"/>
          </a:xfrm>
        </p:spPr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955FD-C779-0444-B8F0-E9AAB6F0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7" y="1345475"/>
            <a:ext cx="9166361" cy="1332412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ARIMA – For single </a:t>
            </a:r>
            <a:r>
              <a:rPr lang="en-US" dirty="0" smtClean="0"/>
              <a:t>predictor</a:t>
            </a:r>
          </a:p>
          <a:p>
            <a:pPr marL="0" indent="0"/>
            <a:r>
              <a:rPr lang="en-US" dirty="0" smtClean="0"/>
              <a:t>SARIMAX </a:t>
            </a:r>
            <a:r>
              <a:rPr lang="en-US" dirty="0"/>
              <a:t>– For multiple predictors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e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7" y="2429692"/>
            <a:ext cx="9384084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798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F411C-7870-EA48-9D96-231A92E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EE03E-0C00-0A4D-85CF-12E1D3DA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dates into new features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Day of the week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Merged the weather data to the training and test set</a:t>
            </a:r>
          </a:p>
          <a:p>
            <a:endParaRPr lang="en-US" dirty="0"/>
          </a:p>
          <a:p>
            <a:r>
              <a:rPr lang="en-US" dirty="0"/>
              <a:t>Normalized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070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ECB30-FD40-6340-85DB-DF330EE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 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2B06F-79EB-0F43-8DFA-2DCF680C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makes </a:t>
            </a:r>
            <a:r>
              <a:rPr lang="en-US" b="1" dirty="0" err="1"/>
              <a:t>XGBoost</a:t>
            </a:r>
            <a:r>
              <a:rPr lang="en-US" b="1" dirty="0"/>
              <a:t> powerful and fast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Regularization</a:t>
            </a:r>
          </a:p>
          <a:p>
            <a:pPr lvl="1"/>
            <a:r>
              <a:rPr lang="en-US" b="1" dirty="0"/>
              <a:t>Handling sparse data</a:t>
            </a:r>
          </a:p>
          <a:p>
            <a:pPr lvl="1"/>
            <a:r>
              <a:rPr lang="en-US" b="1" dirty="0"/>
              <a:t>Block structure for parallel learning</a:t>
            </a:r>
          </a:p>
          <a:p>
            <a:pPr lvl="1"/>
            <a:r>
              <a:rPr lang="en-US" b="1" dirty="0"/>
              <a:t>Cache awareness</a:t>
            </a:r>
          </a:p>
          <a:p>
            <a:pPr lvl="1"/>
            <a:r>
              <a:rPr lang="en-US" b="1" dirty="0"/>
              <a:t>Out-of-core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48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AA95C-5B3E-DE4C-A494-A804545B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58" y="624110"/>
            <a:ext cx="8911687" cy="1280890"/>
          </a:xfrm>
        </p:spPr>
        <p:txBody>
          <a:bodyPr/>
          <a:lstStyle/>
          <a:p>
            <a:r>
              <a:rPr lang="en-US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A216D4-AEBF-F44D-BB69-29B6BBAE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45" y="2097974"/>
            <a:ext cx="8915400" cy="3777622"/>
          </a:xfrm>
        </p:spPr>
        <p:txBody>
          <a:bodyPr/>
          <a:lstStyle/>
          <a:p>
            <a:r>
              <a:rPr lang="en-US" dirty="0"/>
              <a:t> One-hot-encoding for parks</a:t>
            </a:r>
          </a:p>
          <a:p>
            <a:r>
              <a:rPr lang="en-US" dirty="0"/>
              <a:t>No of estimators =1000</a:t>
            </a:r>
          </a:p>
          <a:p>
            <a:r>
              <a:rPr lang="en-US" dirty="0"/>
              <a:t>CV = 5</a:t>
            </a:r>
          </a:p>
          <a:p>
            <a:r>
              <a:rPr lang="en-US" dirty="0"/>
              <a:t>Learning rate = [0.01, 0.03, 0.06,  0.1, 0.3, 0.6, 1]</a:t>
            </a:r>
          </a:p>
          <a:p>
            <a:r>
              <a:rPr lang="en-US" dirty="0"/>
              <a:t>Gamma = [0, 0.3, 0.6, 1]</a:t>
            </a:r>
          </a:p>
          <a:p>
            <a:r>
              <a:rPr lang="en-US" dirty="0"/>
              <a:t>Max-tree-depth = [2, 4, 6]</a:t>
            </a:r>
          </a:p>
          <a:p>
            <a:r>
              <a:rPr lang="en-US" dirty="0"/>
              <a:t>Co-</a:t>
            </a:r>
            <a:r>
              <a:rPr lang="en-US" dirty="0" err="1"/>
              <a:t>sample_bytree</a:t>
            </a:r>
            <a:r>
              <a:rPr lang="en-US" dirty="0"/>
              <a:t> = [0.5, 0.7]</a:t>
            </a:r>
          </a:p>
          <a:p>
            <a:r>
              <a:rPr lang="en-US" dirty="0"/>
              <a:t>Subsample = [0.6, 0.8]</a:t>
            </a:r>
          </a:p>
        </p:txBody>
      </p:sp>
    </p:spTree>
    <p:extLst>
      <p:ext uri="{BB962C8B-B14F-4D97-AF65-F5344CB8AC3E}">
        <p14:creationId xmlns:p14="http://schemas.microsoft.com/office/powerpoint/2010/main" xmlns="" val="92339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09A57-9806-D94B-BE3B-79B098A1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en-US" dirty="0"/>
              <a:t>Iteration 1 : MAE(4240.42)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1E292D-19F7-5E4C-AF65-670F9C10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067" y="1904999"/>
            <a:ext cx="8915400" cy="4305796"/>
          </a:xfrm>
        </p:spPr>
        <p:txBody>
          <a:bodyPr>
            <a:normAutofit/>
          </a:bodyPr>
          <a:lstStyle/>
          <a:p>
            <a:r>
              <a:rPr lang="en-US" dirty="0"/>
              <a:t>Benchmark (Standard deviation of visitors in training set : 8790.34) </a:t>
            </a:r>
          </a:p>
          <a:p>
            <a:endParaRPr lang="en-US" dirty="0"/>
          </a:p>
          <a:p>
            <a:r>
              <a:rPr lang="en-US" dirty="0"/>
              <a:t>Explains ~50% of variation in data</a:t>
            </a:r>
          </a:p>
          <a:p>
            <a:endParaRPr lang="en-US" dirty="0"/>
          </a:p>
          <a:p>
            <a:r>
              <a:rPr lang="en-US" dirty="0"/>
              <a:t>Good Start ! But can do better.</a:t>
            </a:r>
          </a:p>
          <a:p>
            <a:endParaRPr lang="en-US" dirty="0"/>
          </a:p>
          <a:p>
            <a:r>
              <a:rPr lang="en-US" dirty="0"/>
              <a:t> Inference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Possibility of overfitting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Weather data imputation not justifiable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model isn’t able to capture the true essence of time series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5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38FCD-2961-574B-8EE3-5CD2AB79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B5EBC-6835-2C4D-BAB5-0899EEE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Seperate</a:t>
            </a:r>
            <a:r>
              <a:rPr lang="en-US" dirty="0"/>
              <a:t> model for each park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Proccessing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Included only available data from the weather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0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E04D4-F3F4-0B4E-A825-0498E839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MAE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9F545C8-C561-AB4A-A9EA-DF04BD75C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36462470"/>
              </p:ext>
            </p:extLst>
          </p:nvPr>
        </p:nvGraphicFramePr>
        <p:xfrm>
          <a:off x="0" y="771896"/>
          <a:ext cx="12192002" cy="6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211">
                  <a:extLst>
                    <a:ext uri="{9D8B030D-6E8A-4147-A177-3AD203B41FA5}">
                      <a16:colId xmlns:a16="http://schemas.microsoft.com/office/drawing/2014/main" xmlns="" val="3485847250"/>
                    </a:ext>
                  </a:extLst>
                </a:gridCol>
                <a:gridCol w="921349">
                  <a:extLst>
                    <a:ext uri="{9D8B030D-6E8A-4147-A177-3AD203B41FA5}">
                      <a16:colId xmlns:a16="http://schemas.microsoft.com/office/drawing/2014/main" xmlns="" val="287932457"/>
                    </a:ext>
                  </a:extLst>
                </a:gridCol>
                <a:gridCol w="1738063">
                  <a:extLst>
                    <a:ext uri="{9D8B030D-6E8A-4147-A177-3AD203B41FA5}">
                      <a16:colId xmlns:a16="http://schemas.microsoft.com/office/drawing/2014/main" xmlns="" val="4283997738"/>
                    </a:ext>
                  </a:extLst>
                </a:gridCol>
                <a:gridCol w="805132">
                  <a:extLst>
                    <a:ext uri="{9D8B030D-6E8A-4147-A177-3AD203B41FA5}">
                      <a16:colId xmlns:a16="http://schemas.microsoft.com/office/drawing/2014/main" xmlns="" val="1363587990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xmlns="" val="1927966809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xmlns="" val="3478002603"/>
                    </a:ext>
                  </a:extLst>
                </a:gridCol>
                <a:gridCol w="1648603">
                  <a:extLst>
                    <a:ext uri="{9D8B030D-6E8A-4147-A177-3AD203B41FA5}">
                      <a16:colId xmlns:a16="http://schemas.microsoft.com/office/drawing/2014/main" xmlns="" val="1500173175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xmlns="" val="3623398711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xmlns="" val="1638242142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xmlns="" val="626610087"/>
                    </a:ext>
                  </a:extLst>
                </a:gridCol>
              </a:tblGrid>
              <a:tr h="61885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Park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Best Score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colsample_bytree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gamma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learning_rate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max_depth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min_child_weight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n_estimators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reg_lambda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subsample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xmlns="" val="3950150342"/>
                  </a:ext>
                </a:extLst>
              </a:tr>
              <a:tr h="713813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73B6C"/>
                          </a:solidFill>
                          <a:effectLst/>
                          <a:latin typeface="Helvetica Neue" panose="02000503000000020004" pitchFamily="2" charset="0"/>
                        </a:rPr>
                        <a:t>Oyama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3B6C"/>
                          </a:solidFill>
                          <a:effectLst/>
                          <a:latin typeface="Courier" pitchFamily="2" charset="0"/>
                        </a:rPr>
                        <a:t>0.180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929906594"/>
                  </a:ext>
                </a:extLst>
              </a:tr>
              <a:tr h="7236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Towada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0.255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3721659978"/>
                  </a:ext>
                </a:extLst>
              </a:tr>
              <a:tr h="67198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Akan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0.169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4073190882"/>
                  </a:ext>
                </a:extLst>
              </a:tr>
              <a:tr h="7236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Aso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0.127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139611182"/>
                  </a:ext>
                </a:extLst>
              </a:tr>
              <a:tr h="68921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Ise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0.403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3313482903"/>
                  </a:ext>
                </a:extLst>
              </a:tr>
              <a:tr h="67198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Kerama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0.026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2125348396"/>
                  </a:ext>
                </a:extLst>
              </a:tr>
              <a:tr h="7236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Kirishima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0.323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4232514381"/>
                  </a:ext>
                </a:extLst>
              </a:tr>
              <a:tr h="5492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Nikko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0.205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xmlns="" val="25607944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502BD3-7125-884C-BDC0-08C5B05BAF46}"/>
              </a:ext>
            </a:extLst>
          </p:cNvPr>
          <p:cNvSpPr txBox="1"/>
          <p:nvPr/>
        </p:nvSpPr>
        <p:spPr>
          <a:xfrm>
            <a:off x="3503221" y="162445"/>
            <a:ext cx="467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Iteration 2,  MAE = 2338.3</a:t>
            </a:r>
          </a:p>
        </p:txBody>
      </p:sp>
    </p:spTree>
    <p:extLst>
      <p:ext uri="{BB962C8B-B14F-4D97-AF65-F5344CB8AC3E}">
        <p14:creationId xmlns:p14="http://schemas.microsoft.com/office/powerpoint/2010/main" xmlns="" val="133923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E04D4-F3F4-0B4E-A825-0498E839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54" y="612235"/>
            <a:ext cx="8911687" cy="1280890"/>
          </a:xfrm>
        </p:spPr>
        <p:txBody>
          <a:bodyPr/>
          <a:lstStyle/>
          <a:p>
            <a:r>
              <a:rPr lang="en-US" dirty="0"/>
              <a:t>Next Possible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D71E8F-92E4-844C-8DE8-9964A5D6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441" y="2169226"/>
            <a:ext cx="8915400" cy="3777622"/>
          </a:xfrm>
        </p:spPr>
        <p:txBody>
          <a:bodyPr/>
          <a:lstStyle/>
          <a:p>
            <a:r>
              <a:rPr lang="en-US" dirty="0"/>
              <a:t>Option 1 : Use other available data, High overhead (No time)</a:t>
            </a:r>
          </a:p>
          <a:p>
            <a:endParaRPr lang="en-US" dirty="0"/>
          </a:p>
          <a:p>
            <a:r>
              <a:rPr lang="en-US" dirty="0"/>
              <a:t>Option 2: Remodel the datetime to include timeseries characteristic</a:t>
            </a:r>
          </a:p>
        </p:txBody>
      </p:sp>
    </p:spTree>
    <p:extLst>
      <p:ext uri="{BB962C8B-B14F-4D97-AF65-F5344CB8AC3E}">
        <p14:creationId xmlns:p14="http://schemas.microsoft.com/office/powerpoint/2010/main" xmlns="" val="144728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3BE0A-97CC-F04B-96BB-141AF677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Dates to cyclic features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96228CC-4A6A-FF41-BF0C-96E0978C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874" y="2082307"/>
            <a:ext cx="3556000" cy="3200400"/>
          </a:xfr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DC0BD-EE3A-8C4B-AF46-2461F5A3E782}"/>
                  </a:ext>
                </a:extLst>
              </p:cNvPr>
              <p:cNvSpPr txBox="1"/>
              <p:nvPr/>
            </p:nvSpPr>
            <p:spPr>
              <a:xfrm>
                <a:off x="5045244" y="5461521"/>
                <a:ext cx="14572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4∗</m:t>
                          </m:r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4∗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34DC0BD-EE3A-8C4B-AF46-2461F5A3E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44" y="5461521"/>
                <a:ext cx="1457258" cy="553998"/>
              </a:xfrm>
              <a:prstGeom prst="rect">
                <a:avLst/>
              </a:prstGeom>
              <a:blipFill>
                <a:blip r:embed="rId3"/>
                <a:stretch>
                  <a:fillRect l="-2586" r="-17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1726D3-EFAA-1F47-91AC-427D1890A2C5}"/>
              </a:ext>
            </a:extLst>
          </p:cNvPr>
          <p:cNvSpPr txBox="1"/>
          <p:nvPr/>
        </p:nvSpPr>
        <p:spPr>
          <a:xfrm>
            <a:off x="4738173" y="1933699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Magic Circle</a:t>
            </a:r>
          </a:p>
        </p:txBody>
      </p:sp>
    </p:spTree>
    <p:extLst>
      <p:ext uri="{BB962C8B-B14F-4D97-AF65-F5344CB8AC3E}">
        <p14:creationId xmlns:p14="http://schemas.microsoft.com/office/powerpoint/2010/main" xmlns="" val="332353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61B45-CDF8-E74D-9852-205075C0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088" y="652685"/>
            <a:ext cx="8911687" cy="718915"/>
          </a:xfrm>
        </p:spPr>
        <p:txBody>
          <a:bodyPr/>
          <a:lstStyle/>
          <a:p>
            <a:r>
              <a:rPr lang="en-US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BC41DA-DFD6-734F-A5C8-EF162E68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628775"/>
            <a:ext cx="9661524" cy="47148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Training set : (datetime, parks, no. of visitors) – 8 Parks, Jan 2015 – Dec 2016</a:t>
            </a:r>
          </a:p>
          <a:p>
            <a:endParaRPr lang="en-US" b="1" dirty="0" smtClean="0"/>
          </a:p>
          <a:p>
            <a:r>
              <a:rPr lang="en-US" b="1" dirty="0" smtClean="0"/>
              <a:t>Weather </a:t>
            </a:r>
            <a:r>
              <a:rPr lang="en-US" b="1" dirty="0"/>
              <a:t>: 26 </a:t>
            </a:r>
            <a:r>
              <a:rPr lang="en-US" b="1" dirty="0" err="1"/>
              <a:t>paramaters</a:t>
            </a:r>
            <a:endParaRPr lang="en-US" b="1" dirty="0"/>
          </a:p>
          <a:p>
            <a:endParaRPr lang="en-IN" b="1" dirty="0" smtClean="0"/>
          </a:p>
          <a:p>
            <a:r>
              <a:rPr lang="en-US" b="1" dirty="0" err="1" smtClean="0"/>
              <a:t>Agoop</a:t>
            </a:r>
            <a:r>
              <a:rPr lang="en-US" b="1" dirty="0" smtClean="0"/>
              <a:t> : Tally data of "average floating population" according to the area in the vicinity of each national park</a:t>
            </a:r>
          </a:p>
          <a:p>
            <a:pPr>
              <a:buNone/>
            </a:pPr>
            <a:endParaRPr lang="en-IN" b="1" dirty="0" smtClean="0"/>
          </a:p>
          <a:p>
            <a:r>
              <a:rPr lang="en-US" b="1" dirty="0" err="1" smtClean="0"/>
              <a:t>Jorudan</a:t>
            </a:r>
            <a:r>
              <a:rPr lang="en-US" b="1" dirty="0" smtClean="0"/>
              <a:t> : Route Search log data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Hotlink : Blog postings per day that include words related to sightseeing and national parks, Jan 2015 - Dec 2017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 err="1"/>
              <a:t>Nightley</a:t>
            </a:r>
            <a:r>
              <a:rPr lang="en-US" b="1" dirty="0"/>
              <a:t> : Japanese and Foreign National Count at Nikko National Park (Jan 2016 – Dec 2017)</a:t>
            </a:r>
          </a:p>
          <a:p>
            <a:endParaRPr lang="en-US" b="1" dirty="0"/>
          </a:p>
          <a:p>
            <a:r>
              <a:rPr lang="en-US" b="1" dirty="0" err="1"/>
              <a:t>Colopl</a:t>
            </a:r>
            <a:r>
              <a:rPr lang="en-US" b="1" dirty="0"/>
              <a:t> : Tally data of visitors in the vicinity of 4 National Parks </a:t>
            </a:r>
          </a:p>
          <a:p>
            <a:endParaRPr lang="en-US" b="1" dirty="0"/>
          </a:p>
          <a:p>
            <a:r>
              <a:rPr lang="en-US" b="1" dirty="0" err="1"/>
              <a:t>Nied_oyama</a:t>
            </a:r>
            <a:r>
              <a:rPr lang="en-US" b="1" dirty="0"/>
              <a:t> : Snow cover at Snow Weather Observation Facility near </a:t>
            </a:r>
            <a:r>
              <a:rPr lang="en-US" b="1" dirty="0" err="1"/>
              <a:t>Oyama</a:t>
            </a:r>
            <a:r>
              <a:rPr lang="en-US" b="1" dirty="0"/>
              <a:t> National Park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9697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1A2FE-8842-8E4F-9FF6-33DE6655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63" y="683487"/>
            <a:ext cx="8911687" cy="694051"/>
          </a:xfrm>
        </p:spPr>
        <p:txBody>
          <a:bodyPr/>
          <a:lstStyle/>
          <a:p>
            <a:r>
              <a:rPr lang="en-US" b="1" dirty="0"/>
              <a:t>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95AD7-CE22-C34D-AF68-8ABC8EFC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950" y="1525981"/>
            <a:ext cx="8915400" cy="514597"/>
          </a:xfrm>
        </p:spPr>
        <p:txBody>
          <a:bodyPr/>
          <a:lstStyle/>
          <a:p>
            <a:r>
              <a:rPr lang="en-US" b="1" dirty="0"/>
              <a:t>MAE decreases by 340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7111D0-AD0F-5B46-9BCF-320DF3E9D002}"/>
              </a:ext>
            </a:extLst>
          </p:cNvPr>
          <p:cNvSpPr txBox="1"/>
          <p:nvPr/>
        </p:nvSpPr>
        <p:spPr>
          <a:xfrm>
            <a:off x="2141663" y="2933206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 do: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6C9F8F2-04E9-FC47-AB12-DC357F73CFD9}"/>
              </a:ext>
            </a:extLst>
          </p:cNvPr>
          <p:cNvSpPr txBox="1">
            <a:spLocks/>
          </p:cNvSpPr>
          <p:nvPr/>
        </p:nvSpPr>
        <p:spPr>
          <a:xfrm>
            <a:off x="2139805" y="3658706"/>
            <a:ext cx="9545513" cy="2373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Hypothesis : Couple </a:t>
            </a:r>
            <a:r>
              <a:rPr lang="en-US" dirty="0" err="1"/>
              <a:t>XGBoost</a:t>
            </a:r>
            <a:r>
              <a:rPr lang="en-US" dirty="0"/>
              <a:t> with linear </a:t>
            </a:r>
            <a:r>
              <a:rPr lang="en-US" dirty="0" smtClean="0"/>
              <a:t>regression to include trend part of time series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 more variables: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err="1"/>
              <a:t>Colopl</a:t>
            </a:r>
            <a:r>
              <a:rPr lang="en-US" sz="1500" b="1" dirty="0"/>
              <a:t> : Tally data of visitors in the vicinity of 4 National Parks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err="1"/>
              <a:t>Jorudan</a:t>
            </a:r>
            <a:r>
              <a:rPr lang="en-US" sz="1500" b="1" dirty="0"/>
              <a:t> : Route Search log data</a:t>
            </a:r>
            <a:endParaRPr lang="en-US" sz="15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err="1"/>
              <a:t>Agoop</a:t>
            </a:r>
            <a:r>
              <a:rPr lang="en-US" sz="1500" b="1" dirty="0"/>
              <a:t> : Tally data of ”floating population" according to the area in the vicinity of each national park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Hotlink : </a:t>
            </a:r>
            <a:r>
              <a:rPr lang="en-US" sz="1500" b="1" dirty="0"/>
              <a:t>Blog postings per day that include words related to sightseeing and national parks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90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780200-A1D1-1249-95F4-5A56381C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826" y="2050473"/>
            <a:ext cx="7410203" cy="2105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4400" b="1" dirty="0"/>
              <a:t>THANKS FOR LISTINING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2400" b="1" dirty="0"/>
              <a:t>questions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69977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3995AF-AD9D-2D4A-A8D7-07C1D659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53" y="672878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FE8213-021D-7F46-A6EC-2DC9BC39C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8253" y="2145792"/>
                <a:ext cx="8915400" cy="3777622"/>
              </a:xfrm>
            </p:spPr>
            <p:txBody>
              <a:bodyPr/>
              <a:lstStyle/>
              <a:p>
                <a:r>
                  <a:rPr lang="en-US" dirty="0"/>
                  <a:t>Predict the number of visitors for each National Parks for every day of 2017</a:t>
                </a:r>
              </a:p>
              <a:p>
                <a:endParaRPr lang="en-US" dirty="0"/>
              </a:p>
              <a:p>
                <a:r>
                  <a:rPr lang="en-US" b="1" dirty="0"/>
                  <a:t>Evaluation Function</a:t>
                </a:r>
                <a:r>
                  <a:rPr lang="en-US" dirty="0"/>
                  <a:t> </a:t>
                </a:r>
                <a:br>
                  <a:rPr lang="en-US" dirty="0"/>
                </a:br>
                <a:r>
                  <a:rPr lang="en-US" dirty="0"/>
                  <a:t>Mean absolute error (MAE)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FE8213-021D-7F46-A6EC-2DC9BC39C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8253" y="2145792"/>
                <a:ext cx="8915400" cy="3777622"/>
              </a:xfrm>
              <a:blipFill>
                <a:blip r:embed="rId2"/>
                <a:stretch>
                  <a:fillRect l="-427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6256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gwzsmr3OdlzkcM8HyN3amsyuG07gJAdexHOb1ZFxzxbAGCDNsMDfkPquu0y_wyHh4yxLqm0onga45QWWTDDdod13Ul7DkcDgD_Wkbj-NDv8MmAX8yNjwLH427DCbrmcW8UwQwJUAbek">
            <a:extLst>
              <a:ext uri="{FF2B5EF4-FFF2-40B4-BE49-F238E27FC236}">
                <a16:creationId xmlns:a16="http://schemas.microsoft.com/office/drawing/2014/main" xmlns="" id="{78B8D295-59C9-E144-A0B5-ED034EC67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2512" y="121920"/>
            <a:ext cx="7583424" cy="66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439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BCE35-9F4E-A847-9A45-375D22F6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97" y="648494"/>
            <a:ext cx="8911687" cy="1280890"/>
          </a:xfrm>
        </p:spPr>
        <p:txBody>
          <a:bodyPr/>
          <a:lstStyle/>
          <a:p>
            <a:r>
              <a:rPr lang="en-US" dirty="0"/>
              <a:t>Crossing the Language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C69D67-1134-B54D-BAEF-5DA23A9D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884" y="2023872"/>
            <a:ext cx="8915400" cy="1633728"/>
          </a:xfrm>
        </p:spPr>
        <p:txBody>
          <a:bodyPr/>
          <a:lstStyle/>
          <a:p>
            <a:r>
              <a:rPr lang="en-US" dirty="0"/>
              <a:t>50 files, almost all of them in Japanese, even columns</a:t>
            </a:r>
          </a:p>
          <a:p>
            <a:endParaRPr lang="en-US" dirty="0"/>
          </a:p>
          <a:p>
            <a:r>
              <a:rPr lang="en-US" dirty="0"/>
              <a:t> Used Google Cloud Translation API to translate each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1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7B82F-F432-9F4F-8EE7-0E92AE16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14" y="657977"/>
            <a:ext cx="8911687" cy="1280890"/>
          </a:xfrm>
        </p:spPr>
        <p:txBody>
          <a:bodyPr/>
          <a:lstStyle/>
          <a:p>
            <a:r>
              <a:rPr lang="en-US" dirty="0"/>
              <a:t>Data Cleaning and Imputation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6DEC9-3E75-8F4A-9A65-E557066D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1" y="1938867"/>
            <a:ext cx="8915400" cy="4165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just weather data for the 1</a:t>
            </a:r>
            <a:r>
              <a:rPr lang="en-US" baseline="30000" dirty="0"/>
              <a:t>st</a:t>
            </a:r>
            <a:r>
              <a:rPr lang="en-US" dirty="0"/>
              <a:t> Version of Model</a:t>
            </a:r>
          </a:p>
          <a:p>
            <a:endParaRPr lang="en-US" dirty="0"/>
          </a:p>
          <a:p>
            <a:r>
              <a:rPr lang="en-US" dirty="0"/>
              <a:t>Removed columns having 50% or more missing values</a:t>
            </a:r>
          </a:p>
          <a:p>
            <a:endParaRPr lang="en-US" dirty="0"/>
          </a:p>
          <a:p>
            <a:r>
              <a:rPr lang="en-US" dirty="0"/>
              <a:t>Removed columns with high correlation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Forward and Backward filled missing values</a:t>
            </a:r>
          </a:p>
          <a:p>
            <a:endParaRPr lang="en-US" dirty="0"/>
          </a:p>
          <a:p>
            <a:r>
              <a:rPr lang="en-US" dirty="0"/>
              <a:t>Replaced outliers with max/min values within normal range (Boxplot)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Implemented  PCA to further decrease the dimension, not included in this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348149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7B3B6-A3F7-5F49-A3EA-AFC87301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25" y="669265"/>
            <a:ext cx="8911687" cy="741846"/>
          </a:xfrm>
        </p:spPr>
        <p:txBody>
          <a:bodyPr/>
          <a:lstStyle/>
          <a:p>
            <a:r>
              <a:rPr lang="en-US" dirty="0"/>
              <a:t>Time series Visualization and Analysis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8DB2E534-5C22-8347-9F52-71466AFE6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126" y="1507420"/>
            <a:ext cx="8911686" cy="496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623AFD-BD18-C240-A39F-1323E71F3651}"/>
              </a:ext>
            </a:extLst>
          </p:cNvPr>
          <p:cNvSpPr txBox="1"/>
          <p:nvPr/>
        </p:nvSpPr>
        <p:spPr>
          <a:xfrm>
            <a:off x="4954679" y="1704622"/>
            <a:ext cx="256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Monthly</a:t>
            </a:r>
          </a:p>
        </p:txBody>
      </p:sp>
    </p:spTree>
    <p:extLst>
      <p:ext uri="{BB962C8B-B14F-4D97-AF65-F5344CB8AC3E}">
        <p14:creationId xmlns:p14="http://schemas.microsoft.com/office/powerpoint/2010/main" xmlns="" val="14418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5C2B46A2-723F-BD49-9E4C-CE7358D4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222" y="778933"/>
            <a:ext cx="8850489" cy="5373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70DD3D-0ACB-7F4D-A3D9-F7C26FEE8B32}"/>
              </a:ext>
            </a:extLst>
          </p:cNvPr>
          <p:cNvSpPr txBox="1"/>
          <p:nvPr/>
        </p:nvSpPr>
        <p:spPr>
          <a:xfrm>
            <a:off x="4842933" y="778933"/>
            <a:ext cx="256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Monthly</a:t>
            </a:r>
          </a:p>
        </p:txBody>
      </p:sp>
    </p:spTree>
    <p:extLst>
      <p:ext uri="{BB962C8B-B14F-4D97-AF65-F5344CB8AC3E}">
        <p14:creationId xmlns:p14="http://schemas.microsoft.com/office/powerpoint/2010/main" xmlns="" val="79572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B33DD60-F20C-3E4C-B21C-B515E7B1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778" y="1354667"/>
            <a:ext cx="9057563" cy="49896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5D766-7C6E-3340-AAD2-29A7CE6E46FE}"/>
              </a:ext>
            </a:extLst>
          </p:cNvPr>
          <p:cNvSpPr txBox="1"/>
          <p:nvPr/>
        </p:nvSpPr>
        <p:spPr>
          <a:xfrm>
            <a:off x="4730044" y="1354667"/>
            <a:ext cx="256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Weekly</a:t>
            </a:r>
          </a:p>
        </p:txBody>
      </p:sp>
    </p:spTree>
    <p:extLst>
      <p:ext uri="{BB962C8B-B14F-4D97-AF65-F5344CB8AC3E}">
        <p14:creationId xmlns:p14="http://schemas.microsoft.com/office/powerpoint/2010/main" xmlns="" val="7247086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{46862880-E75C-8C4E-A8D9-D1E1298A1C6E}tf10001120</Template>
  <TotalTime>1911</TotalTime>
  <Words>655</Words>
  <Application>Microsoft Macintosh PowerPoint</Application>
  <PresentationFormat>Custom</PresentationFormat>
  <Paragraphs>203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Wisp</vt:lpstr>
      <vt:lpstr>Tourism Demand Modeling Challenge: The Case of National Parks in Japan</vt:lpstr>
      <vt:lpstr>Data Set:</vt:lpstr>
      <vt:lpstr>Problem Statement</vt:lpstr>
      <vt:lpstr>Slide 4</vt:lpstr>
      <vt:lpstr>Crossing the Language Barrier</vt:lpstr>
      <vt:lpstr>Data Cleaning and Imputation </vt:lpstr>
      <vt:lpstr>Time series Visualization and Analysis</vt:lpstr>
      <vt:lpstr>Slide 8</vt:lpstr>
      <vt:lpstr>Slide 9</vt:lpstr>
      <vt:lpstr>Slide 10</vt:lpstr>
      <vt:lpstr>Time series</vt:lpstr>
      <vt:lpstr>Feature Engineering</vt:lpstr>
      <vt:lpstr>Base Model : XGBoost</vt:lpstr>
      <vt:lpstr>Base Model</vt:lpstr>
      <vt:lpstr>Iteration 1 : MAE(4240.42)</vt:lpstr>
      <vt:lpstr>Re-engineering </vt:lpstr>
      <vt:lpstr>Iteration 2: MAE</vt:lpstr>
      <vt:lpstr>Next Possible steps: </vt:lpstr>
      <vt:lpstr>Converting Dates to cyclic features </vt:lpstr>
      <vt:lpstr>Impact: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imabhi.iitd@gmail.com</dc:creator>
  <cp:lastModifiedBy>Dell</cp:lastModifiedBy>
  <cp:revision>44</cp:revision>
  <dcterms:created xsi:type="dcterms:W3CDTF">2018-12-03T19:56:53Z</dcterms:created>
  <dcterms:modified xsi:type="dcterms:W3CDTF">2018-12-05T18:13:11Z</dcterms:modified>
</cp:coreProperties>
</file>