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71" r:id="rId5"/>
    <p:sldId id="272" r:id="rId6"/>
    <p:sldId id="260" r:id="rId7"/>
    <p:sldId id="264" r:id="rId8"/>
    <p:sldId id="265" r:id="rId9"/>
    <p:sldId id="266" r:id="rId10"/>
    <p:sldId id="261" r:id="rId11"/>
    <p:sldId id="262" r:id="rId12"/>
    <p:sldId id="263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BB7F-6AFF-3F4B-93F1-BA0A0A557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1128712"/>
            <a:ext cx="10615611" cy="137695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Tourism Demand Modeling Challenge: The Case of National Parks in Japan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678EF-0F8C-EA4E-AA48-5A0470F0C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838" y="4591642"/>
            <a:ext cx="2943225" cy="1126283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Boobalaganesh</a:t>
            </a:r>
            <a:r>
              <a:rPr lang="en-US" b="1" dirty="0"/>
              <a:t> </a:t>
            </a:r>
            <a:r>
              <a:rPr lang="en-US" b="1" dirty="0" err="1"/>
              <a:t>Ezhilan</a:t>
            </a:r>
            <a:r>
              <a:rPr lang="en-US" b="1" dirty="0"/>
              <a:t> </a:t>
            </a:r>
          </a:p>
          <a:p>
            <a:r>
              <a:rPr lang="en-US" b="1" dirty="0"/>
              <a:t>Narendra </a:t>
            </a:r>
            <a:r>
              <a:rPr lang="en-US" b="1" dirty="0" err="1"/>
              <a:t>Badam</a:t>
            </a:r>
            <a:endParaRPr lang="en-US" b="1" dirty="0"/>
          </a:p>
          <a:p>
            <a:r>
              <a:rPr lang="en-US" b="1" dirty="0"/>
              <a:t>Abhishek Kumar</a:t>
            </a:r>
          </a:p>
        </p:txBody>
      </p:sp>
    </p:spTree>
    <p:extLst>
      <p:ext uri="{BB962C8B-B14F-4D97-AF65-F5344CB8AC3E}">
        <p14:creationId xmlns:p14="http://schemas.microsoft.com/office/powerpoint/2010/main" val="134721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411C-7870-EA48-9D96-231A92E4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E03E-0C00-0A4D-85CF-12E1D3DA3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dates into day, month, year, day of the week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703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CB30-FD40-6340-85DB-DF330EE4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Model :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2B06F-79EB-0F43-8DFA-2DCF680C1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</a:t>
            </a:r>
            <a:r>
              <a:rPr lang="en-US" dirty="0" err="1"/>
              <a:t>XGBoost</a:t>
            </a:r>
            <a:r>
              <a:rPr lang="en-US" dirty="0"/>
              <a:t> different than GBM</a:t>
            </a:r>
          </a:p>
        </p:txBody>
      </p:sp>
    </p:spTree>
    <p:extLst>
      <p:ext uri="{BB962C8B-B14F-4D97-AF65-F5344CB8AC3E}">
        <p14:creationId xmlns:p14="http://schemas.microsoft.com/office/powerpoint/2010/main" val="2633487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9A57-9806-D94B-BE3B-79B098A1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1 : MAE(4320)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E292D-19F7-5E4C-AF65-670F9C10C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98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8FCD-2961-574B-8EE3-5CD2AB79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B5EBC-6835-2C4D-BAB5-0899EEE00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Seperating</a:t>
            </a:r>
            <a:r>
              <a:rPr lang="en-US" dirty="0"/>
              <a:t> each park</a:t>
            </a:r>
          </a:p>
        </p:txBody>
      </p:sp>
    </p:spTree>
    <p:extLst>
      <p:ext uri="{BB962C8B-B14F-4D97-AF65-F5344CB8AC3E}">
        <p14:creationId xmlns:p14="http://schemas.microsoft.com/office/powerpoint/2010/main" val="337208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E04D4-F3F4-0B4E-A825-0498E839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2: MAE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F545C8-C561-AB4A-A9EA-DF04BD75CA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233988"/>
              </p:ext>
            </p:extLst>
          </p:nvPr>
        </p:nvGraphicFramePr>
        <p:xfrm>
          <a:off x="0" y="597408"/>
          <a:ext cx="12192002" cy="626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211">
                  <a:extLst>
                    <a:ext uri="{9D8B030D-6E8A-4147-A177-3AD203B41FA5}">
                      <a16:colId xmlns:a16="http://schemas.microsoft.com/office/drawing/2014/main" val="3485847250"/>
                    </a:ext>
                  </a:extLst>
                </a:gridCol>
                <a:gridCol w="921349">
                  <a:extLst>
                    <a:ext uri="{9D8B030D-6E8A-4147-A177-3AD203B41FA5}">
                      <a16:colId xmlns:a16="http://schemas.microsoft.com/office/drawing/2014/main" val="287932457"/>
                    </a:ext>
                  </a:extLst>
                </a:gridCol>
                <a:gridCol w="1738063">
                  <a:extLst>
                    <a:ext uri="{9D8B030D-6E8A-4147-A177-3AD203B41FA5}">
                      <a16:colId xmlns:a16="http://schemas.microsoft.com/office/drawing/2014/main" val="4283997738"/>
                    </a:ext>
                  </a:extLst>
                </a:gridCol>
                <a:gridCol w="805132">
                  <a:extLst>
                    <a:ext uri="{9D8B030D-6E8A-4147-A177-3AD203B41FA5}">
                      <a16:colId xmlns:a16="http://schemas.microsoft.com/office/drawing/2014/main" val="1363587990"/>
                    </a:ext>
                  </a:extLst>
                </a:gridCol>
                <a:gridCol w="1265208">
                  <a:extLst>
                    <a:ext uri="{9D8B030D-6E8A-4147-A177-3AD203B41FA5}">
                      <a16:colId xmlns:a16="http://schemas.microsoft.com/office/drawing/2014/main" val="1927966809"/>
                    </a:ext>
                  </a:extLst>
                </a:gridCol>
                <a:gridCol w="1086290">
                  <a:extLst>
                    <a:ext uri="{9D8B030D-6E8A-4147-A177-3AD203B41FA5}">
                      <a16:colId xmlns:a16="http://schemas.microsoft.com/office/drawing/2014/main" val="3478002603"/>
                    </a:ext>
                  </a:extLst>
                </a:gridCol>
                <a:gridCol w="1648603">
                  <a:extLst>
                    <a:ext uri="{9D8B030D-6E8A-4147-A177-3AD203B41FA5}">
                      <a16:colId xmlns:a16="http://schemas.microsoft.com/office/drawing/2014/main" val="1500173175"/>
                    </a:ext>
                  </a:extLst>
                </a:gridCol>
                <a:gridCol w="1265208">
                  <a:extLst>
                    <a:ext uri="{9D8B030D-6E8A-4147-A177-3AD203B41FA5}">
                      <a16:colId xmlns:a16="http://schemas.microsoft.com/office/drawing/2014/main" val="3623398711"/>
                    </a:ext>
                  </a:extLst>
                </a:gridCol>
                <a:gridCol w="1239648">
                  <a:extLst>
                    <a:ext uri="{9D8B030D-6E8A-4147-A177-3AD203B41FA5}">
                      <a16:colId xmlns:a16="http://schemas.microsoft.com/office/drawing/2014/main" val="1638242142"/>
                    </a:ext>
                  </a:extLst>
                </a:gridCol>
                <a:gridCol w="1086290">
                  <a:extLst>
                    <a:ext uri="{9D8B030D-6E8A-4147-A177-3AD203B41FA5}">
                      <a16:colId xmlns:a16="http://schemas.microsoft.com/office/drawing/2014/main" val="626610087"/>
                    </a:ext>
                  </a:extLst>
                </a:gridCol>
              </a:tblGrid>
              <a:tr h="63660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Park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Best Score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colsample_bytree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gamma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learning_rate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max_depth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min_child_weight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n_estimators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reg_lambda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subsample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950150342"/>
                  </a:ext>
                </a:extLst>
              </a:tr>
              <a:tr h="734278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73B6C"/>
                          </a:solidFill>
                          <a:effectLst/>
                          <a:latin typeface="Helvetica Neue" panose="02000503000000020004" pitchFamily="2" charset="0"/>
                        </a:rPr>
                        <a:t>Oyama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73B6C"/>
                          </a:solidFill>
                          <a:effectLst/>
                          <a:latin typeface="Courier" pitchFamily="2" charset="0"/>
                        </a:rPr>
                        <a:t>0.180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0.7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0.01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1000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929906594"/>
                  </a:ext>
                </a:extLst>
              </a:tr>
              <a:tr h="744423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Towada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0.255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0.5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0.01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0.1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1000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0.8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3721659978"/>
                  </a:ext>
                </a:extLst>
              </a:tr>
              <a:tr h="69125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Akan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0.169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0.5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0.03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0.1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1000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0.8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4073190882"/>
                  </a:ext>
                </a:extLst>
              </a:tr>
              <a:tr h="744423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Aso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0.127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0.5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0.03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0.1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1000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39611182"/>
                  </a:ext>
                </a:extLst>
              </a:tr>
              <a:tr h="70897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Ise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Courier" pitchFamily="2" charset="0"/>
                        </a:rPr>
                        <a:t>0.403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0.7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0.1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0.1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1000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0.8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3313482903"/>
                  </a:ext>
                </a:extLst>
              </a:tr>
              <a:tr h="69125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Kerama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Courier" pitchFamily="2" charset="0"/>
                        </a:rPr>
                        <a:t>0.026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0.5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0.01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1000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0.8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2125348396"/>
                  </a:ext>
                </a:extLst>
              </a:tr>
              <a:tr h="744423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Kirishima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Courier" pitchFamily="2" charset="0"/>
                        </a:rPr>
                        <a:t>0.323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0.7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0.01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1000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4232514381"/>
                  </a:ext>
                </a:extLst>
              </a:tr>
              <a:tr h="56496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Nikko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Courier" pitchFamily="2" charset="0"/>
                        </a:rPr>
                        <a:t>0.205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0.5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0.01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1000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effectLst/>
                          <a:latin typeface="Helvetica Neue" panose="02000503000000020004" pitchFamily="2" charset="0"/>
                        </a:rPr>
                        <a:t>0.8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25607944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F502BD3-7125-884C-BDC0-08C5B05BAF46}"/>
              </a:ext>
            </a:extLst>
          </p:cNvPr>
          <p:cNvSpPr txBox="1"/>
          <p:nvPr/>
        </p:nvSpPr>
        <p:spPr>
          <a:xfrm>
            <a:off x="5023104" y="106156"/>
            <a:ext cx="209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MSE = 2338.3</a:t>
            </a:r>
          </a:p>
        </p:txBody>
      </p:sp>
    </p:spTree>
    <p:extLst>
      <p:ext uri="{BB962C8B-B14F-4D97-AF65-F5344CB8AC3E}">
        <p14:creationId xmlns:p14="http://schemas.microsoft.com/office/powerpoint/2010/main" val="1447289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BE0A-97CC-F04B-96BB-141AF677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Dates to cyclic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6228CC-4A6A-FF41-BF0C-96E0978C1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1233" y="2581021"/>
            <a:ext cx="3556000" cy="3200400"/>
          </a:xfrm>
        </p:spPr>
      </p:pic>
    </p:spTree>
    <p:extLst>
      <p:ext uri="{BB962C8B-B14F-4D97-AF65-F5344CB8AC3E}">
        <p14:creationId xmlns:p14="http://schemas.microsoft.com/office/powerpoint/2010/main" val="3335618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67A1-B585-7F43-B8AD-7952A551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C408-E050-844D-A308-F389613F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3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1B45-CDF8-E74D-9852-205075C0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088" y="652685"/>
            <a:ext cx="8911687" cy="718915"/>
          </a:xfrm>
        </p:spPr>
        <p:txBody>
          <a:bodyPr/>
          <a:lstStyle/>
          <a:p>
            <a:r>
              <a:rPr lang="en-US" dirty="0"/>
              <a:t>Data 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C41DA-DFD6-734F-A5C8-EF162E686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628775"/>
            <a:ext cx="9661524" cy="471487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Training set : (datetime, parks, visitors) – 8 Parks, Jan 2015 – Dec 2016</a:t>
            </a:r>
          </a:p>
          <a:p>
            <a:endParaRPr lang="en-US" b="1" dirty="0"/>
          </a:p>
          <a:p>
            <a:r>
              <a:rPr lang="en-US" b="1" dirty="0"/>
              <a:t>Weather : 26 </a:t>
            </a:r>
            <a:r>
              <a:rPr lang="en-US" b="1" dirty="0" err="1"/>
              <a:t>paramaters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/>
              <a:t>Nightley</a:t>
            </a:r>
            <a:r>
              <a:rPr lang="en-US" b="1" dirty="0"/>
              <a:t> : Japanese and Foreign National Count at Nikko National Park (Jan 2016 – Dec 2017)</a:t>
            </a:r>
          </a:p>
          <a:p>
            <a:endParaRPr lang="en-US" b="1" dirty="0"/>
          </a:p>
          <a:p>
            <a:r>
              <a:rPr lang="en-US" b="1" dirty="0" err="1"/>
              <a:t>Colopl</a:t>
            </a:r>
            <a:r>
              <a:rPr lang="en-US" b="1" dirty="0"/>
              <a:t> : Tally data of visitors in the vicinity of 4 National Parks </a:t>
            </a:r>
          </a:p>
          <a:p>
            <a:endParaRPr lang="en-US" b="1" dirty="0"/>
          </a:p>
          <a:p>
            <a:r>
              <a:rPr lang="en-US" b="1" dirty="0"/>
              <a:t>Hotlink : Blog postings per day that include words related to sightseeing and national parks, Jan 2015 - Dec 2017</a:t>
            </a:r>
          </a:p>
          <a:p>
            <a:endParaRPr lang="en-US" b="1" dirty="0"/>
          </a:p>
          <a:p>
            <a:r>
              <a:rPr lang="en-US" b="1" dirty="0" err="1"/>
              <a:t>Nied_oyama</a:t>
            </a:r>
            <a:r>
              <a:rPr lang="en-US" b="1" dirty="0"/>
              <a:t> : Snow cover at Snow Weather Observation Facility near </a:t>
            </a:r>
            <a:r>
              <a:rPr lang="en-US" b="1" dirty="0" err="1"/>
              <a:t>Oyama</a:t>
            </a:r>
            <a:r>
              <a:rPr lang="en-US" b="1" dirty="0"/>
              <a:t> National Park</a:t>
            </a:r>
          </a:p>
          <a:p>
            <a:endParaRPr lang="en-US" b="1" dirty="0"/>
          </a:p>
          <a:p>
            <a:r>
              <a:rPr lang="en-US" b="1" dirty="0" err="1"/>
              <a:t>Jorudan</a:t>
            </a:r>
            <a:r>
              <a:rPr lang="en-US" b="1" dirty="0"/>
              <a:t> : Route Search log data</a:t>
            </a:r>
          </a:p>
          <a:p>
            <a:endParaRPr lang="en-US" b="1" dirty="0"/>
          </a:p>
          <a:p>
            <a:r>
              <a:rPr lang="en-US" b="1" dirty="0" err="1"/>
              <a:t>Agoop</a:t>
            </a:r>
            <a:r>
              <a:rPr lang="en-US" b="1" dirty="0"/>
              <a:t> : Tally data of "average population" according to the area in the vicinity of each national park</a:t>
            </a:r>
          </a:p>
        </p:txBody>
      </p:sp>
    </p:spTree>
    <p:extLst>
      <p:ext uri="{BB962C8B-B14F-4D97-AF65-F5344CB8AC3E}">
        <p14:creationId xmlns:p14="http://schemas.microsoft.com/office/powerpoint/2010/main" val="309697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95AF-AD9D-2D4A-A8D7-07C1D659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253" y="672878"/>
            <a:ext cx="8911687" cy="128089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FE8213-021D-7F46-A6EC-2DC9BC39CF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88253" y="2145792"/>
                <a:ext cx="8915400" cy="3777622"/>
              </a:xfrm>
            </p:spPr>
            <p:txBody>
              <a:bodyPr/>
              <a:lstStyle/>
              <a:p>
                <a:r>
                  <a:rPr lang="en-US" dirty="0"/>
                  <a:t>Predict the number of visitors for each National Parks for every day of 2017</a:t>
                </a:r>
              </a:p>
              <a:p>
                <a:endParaRPr lang="en-US" dirty="0"/>
              </a:p>
              <a:p>
                <a:r>
                  <a:rPr lang="en-US" b="1" dirty="0"/>
                  <a:t>Evaluation Function</a:t>
                </a:r>
                <a:r>
                  <a:rPr lang="en-US" dirty="0"/>
                  <a:t> </a:t>
                </a:r>
                <a:br>
                  <a:rPr lang="en-US" dirty="0"/>
                </a:br>
                <a:r>
                  <a:rPr lang="en-US" dirty="0"/>
                  <a:t>Mean absolute error (MAE) 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FE8213-021D-7F46-A6EC-2DC9BC39CF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8253" y="2145792"/>
                <a:ext cx="8915400" cy="3777622"/>
              </a:xfrm>
              <a:blipFill>
                <a:blip r:embed="rId2"/>
                <a:stretch>
                  <a:fillRect l="-427" t="-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56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5.googleusercontent.com/gwzsmr3OdlzkcM8HyN3amsyuG07gJAdexHOb1ZFxzxbAGCDNsMDfkPquu0y_wyHh4yxLqm0onga45QWWTDDdod13Ul7DkcDgD_Wkbj-NDv8MmAX8yNjwLH427DCbrmcW8UwQwJUAbek">
            <a:extLst>
              <a:ext uri="{FF2B5EF4-FFF2-40B4-BE49-F238E27FC236}">
                <a16:creationId xmlns:a16="http://schemas.microsoft.com/office/drawing/2014/main" id="{78B8D295-59C9-E144-A0B5-ED034EC67E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512" y="121920"/>
            <a:ext cx="7583424" cy="665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39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CE35-9F4E-A847-9A45-375D22F6D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597" y="648494"/>
            <a:ext cx="8911687" cy="1280890"/>
          </a:xfrm>
        </p:spPr>
        <p:txBody>
          <a:bodyPr/>
          <a:lstStyle/>
          <a:p>
            <a:r>
              <a:rPr lang="en-US" dirty="0"/>
              <a:t>Crossing the Language Barrier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69D67-1134-B54D-BAEF-5DA23A9DC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9884" y="2023872"/>
            <a:ext cx="8915400" cy="3777622"/>
          </a:xfrm>
        </p:spPr>
        <p:txBody>
          <a:bodyPr/>
          <a:lstStyle/>
          <a:p>
            <a:r>
              <a:rPr lang="en-US" dirty="0"/>
              <a:t>50 files, almost all of them in Japanese, even columns</a:t>
            </a:r>
          </a:p>
          <a:p>
            <a:endParaRPr lang="en-US" dirty="0"/>
          </a:p>
          <a:p>
            <a:r>
              <a:rPr lang="en-US" dirty="0"/>
              <a:t> Used Google Cloud Translation API to translate each file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0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B3B6-A3F7-5F49-A3EA-AFC873019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654" y="624110"/>
            <a:ext cx="8911687" cy="1280890"/>
          </a:xfrm>
        </p:spPr>
        <p:txBody>
          <a:bodyPr/>
          <a:lstStyle/>
          <a:p>
            <a:r>
              <a:rPr lang="en-US" dirty="0"/>
              <a:t>Data Exploration - Time series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DB2E534-5C22-8347-9F52-71466AFE6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774" y="624110"/>
            <a:ext cx="9634330" cy="6134499"/>
          </a:xfrm>
        </p:spPr>
      </p:pic>
    </p:spTree>
    <p:extLst>
      <p:ext uri="{BB962C8B-B14F-4D97-AF65-F5344CB8AC3E}">
        <p14:creationId xmlns:p14="http://schemas.microsoft.com/office/powerpoint/2010/main" val="144183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68C0-FE03-BC4D-9DA2-F6B1FE8B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C2B46A2-723F-BD49-9E4C-CE7358D44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485" y="2133600"/>
            <a:ext cx="7520856" cy="3778250"/>
          </a:xfrm>
        </p:spPr>
      </p:pic>
    </p:spTree>
    <p:extLst>
      <p:ext uri="{BB962C8B-B14F-4D97-AF65-F5344CB8AC3E}">
        <p14:creationId xmlns:p14="http://schemas.microsoft.com/office/powerpoint/2010/main" val="795729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5466-D7D5-FD48-910D-7E3CC821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33DD60-F20C-3E4C-B21C-B515E7B1C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485" y="2133600"/>
            <a:ext cx="7520856" cy="3778250"/>
          </a:xfrm>
        </p:spPr>
      </p:pic>
    </p:spTree>
    <p:extLst>
      <p:ext uri="{BB962C8B-B14F-4D97-AF65-F5344CB8AC3E}">
        <p14:creationId xmlns:p14="http://schemas.microsoft.com/office/powerpoint/2010/main" val="72470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1B98-41FC-EF4A-9C31-87FD9F64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7B7CA0-7615-7044-828F-6DBD61FE1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7871" y="2133600"/>
            <a:ext cx="7478083" cy="3778250"/>
          </a:xfrm>
        </p:spPr>
      </p:pic>
    </p:spTree>
    <p:extLst>
      <p:ext uri="{BB962C8B-B14F-4D97-AF65-F5344CB8AC3E}">
        <p14:creationId xmlns:p14="http://schemas.microsoft.com/office/powerpoint/2010/main" val="42380952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{46862880-E75C-8C4E-A8D9-D1E1298A1C6E}tf10001120</Template>
  <TotalTime>1251</TotalTime>
  <Words>339</Words>
  <Application>Microsoft Macintosh PowerPoint</Application>
  <PresentationFormat>Widescreen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Cambria Math</vt:lpstr>
      <vt:lpstr>Century Gothic</vt:lpstr>
      <vt:lpstr>Courier</vt:lpstr>
      <vt:lpstr>Helvetica Neue</vt:lpstr>
      <vt:lpstr>Wingdings 3</vt:lpstr>
      <vt:lpstr>Wisp</vt:lpstr>
      <vt:lpstr>Tourism Demand Modeling Challenge: The Case of National Parks in Japan</vt:lpstr>
      <vt:lpstr>Data Set:</vt:lpstr>
      <vt:lpstr>Problem Statement</vt:lpstr>
      <vt:lpstr>PowerPoint Presentation</vt:lpstr>
      <vt:lpstr>Crossing the Language Barrier</vt:lpstr>
      <vt:lpstr>Data Exploration - Time series</vt:lpstr>
      <vt:lpstr>PowerPoint Presentation</vt:lpstr>
      <vt:lpstr>PowerPoint Presentation</vt:lpstr>
      <vt:lpstr>PowerPoint Presentation</vt:lpstr>
      <vt:lpstr>Feature Engineering</vt:lpstr>
      <vt:lpstr>Base Model : XGBoost</vt:lpstr>
      <vt:lpstr>Iteration 1 : MAE(4320)</vt:lpstr>
      <vt:lpstr>Re-engineering </vt:lpstr>
      <vt:lpstr>Iteration 2: MAE</vt:lpstr>
      <vt:lpstr>Converting Dates to cyclic features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imabhi.iitd@gmail.com</dc:creator>
  <cp:lastModifiedBy>imabhi.iitd@gmail.com</cp:lastModifiedBy>
  <cp:revision>17</cp:revision>
  <dcterms:created xsi:type="dcterms:W3CDTF">2018-12-03T19:56:53Z</dcterms:created>
  <dcterms:modified xsi:type="dcterms:W3CDTF">2018-12-04T16:50:23Z</dcterms:modified>
</cp:coreProperties>
</file>