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Be Vietnam" panose="020B0604020202020204" charset="0"/>
      <p:regular r:id="rId14"/>
    </p:embeddedFont>
    <p:embeddedFont>
      <p:font typeface="Be Vietnam Ultra-Bold" panose="020B0604020202020204" charset="0"/>
      <p:regular r:id="rId15"/>
    </p:embeddedFont>
    <p:embeddedFont>
      <p:font typeface="IBM Plex Sans" panose="020B0503050203000203" pitchFamily="34" charset="0"/>
      <p:regular r:id="rId16"/>
      <p:bold r:id="rId17"/>
      <p:italic r:id="rId18"/>
      <p:boldItalic r:id="rId19"/>
    </p:embeddedFont>
    <p:embeddedFont>
      <p:font typeface="IBM Plex Sans Bold" panose="020B0803050203000203"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45" y="3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28700" y="2786321"/>
            <a:ext cx="11078006" cy="4578176"/>
          </a:xfrm>
          <a:prstGeom prst="rect">
            <a:avLst/>
          </a:prstGeom>
        </p:spPr>
        <p:txBody>
          <a:bodyPr lIns="0" tIns="0" rIns="0" bIns="0" rtlCol="0" anchor="t">
            <a:spAutoFit/>
          </a:bodyPr>
          <a:lstStyle/>
          <a:p>
            <a:pPr>
              <a:lnSpc>
                <a:spcPts val="11880"/>
              </a:lnSpc>
            </a:pPr>
            <a:r>
              <a:rPr lang="en-US" sz="11534" dirty="0">
                <a:solidFill>
                  <a:srgbClr val="F8F8F8"/>
                </a:solidFill>
                <a:latin typeface="Be Vietnam"/>
              </a:rPr>
              <a:t>CAD</a:t>
            </a:r>
          </a:p>
          <a:p>
            <a:pPr>
              <a:lnSpc>
                <a:spcPts val="11880"/>
              </a:lnSpc>
            </a:pPr>
            <a:r>
              <a:rPr lang="en-US" sz="11534" dirty="0">
                <a:solidFill>
                  <a:srgbClr val="F8F8F8"/>
                </a:solidFill>
                <a:latin typeface="Be Vietnam"/>
              </a:rPr>
              <a:t>UNIT-01</a:t>
            </a:r>
          </a:p>
          <a:p>
            <a:pPr>
              <a:lnSpc>
                <a:spcPts val="11880"/>
              </a:lnSpc>
            </a:pPr>
            <a:r>
              <a:rPr lang="en-US" sz="11534" dirty="0">
                <a:solidFill>
                  <a:srgbClr val="F8F8F8"/>
                </a:solidFill>
                <a:latin typeface="Be Vietnam"/>
              </a:rPr>
              <a:t> PRESENTATION</a:t>
            </a:r>
          </a:p>
        </p:txBody>
      </p:sp>
      <p:grpSp>
        <p:nvGrpSpPr>
          <p:cNvPr id="11" name="Group 11"/>
          <p:cNvGrpSpPr/>
          <p:nvPr/>
        </p:nvGrpSpPr>
        <p:grpSpPr>
          <a:xfrm>
            <a:off x="13696947" y="5508271"/>
            <a:ext cx="3562353" cy="3897710"/>
            <a:chOff x="0" y="-19050"/>
            <a:chExt cx="4749804" cy="5196948"/>
          </a:xfrm>
        </p:grpSpPr>
        <p:sp>
          <p:nvSpPr>
            <p:cNvPr id="12" name="TextBox 12"/>
            <p:cNvSpPr txBox="1"/>
            <p:nvPr/>
          </p:nvSpPr>
          <p:spPr>
            <a:xfrm>
              <a:off x="0" y="-19050"/>
              <a:ext cx="4749804" cy="464220"/>
            </a:xfrm>
            <a:prstGeom prst="rect">
              <a:avLst/>
            </a:prstGeom>
          </p:spPr>
          <p:txBody>
            <a:bodyPr lIns="0" tIns="0" rIns="0" bIns="0" rtlCol="0" anchor="t">
              <a:spAutoFit/>
            </a:bodyPr>
            <a:lstStyle/>
            <a:p>
              <a:pPr marL="0" lvl="0" indent="0" algn="r">
                <a:lnSpc>
                  <a:spcPts val="2859"/>
                </a:lnSpc>
                <a:spcBef>
                  <a:spcPct val="0"/>
                </a:spcBef>
              </a:pPr>
              <a:r>
                <a:rPr lang="en-US" sz="2199" u="none" spc="191" dirty="0">
                  <a:solidFill>
                    <a:srgbClr val="F8F8F8"/>
                  </a:solidFill>
                  <a:latin typeface="Be Vietnam Ultra-Bold"/>
                </a:rPr>
                <a:t>PRESENTED TO</a:t>
              </a:r>
            </a:p>
          </p:txBody>
        </p:sp>
        <p:sp>
          <p:nvSpPr>
            <p:cNvPr id="13" name="TextBox 13"/>
            <p:cNvSpPr txBox="1"/>
            <p:nvPr/>
          </p:nvSpPr>
          <p:spPr>
            <a:xfrm>
              <a:off x="0" y="517409"/>
              <a:ext cx="4749804" cy="540148"/>
            </a:xfrm>
            <a:prstGeom prst="rect">
              <a:avLst/>
            </a:prstGeom>
          </p:spPr>
          <p:txBody>
            <a:bodyPr lIns="0" tIns="0" rIns="0" bIns="0" rtlCol="0" anchor="t">
              <a:spAutoFit/>
            </a:bodyPr>
            <a:lstStyle/>
            <a:p>
              <a:pPr algn="r">
                <a:lnSpc>
                  <a:spcPts val="3359"/>
                </a:lnSpc>
              </a:pPr>
              <a:r>
                <a:rPr lang="en-US" sz="2400" dirty="0" err="1">
                  <a:solidFill>
                    <a:srgbClr val="F8F8F8"/>
                  </a:solidFill>
                  <a:latin typeface="IBM Plex Sans"/>
                </a:rPr>
                <a:t>Mr.Nikhil</a:t>
              </a:r>
              <a:r>
                <a:rPr lang="en-US" sz="2400" dirty="0">
                  <a:solidFill>
                    <a:srgbClr val="F8F8F8"/>
                  </a:solidFill>
                  <a:latin typeface="IBM Plex Sans"/>
                </a:rPr>
                <a:t> Sharma</a:t>
              </a:r>
              <a:endParaRPr lang="en-US" sz="2400" u="none" dirty="0">
                <a:solidFill>
                  <a:srgbClr val="F8F8F8"/>
                </a:solidFill>
                <a:latin typeface="IBM Plex Sans"/>
              </a:endParaRPr>
            </a:p>
          </p:txBody>
        </p:sp>
        <p:sp>
          <p:nvSpPr>
            <p:cNvPr id="14" name="TextBox 14"/>
            <p:cNvSpPr txBox="1"/>
            <p:nvPr/>
          </p:nvSpPr>
          <p:spPr>
            <a:xfrm>
              <a:off x="0" y="4637750"/>
              <a:ext cx="4749804" cy="540148"/>
            </a:xfrm>
            <a:prstGeom prst="rect">
              <a:avLst/>
            </a:prstGeom>
          </p:spPr>
          <p:txBody>
            <a:bodyPr lIns="0" tIns="0" rIns="0" bIns="0" rtlCol="0" anchor="t">
              <a:spAutoFit/>
            </a:bodyPr>
            <a:lstStyle/>
            <a:p>
              <a:pPr algn="r">
                <a:lnSpc>
                  <a:spcPts val="3359"/>
                </a:lnSpc>
              </a:pPr>
              <a:r>
                <a:rPr lang="en-US" sz="2400" dirty="0">
                  <a:solidFill>
                    <a:srgbClr val="F8F8F8"/>
                  </a:solidFill>
                  <a:latin typeface="IBM Plex Sans"/>
                </a:rPr>
                <a:t>12-03-2024</a:t>
              </a:r>
              <a:endParaRPr lang="en-US" sz="2400" u="none" dirty="0">
                <a:solidFill>
                  <a:srgbClr val="F8F8F8"/>
                </a:solidFill>
                <a:latin typeface="IBM Plex Sans"/>
              </a:endParaRPr>
            </a:p>
          </p:txBody>
        </p:sp>
        <p:sp>
          <p:nvSpPr>
            <p:cNvPr id="15" name="TextBox 15"/>
            <p:cNvSpPr txBox="1"/>
            <p:nvPr/>
          </p:nvSpPr>
          <p:spPr>
            <a:xfrm>
              <a:off x="0" y="2443074"/>
              <a:ext cx="4749804" cy="464220"/>
            </a:xfrm>
            <a:prstGeom prst="rect">
              <a:avLst/>
            </a:prstGeom>
          </p:spPr>
          <p:txBody>
            <a:bodyPr lIns="0" tIns="0" rIns="0" bIns="0" rtlCol="0" anchor="t">
              <a:spAutoFit/>
            </a:bodyPr>
            <a:lstStyle/>
            <a:p>
              <a:pPr marL="0" lvl="0" indent="0" algn="r">
                <a:lnSpc>
                  <a:spcPts val="2859"/>
                </a:lnSpc>
                <a:spcBef>
                  <a:spcPct val="0"/>
                </a:spcBef>
              </a:pPr>
              <a:r>
                <a:rPr lang="en-US" sz="2199" u="none" spc="191">
                  <a:solidFill>
                    <a:srgbClr val="F8F8F8"/>
                  </a:solidFill>
                  <a:latin typeface="Be Vietnam Ultra-Bold"/>
                </a:rPr>
                <a:t>PRESENTED BY</a:t>
              </a:r>
            </a:p>
          </p:txBody>
        </p:sp>
        <p:sp>
          <p:nvSpPr>
            <p:cNvPr id="16" name="TextBox 16"/>
            <p:cNvSpPr txBox="1"/>
            <p:nvPr/>
          </p:nvSpPr>
          <p:spPr>
            <a:xfrm>
              <a:off x="0" y="2979535"/>
              <a:ext cx="4749804" cy="540148"/>
            </a:xfrm>
            <a:prstGeom prst="rect">
              <a:avLst/>
            </a:prstGeom>
          </p:spPr>
          <p:txBody>
            <a:bodyPr lIns="0" tIns="0" rIns="0" bIns="0" rtlCol="0" anchor="t">
              <a:spAutoFit/>
            </a:bodyPr>
            <a:lstStyle/>
            <a:p>
              <a:pPr algn="r">
                <a:lnSpc>
                  <a:spcPts val="3359"/>
                </a:lnSpc>
              </a:pPr>
              <a:r>
                <a:rPr lang="en-US" sz="2400" dirty="0">
                  <a:solidFill>
                    <a:srgbClr val="F8F8F8"/>
                  </a:solidFill>
                  <a:latin typeface="IBM Plex Sans"/>
                </a:rPr>
                <a:t>Ganesh Agrahari</a:t>
              </a:r>
              <a:endParaRPr lang="en-US" sz="2400" u="none" dirty="0">
                <a:solidFill>
                  <a:srgbClr val="F8F8F8"/>
                </a:solidFill>
                <a:latin typeface="IBM Plex Sans"/>
              </a:endParaRPr>
            </a:p>
          </p:txBody>
        </p:sp>
      </p:grpSp>
      <p:sp>
        <p:nvSpPr>
          <p:cNvPr id="17" name="TextBox 17"/>
          <p:cNvSpPr txBox="1"/>
          <p:nvPr/>
        </p:nvSpPr>
        <p:spPr>
          <a:xfrm>
            <a:off x="1028700" y="8678042"/>
            <a:ext cx="6631941" cy="1187826"/>
          </a:xfrm>
          <a:prstGeom prst="rect">
            <a:avLst/>
          </a:prstGeom>
        </p:spPr>
        <p:txBody>
          <a:bodyPr lIns="0" tIns="0" rIns="0" bIns="0" rtlCol="0" anchor="t">
            <a:spAutoFit/>
          </a:bodyPr>
          <a:lstStyle/>
          <a:p>
            <a:pPr>
              <a:lnSpc>
                <a:spcPts val="4759"/>
              </a:lnSpc>
            </a:pPr>
            <a:r>
              <a:rPr lang="en-US" sz="3399" dirty="0">
                <a:solidFill>
                  <a:srgbClr val="F8F8F8"/>
                </a:solidFill>
                <a:latin typeface="IBM Plex Sans"/>
              </a:rPr>
              <a:t>All Topics of Unit one will be cover in this presentation</a:t>
            </a:r>
          </a:p>
        </p:txBody>
      </p:sp>
      <p:grpSp>
        <p:nvGrpSpPr>
          <p:cNvPr id="18" name="Group 18"/>
          <p:cNvGrpSpPr/>
          <p:nvPr/>
        </p:nvGrpSpPr>
        <p:grpSpPr>
          <a:xfrm>
            <a:off x="1028700" y="1028700"/>
            <a:ext cx="3903161" cy="489363"/>
            <a:chOff x="0" y="0"/>
            <a:chExt cx="5204215" cy="652485"/>
          </a:xfrm>
        </p:grpSpPr>
        <p:sp>
          <p:nvSpPr>
            <p:cNvPr id="19" name="TextBox 19"/>
            <p:cNvSpPr txBox="1"/>
            <p:nvPr/>
          </p:nvSpPr>
          <p:spPr>
            <a:xfrm>
              <a:off x="877820" y="65132"/>
              <a:ext cx="4326395" cy="493127"/>
            </a:xfrm>
            <a:prstGeom prst="rect">
              <a:avLst/>
            </a:prstGeom>
          </p:spPr>
          <p:txBody>
            <a:bodyPr lIns="0" tIns="0" rIns="0" bIns="0" rtlCol="0" anchor="t">
              <a:spAutoFit/>
            </a:bodyPr>
            <a:lstStyle/>
            <a:p>
              <a:pPr>
                <a:lnSpc>
                  <a:spcPts val="3081"/>
                </a:lnSpc>
                <a:spcBef>
                  <a:spcPct val="0"/>
                </a:spcBef>
              </a:pPr>
              <a:r>
                <a:rPr lang="en-US" sz="2201" dirty="0">
                  <a:solidFill>
                    <a:srgbClr val="F8F8F8"/>
                  </a:solidFill>
                  <a:latin typeface="IBM Plex Sans Bold"/>
                </a:rPr>
                <a:t>CAD ASSIGNMENT</a:t>
              </a:r>
            </a:p>
          </p:txBody>
        </p:sp>
        <p:sp>
          <p:nvSpPr>
            <p:cNvPr id="20" name="Freeform 20"/>
            <p:cNvSpPr/>
            <p:nvPr/>
          </p:nvSpPr>
          <p:spPr>
            <a:xfrm>
              <a:off x="0" y="0"/>
              <a:ext cx="633503" cy="652485"/>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20" name="Freeform 20"/>
          <p:cNvSpPr/>
          <p:nvPr/>
        </p:nvSpPr>
        <p:spPr>
          <a:xfrm>
            <a:off x="656923" y="453408"/>
            <a:ext cx="475127" cy="489363"/>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1">
            <a:extLst>
              <a:ext uri="{FF2B5EF4-FFF2-40B4-BE49-F238E27FC236}">
                <a16:creationId xmlns:a16="http://schemas.microsoft.com/office/drawing/2014/main" id="{E6CC19F3-BFEE-AB25-6220-62B0B64FD448}"/>
              </a:ext>
            </a:extLst>
          </p:cNvPr>
          <p:cNvSpPr txBox="1"/>
          <p:nvPr/>
        </p:nvSpPr>
        <p:spPr>
          <a:xfrm>
            <a:off x="1132050" y="420119"/>
            <a:ext cx="8736748" cy="11757065"/>
          </a:xfrm>
          <a:prstGeom prst="rect">
            <a:avLst/>
          </a:prstGeom>
          <a:noFill/>
        </p:spPr>
        <p:txBody>
          <a:bodyPr wrap="square" rtlCol="0">
            <a:spAutoFit/>
          </a:bodyPr>
          <a:lstStyle/>
          <a:p>
            <a:r>
              <a:rPr lang="en-IN" sz="4000" b="1" dirty="0">
                <a:solidFill>
                  <a:schemeClr val="bg2">
                    <a:lumMod val="90000"/>
                  </a:schemeClr>
                </a:solidFill>
              </a:rPr>
              <a:t>Cloud Native Applications:-</a:t>
            </a:r>
            <a:endParaRPr lang="en-US" sz="2400" b="0" i="0" dirty="0">
              <a:solidFill>
                <a:srgbClr val="ECECEC"/>
              </a:solidFill>
              <a:effectLst/>
              <a:latin typeface="Söhne"/>
            </a:endParaRPr>
          </a:p>
          <a:p>
            <a:pPr algn="l"/>
            <a:r>
              <a:rPr lang="en-US" sz="2000" b="0" i="0" dirty="0">
                <a:solidFill>
                  <a:srgbClr val="ECECEC"/>
                </a:solidFill>
                <a:effectLst/>
                <a:latin typeface="Söhne"/>
              </a:rPr>
              <a:t>A cloud-native application is an application that is specifically designed and built to operate optimally in cloud environments. These applications take full advantage of cloud computing principles and often follow certain architectural patterns and best practices. Key characteristics of cloud-native applications include:</a:t>
            </a:r>
          </a:p>
          <a:p>
            <a:pPr algn="l">
              <a:buFont typeface="+mj-lt"/>
              <a:buAutoNum type="arabicPeriod"/>
            </a:pPr>
            <a:r>
              <a:rPr lang="en-US" sz="2000" b="1" i="0" dirty="0">
                <a:solidFill>
                  <a:srgbClr val="ECECEC"/>
                </a:solidFill>
                <a:effectLst/>
                <a:latin typeface="Söhne"/>
              </a:rPr>
              <a:t>Microservices Architecture:</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Cloud-native applications are often built using a microservices architectural style, where the application is composed of loosely coupled, independently deployable services.</a:t>
            </a:r>
          </a:p>
          <a:p>
            <a:pPr algn="l">
              <a:buFont typeface="+mj-lt"/>
              <a:buAutoNum type="arabicPeriod"/>
            </a:pPr>
            <a:r>
              <a:rPr lang="en-US" sz="2000" b="1" i="0" dirty="0">
                <a:solidFill>
                  <a:srgbClr val="ECECEC"/>
                </a:solidFill>
                <a:effectLst/>
                <a:latin typeface="Söhne"/>
              </a:rPr>
              <a:t>Containers and Orchestration:</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They leverage containerization technologies, such as Docker, and container orchestration platforms, like Kubernetes, to ensure consistent deployment and scaling across different environments.</a:t>
            </a:r>
          </a:p>
          <a:p>
            <a:pPr algn="l">
              <a:buFont typeface="+mj-lt"/>
              <a:buAutoNum type="arabicPeriod"/>
            </a:pPr>
            <a:r>
              <a:rPr lang="en-US" sz="2000" b="1" i="0" dirty="0">
                <a:solidFill>
                  <a:srgbClr val="ECECEC"/>
                </a:solidFill>
                <a:effectLst/>
                <a:latin typeface="Söhne"/>
              </a:rPr>
              <a:t>DevOps Practices:</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Cloud-native development embraces DevOps practices, fostering collaboration between development and operations teams. Continuous integration, continuous delivery (CI/CD), and automated testing are common practices.</a:t>
            </a:r>
          </a:p>
          <a:p>
            <a:pPr algn="l">
              <a:buFont typeface="+mj-lt"/>
              <a:buAutoNum type="arabicPeriod"/>
            </a:pPr>
            <a:r>
              <a:rPr lang="en-US" sz="2000" b="1" i="0" dirty="0">
                <a:solidFill>
                  <a:srgbClr val="ECECEC"/>
                </a:solidFill>
                <a:effectLst/>
                <a:latin typeface="Söhne"/>
              </a:rPr>
              <a:t>Scalability and Elasticity:</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Cloud-native applications are designed to scale horizontally, allowing them to handle varying workloads. They take advantage of cloud provider services for automatic scaling based on demand.</a:t>
            </a:r>
          </a:p>
          <a:p>
            <a:pPr algn="l">
              <a:buFont typeface="+mj-lt"/>
              <a:buAutoNum type="arabicPeriod"/>
            </a:pPr>
            <a:r>
              <a:rPr lang="en-US" sz="2000" b="1" i="0" dirty="0">
                <a:solidFill>
                  <a:srgbClr val="ECECEC"/>
                </a:solidFill>
                <a:effectLst/>
                <a:latin typeface="Söhne"/>
              </a:rPr>
              <a:t>Resilience and Fault Tolerance:</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They are built with resilience in mind, handling failures gracefully. This often involves redundancy, load balancing, and the ability to recover quickly from failures.</a:t>
            </a:r>
          </a:p>
          <a:p>
            <a:pPr algn="l">
              <a:buFont typeface="+mj-lt"/>
              <a:buAutoNum type="arabicPeriod"/>
            </a:pPr>
            <a:r>
              <a:rPr lang="en-US" sz="2000" b="1" i="0" dirty="0">
                <a:solidFill>
                  <a:srgbClr val="ECECEC"/>
                </a:solidFill>
                <a:effectLst/>
                <a:latin typeface="Söhne"/>
              </a:rPr>
              <a:t>API-First Design:</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Cloud-native applications often follow an API-first design approach, providing well-defined and documented APIs that enable easy integration with other services and applications.</a:t>
            </a:r>
          </a:p>
          <a:p>
            <a:pPr algn="l"/>
            <a:br>
              <a:rPr lang="en-US" sz="2000" dirty="0"/>
            </a:br>
            <a:endParaRPr lang="en-US" sz="2800" b="0" i="0" dirty="0">
              <a:solidFill>
                <a:srgbClr val="ECECEC"/>
              </a:solidFill>
              <a:effectLst/>
              <a:latin typeface="Söhne"/>
            </a:endParaRPr>
          </a:p>
          <a:p>
            <a:pPr algn="l"/>
            <a:endParaRPr lang="en-US" sz="2000" b="1" i="0" dirty="0">
              <a:solidFill>
                <a:srgbClr val="ECECEC"/>
              </a:solidFill>
              <a:effectLst/>
              <a:latin typeface="Söhne"/>
            </a:endParaRPr>
          </a:p>
          <a:p>
            <a:pPr algn="l"/>
            <a:endParaRPr lang="en-US" b="0" i="0" dirty="0">
              <a:solidFill>
                <a:srgbClr val="ECECEC"/>
              </a:solidFill>
              <a:effectLst/>
              <a:latin typeface="Söhne"/>
            </a:endParaRPr>
          </a:p>
          <a:p>
            <a:pPr algn="l"/>
            <a:endParaRPr lang="en-US" sz="2800" b="0" i="0" dirty="0">
              <a:solidFill>
                <a:srgbClr val="ECECEC"/>
              </a:solidFill>
              <a:effectLst/>
              <a:latin typeface="Söhne"/>
            </a:endParaRPr>
          </a:p>
          <a:p>
            <a:endParaRPr lang="en-IN" sz="2400" b="1" dirty="0">
              <a:solidFill>
                <a:schemeClr val="bg2">
                  <a:lumMod val="90000"/>
                </a:schemeClr>
              </a:solidFill>
            </a:endParaRPr>
          </a:p>
        </p:txBody>
      </p:sp>
      <p:pic>
        <p:nvPicPr>
          <p:cNvPr id="6" name="Picture 5">
            <a:extLst>
              <a:ext uri="{FF2B5EF4-FFF2-40B4-BE49-F238E27FC236}">
                <a16:creationId xmlns:a16="http://schemas.microsoft.com/office/drawing/2014/main" id="{B5B53531-0981-5049-4841-5C2262E522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93534" y="2290762"/>
            <a:ext cx="7509543" cy="5705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0009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20" name="Freeform 20"/>
          <p:cNvSpPr/>
          <p:nvPr/>
        </p:nvSpPr>
        <p:spPr>
          <a:xfrm>
            <a:off x="656923" y="453408"/>
            <a:ext cx="475127" cy="489363"/>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1">
            <a:extLst>
              <a:ext uri="{FF2B5EF4-FFF2-40B4-BE49-F238E27FC236}">
                <a16:creationId xmlns:a16="http://schemas.microsoft.com/office/drawing/2014/main" id="{E6CC19F3-BFEE-AB25-6220-62B0B64FD448}"/>
              </a:ext>
            </a:extLst>
          </p:cNvPr>
          <p:cNvSpPr txBox="1"/>
          <p:nvPr/>
        </p:nvSpPr>
        <p:spPr>
          <a:xfrm>
            <a:off x="1132050" y="420119"/>
            <a:ext cx="8736748" cy="11572399"/>
          </a:xfrm>
          <a:prstGeom prst="rect">
            <a:avLst/>
          </a:prstGeom>
          <a:noFill/>
        </p:spPr>
        <p:txBody>
          <a:bodyPr wrap="square" rtlCol="0">
            <a:spAutoFit/>
          </a:bodyPr>
          <a:lstStyle/>
          <a:p>
            <a:r>
              <a:rPr lang="en-IN" sz="4000" b="1" dirty="0">
                <a:solidFill>
                  <a:schemeClr val="bg2">
                    <a:lumMod val="90000"/>
                  </a:schemeClr>
                </a:solidFill>
              </a:rPr>
              <a:t>Cloud Native Applications Development Method:-</a:t>
            </a:r>
            <a:endParaRPr lang="en-US" sz="2400" b="0" i="0" dirty="0">
              <a:solidFill>
                <a:srgbClr val="ECECEC"/>
              </a:solidFill>
              <a:effectLst/>
              <a:latin typeface="Söhne"/>
            </a:endParaRPr>
          </a:p>
          <a:p>
            <a:pPr algn="l"/>
            <a:r>
              <a:rPr lang="en-US" sz="2400" b="0" i="0" dirty="0">
                <a:solidFill>
                  <a:srgbClr val="ECECEC"/>
                </a:solidFill>
                <a:effectLst/>
                <a:latin typeface="Söhne"/>
              </a:rPr>
              <a:t>Cloud-native application development involves a methodology that aligns with the principles of cloud computing to maximize efficiency, scalability, and agility. Key components of the cloud-native development method include:</a:t>
            </a:r>
          </a:p>
          <a:p>
            <a:pPr algn="l">
              <a:buFont typeface="+mj-lt"/>
              <a:buAutoNum type="arabicPeriod"/>
            </a:pPr>
            <a:r>
              <a:rPr lang="en-US" sz="2400" b="1" i="0" dirty="0">
                <a:solidFill>
                  <a:srgbClr val="ECECEC"/>
                </a:solidFill>
                <a:effectLst/>
                <a:latin typeface="Söhne"/>
              </a:rPr>
              <a:t>Microservices Architecture:</a:t>
            </a:r>
            <a:endParaRPr lang="en-US" sz="2400" b="0" i="0" dirty="0">
              <a:solidFill>
                <a:srgbClr val="ECECEC"/>
              </a:solidFill>
              <a:effectLst/>
              <a:latin typeface="Söhne"/>
            </a:endParaRPr>
          </a:p>
          <a:p>
            <a:pPr marL="742950" lvl="1" indent="-285750" algn="l">
              <a:buFont typeface="+mj-lt"/>
              <a:buAutoNum type="arabicPeriod"/>
            </a:pPr>
            <a:r>
              <a:rPr lang="en-US" sz="2400" b="0" i="0" dirty="0">
                <a:solidFill>
                  <a:srgbClr val="ECECEC"/>
                </a:solidFill>
                <a:effectLst/>
                <a:latin typeface="Söhne"/>
              </a:rPr>
              <a:t>Decompose applications into small, independent services for easier development, deployment, and scalability.</a:t>
            </a:r>
          </a:p>
          <a:p>
            <a:pPr algn="l">
              <a:buFont typeface="+mj-lt"/>
              <a:buAutoNum type="arabicPeriod"/>
            </a:pPr>
            <a:r>
              <a:rPr lang="en-US" sz="2400" b="1" i="0" dirty="0">
                <a:solidFill>
                  <a:srgbClr val="ECECEC"/>
                </a:solidFill>
                <a:effectLst/>
                <a:latin typeface="Söhne"/>
              </a:rPr>
              <a:t>Containers and Orchestration:</a:t>
            </a:r>
            <a:endParaRPr lang="en-US" sz="2400" b="0" i="0" dirty="0">
              <a:solidFill>
                <a:srgbClr val="ECECEC"/>
              </a:solidFill>
              <a:effectLst/>
              <a:latin typeface="Söhne"/>
            </a:endParaRPr>
          </a:p>
          <a:p>
            <a:pPr marL="742950" lvl="1" indent="-285750" algn="l">
              <a:buFont typeface="+mj-lt"/>
              <a:buAutoNum type="arabicPeriod"/>
            </a:pPr>
            <a:r>
              <a:rPr lang="en-US" sz="2400" b="0" i="0" dirty="0">
                <a:solidFill>
                  <a:srgbClr val="ECECEC"/>
                </a:solidFill>
                <a:effectLst/>
                <a:latin typeface="Söhne"/>
              </a:rPr>
              <a:t>Utilize containerization (e.g., Docker) and orchestration tools (e.g., Kubernetes) for consistent and scalable deployment across different environments.</a:t>
            </a:r>
          </a:p>
          <a:p>
            <a:pPr algn="l">
              <a:buFont typeface="+mj-lt"/>
              <a:buAutoNum type="arabicPeriod"/>
            </a:pPr>
            <a:r>
              <a:rPr lang="en-US" sz="2400" b="1" i="0" dirty="0">
                <a:solidFill>
                  <a:srgbClr val="ECECEC"/>
                </a:solidFill>
                <a:effectLst/>
                <a:latin typeface="Söhne"/>
              </a:rPr>
              <a:t>DevOps Practices:</a:t>
            </a:r>
            <a:endParaRPr lang="en-US" sz="2400" b="0" i="0" dirty="0">
              <a:solidFill>
                <a:srgbClr val="ECECEC"/>
              </a:solidFill>
              <a:effectLst/>
              <a:latin typeface="Söhne"/>
            </a:endParaRPr>
          </a:p>
          <a:p>
            <a:pPr marL="742950" lvl="1" indent="-285750" algn="l">
              <a:buFont typeface="+mj-lt"/>
              <a:buAutoNum type="arabicPeriod"/>
            </a:pPr>
            <a:r>
              <a:rPr lang="en-US" sz="2400" b="0" i="0" dirty="0">
                <a:solidFill>
                  <a:srgbClr val="ECECEC"/>
                </a:solidFill>
                <a:effectLst/>
                <a:latin typeface="Söhne"/>
              </a:rPr>
              <a:t>Embrace DevOps culture, fostering collaboration between development and operations teams. Implement continuous integration, continuous delivery (CI/CD), and automated testing.</a:t>
            </a:r>
          </a:p>
          <a:p>
            <a:pPr algn="l">
              <a:buFont typeface="+mj-lt"/>
              <a:buAutoNum type="arabicPeriod"/>
            </a:pPr>
            <a:r>
              <a:rPr lang="en-US" sz="2400" b="1" i="0" dirty="0">
                <a:solidFill>
                  <a:srgbClr val="ECECEC"/>
                </a:solidFill>
                <a:effectLst/>
                <a:latin typeface="Söhne"/>
              </a:rPr>
              <a:t>Infrastructure as Code (</a:t>
            </a:r>
            <a:r>
              <a:rPr lang="en-US" sz="2400" b="1" i="0" dirty="0" err="1">
                <a:solidFill>
                  <a:srgbClr val="ECECEC"/>
                </a:solidFill>
                <a:effectLst/>
                <a:latin typeface="Söhne"/>
              </a:rPr>
              <a:t>IaC</a:t>
            </a:r>
            <a:r>
              <a:rPr lang="en-US" sz="2400" b="1" i="0" dirty="0">
                <a:solidFill>
                  <a:srgbClr val="ECECEC"/>
                </a:solidFill>
                <a:effectLst/>
                <a:latin typeface="Söhne"/>
              </a:rPr>
              <a:t>):</a:t>
            </a:r>
            <a:endParaRPr lang="en-US" sz="2400" b="0" i="0" dirty="0">
              <a:solidFill>
                <a:srgbClr val="ECECEC"/>
              </a:solidFill>
              <a:effectLst/>
              <a:latin typeface="Söhne"/>
            </a:endParaRPr>
          </a:p>
          <a:p>
            <a:pPr marL="742950" lvl="1" indent="-285750" algn="l">
              <a:buFont typeface="+mj-lt"/>
              <a:buAutoNum type="arabicPeriod"/>
            </a:pPr>
            <a:r>
              <a:rPr lang="en-US" sz="2400" b="0" i="0" dirty="0">
                <a:solidFill>
                  <a:srgbClr val="ECECEC"/>
                </a:solidFill>
                <a:effectLst/>
                <a:latin typeface="Söhne"/>
              </a:rPr>
              <a:t>Define and manage infrastructure using code for consistent, automated provisioning, reducing manual configuration errors.</a:t>
            </a:r>
          </a:p>
          <a:p>
            <a:pPr algn="l">
              <a:buFont typeface="+mj-lt"/>
              <a:buAutoNum type="arabicPeriod"/>
            </a:pPr>
            <a:r>
              <a:rPr lang="en-US" sz="2400" b="1" i="0" dirty="0">
                <a:solidFill>
                  <a:srgbClr val="ECECEC"/>
                </a:solidFill>
                <a:effectLst/>
                <a:latin typeface="Söhne"/>
              </a:rPr>
              <a:t>API-First Design:</a:t>
            </a:r>
            <a:endParaRPr lang="en-US" sz="2400" b="0" i="0" dirty="0">
              <a:solidFill>
                <a:srgbClr val="ECECEC"/>
              </a:solidFill>
              <a:effectLst/>
              <a:latin typeface="Söhne"/>
            </a:endParaRPr>
          </a:p>
          <a:p>
            <a:pPr marL="742950" lvl="1" indent="-285750" algn="l">
              <a:buFont typeface="+mj-lt"/>
              <a:buAutoNum type="arabicPeriod"/>
            </a:pPr>
            <a:r>
              <a:rPr lang="en-US" sz="2400" b="0" i="0" dirty="0">
                <a:solidFill>
                  <a:srgbClr val="ECECEC"/>
                </a:solidFill>
                <a:effectLst/>
                <a:latin typeface="Söhne"/>
              </a:rPr>
              <a:t>Prioritize designing applications with well-defined APIs, facilitating integration and interoperability.</a:t>
            </a:r>
          </a:p>
          <a:p>
            <a:pPr algn="l"/>
            <a:br>
              <a:rPr lang="en-US" sz="2000" dirty="0"/>
            </a:br>
            <a:endParaRPr lang="en-US" sz="2800" b="0" i="0" dirty="0">
              <a:solidFill>
                <a:srgbClr val="ECECEC"/>
              </a:solidFill>
              <a:effectLst/>
              <a:latin typeface="Söhne"/>
            </a:endParaRPr>
          </a:p>
          <a:p>
            <a:pPr algn="l"/>
            <a:endParaRPr lang="en-US" sz="2000" b="1" i="0" dirty="0">
              <a:solidFill>
                <a:srgbClr val="ECECEC"/>
              </a:solidFill>
              <a:effectLst/>
              <a:latin typeface="Söhne"/>
            </a:endParaRPr>
          </a:p>
          <a:p>
            <a:pPr algn="l"/>
            <a:endParaRPr lang="en-US" b="0" i="0" dirty="0">
              <a:solidFill>
                <a:srgbClr val="ECECEC"/>
              </a:solidFill>
              <a:effectLst/>
              <a:latin typeface="Söhne"/>
            </a:endParaRPr>
          </a:p>
          <a:p>
            <a:pPr algn="l"/>
            <a:endParaRPr lang="en-US" sz="2800" b="0" i="0" dirty="0">
              <a:solidFill>
                <a:srgbClr val="ECECEC"/>
              </a:solidFill>
              <a:effectLst/>
              <a:latin typeface="Söhne"/>
            </a:endParaRPr>
          </a:p>
          <a:p>
            <a:endParaRPr lang="en-IN" sz="2400" b="1" dirty="0">
              <a:solidFill>
                <a:schemeClr val="bg2">
                  <a:lumMod val="90000"/>
                </a:schemeClr>
              </a:solidFill>
            </a:endParaRPr>
          </a:p>
        </p:txBody>
      </p:sp>
      <p:pic>
        <p:nvPicPr>
          <p:cNvPr id="5" name="Picture 4">
            <a:extLst>
              <a:ext uri="{FF2B5EF4-FFF2-40B4-BE49-F238E27FC236}">
                <a16:creationId xmlns:a16="http://schemas.microsoft.com/office/drawing/2014/main" id="{83EF5337-2C87-39EE-4A91-FB33DE0170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1065" y="1638300"/>
            <a:ext cx="7974482" cy="6642953"/>
          </a:xfrm>
          <a:prstGeom prst="rect">
            <a:avLst/>
          </a:prstGeom>
          <a:ln>
            <a:noFill/>
          </a:ln>
          <a:effectLst>
            <a:softEdge rad="112500"/>
          </a:effectLst>
        </p:spPr>
      </p:pic>
    </p:spTree>
    <p:extLst>
      <p:ext uri="{BB962C8B-B14F-4D97-AF65-F5344CB8AC3E}">
        <p14:creationId xmlns:p14="http://schemas.microsoft.com/office/powerpoint/2010/main" val="855843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20"/>
          <p:cNvSpPr/>
          <p:nvPr/>
        </p:nvSpPr>
        <p:spPr>
          <a:xfrm>
            <a:off x="656923" y="453408"/>
            <a:ext cx="475127" cy="489363"/>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6" name="Picture 5">
            <a:extLst>
              <a:ext uri="{FF2B5EF4-FFF2-40B4-BE49-F238E27FC236}">
                <a16:creationId xmlns:a16="http://schemas.microsoft.com/office/drawing/2014/main" id="{332C458A-3D6F-D3DC-BA38-9D753182CFD3}"/>
              </a:ext>
            </a:extLst>
          </p:cNvPr>
          <p:cNvPicPr>
            <a:picLocks noChangeAspect="1"/>
          </p:cNvPicPr>
          <p:nvPr/>
        </p:nvPicPr>
        <p:blipFill>
          <a:blip r:embed="rId4"/>
          <a:stretch>
            <a:fillRect/>
          </a:stretch>
        </p:blipFill>
        <p:spPr>
          <a:xfrm>
            <a:off x="0" y="0"/>
            <a:ext cx="18288000" cy="10287000"/>
          </a:xfrm>
          <a:prstGeom prst="rect">
            <a:avLst/>
          </a:prstGeom>
        </p:spPr>
      </p:pic>
    </p:spTree>
    <p:extLst>
      <p:ext uri="{BB962C8B-B14F-4D97-AF65-F5344CB8AC3E}">
        <p14:creationId xmlns:p14="http://schemas.microsoft.com/office/powerpoint/2010/main" val="113149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20" name="Freeform 20"/>
          <p:cNvSpPr/>
          <p:nvPr/>
        </p:nvSpPr>
        <p:spPr>
          <a:xfrm>
            <a:off x="970711" y="818534"/>
            <a:ext cx="475127" cy="489363"/>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1">
            <a:extLst>
              <a:ext uri="{FF2B5EF4-FFF2-40B4-BE49-F238E27FC236}">
                <a16:creationId xmlns:a16="http://schemas.microsoft.com/office/drawing/2014/main" id="{E6CC19F3-BFEE-AB25-6220-62B0B64FD448}"/>
              </a:ext>
            </a:extLst>
          </p:cNvPr>
          <p:cNvSpPr txBox="1"/>
          <p:nvPr/>
        </p:nvSpPr>
        <p:spPr>
          <a:xfrm>
            <a:off x="1535580" y="723900"/>
            <a:ext cx="8736748" cy="8002191"/>
          </a:xfrm>
          <a:prstGeom prst="rect">
            <a:avLst/>
          </a:prstGeom>
          <a:noFill/>
        </p:spPr>
        <p:txBody>
          <a:bodyPr wrap="square" rtlCol="0">
            <a:spAutoFit/>
          </a:bodyPr>
          <a:lstStyle/>
          <a:p>
            <a:r>
              <a:rPr lang="en-IN" sz="4000" b="1" dirty="0">
                <a:solidFill>
                  <a:schemeClr val="bg2">
                    <a:lumMod val="90000"/>
                  </a:schemeClr>
                </a:solidFill>
              </a:rPr>
              <a:t>Before could computing:- </a:t>
            </a:r>
            <a:r>
              <a:rPr lang="en-US" sz="2400" b="0" i="0" dirty="0">
                <a:solidFill>
                  <a:srgbClr val="ECECEC"/>
                </a:solidFill>
                <a:effectLst/>
                <a:latin typeface="Söhne"/>
              </a:rPr>
              <a:t>Before the widespread adoption of cloud computing, computing resources were typically managed and hosted locally within an organization's own infrastructure. Here are some key characteristics of the computing landscape before the advent of cloud computing:</a:t>
            </a:r>
          </a:p>
          <a:p>
            <a:pPr algn="l"/>
            <a:br>
              <a:rPr lang="en-US" b="0" i="0" dirty="0">
                <a:solidFill>
                  <a:srgbClr val="ECECEC"/>
                </a:solidFill>
                <a:effectLst/>
                <a:latin typeface="Söhne"/>
              </a:rPr>
            </a:br>
            <a:r>
              <a:rPr lang="en-US" sz="2000" b="0" i="0" dirty="0">
                <a:solidFill>
                  <a:srgbClr val="ECECEC"/>
                </a:solidFill>
                <a:effectLst/>
                <a:latin typeface="Söhne"/>
              </a:rPr>
              <a:t>Before cloud computing:</a:t>
            </a:r>
          </a:p>
          <a:p>
            <a:pPr algn="l">
              <a:buFont typeface="+mj-lt"/>
              <a:buAutoNum type="arabicPeriod"/>
            </a:pPr>
            <a:r>
              <a:rPr lang="en-US" sz="2000" b="1" i="0" dirty="0">
                <a:solidFill>
                  <a:srgbClr val="ECECEC"/>
                </a:solidFill>
                <a:effectLst/>
                <a:latin typeface="Söhne"/>
              </a:rPr>
              <a:t>On-Premises Infrastructure:</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Organizations managed their own servers and data centers locally.</a:t>
            </a:r>
          </a:p>
          <a:p>
            <a:pPr algn="l">
              <a:buFont typeface="+mj-lt"/>
              <a:buAutoNum type="arabicPeriod"/>
            </a:pPr>
            <a:r>
              <a:rPr lang="en-US" sz="2000" b="1" i="0" dirty="0">
                <a:solidFill>
                  <a:srgbClr val="ECECEC"/>
                </a:solidFill>
                <a:effectLst/>
                <a:latin typeface="Söhne"/>
              </a:rPr>
              <a:t>Capital Expenditure (</a:t>
            </a:r>
            <a:r>
              <a:rPr lang="en-US" sz="2000" b="1" i="0" dirty="0" err="1">
                <a:solidFill>
                  <a:srgbClr val="ECECEC"/>
                </a:solidFill>
                <a:effectLst/>
                <a:latin typeface="Söhne"/>
              </a:rPr>
              <a:t>CapEx</a:t>
            </a:r>
            <a:r>
              <a:rPr lang="en-US" sz="2000" b="1" i="0" dirty="0">
                <a:solidFill>
                  <a:srgbClr val="ECECEC"/>
                </a:solidFill>
                <a:effectLst/>
                <a:latin typeface="Söhne"/>
              </a:rPr>
              <a:t>):</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Upfront capital investment was required for hardware and software.</a:t>
            </a:r>
          </a:p>
          <a:p>
            <a:pPr algn="l">
              <a:buFont typeface="+mj-lt"/>
              <a:buAutoNum type="arabicPeriod"/>
            </a:pPr>
            <a:r>
              <a:rPr lang="en-US" sz="2000" b="1" i="0" dirty="0">
                <a:solidFill>
                  <a:srgbClr val="ECECEC"/>
                </a:solidFill>
                <a:effectLst/>
                <a:latin typeface="Söhne"/>
              </a:rPr>
              <a:t>Fixed Capacity:</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Computing resources were fixed, leading to inefficiencies during low demand.</a:t>
            </a:r>
          </a:p>
          <a:p>
            <a:pPr algn="l">
              <a:buFont typeface="+mj-lt"/>
              <a:buAutoNum type="arabicPeriod"/>
            </a:pPr>
            <a:r>
              <a:rPr lang="en-US" sz="2000" b="1" i="0" dirty="0">
                <a:solidFill>
                  <a:srgbClr val="ECECEC"/>
                </a:solidFill>
                <a:effectLst/>
                <a:latin typeface="Söhne"/>
              </a:rPr>
              <a:t>Limited Scalability:</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Scaling infrastructure to handle increased workloads was slow and costly.</a:t>
            </a:r>
          </a:p>
          <a:p>
            <a:pPr algn="l">
              <a:buFont typeface="+mj-lt"/>
              <a:buAutoNum type="arabicPeriod"/>
            </a:pPr>
            <a:r>
              <a:rPr lang="en-US" sz="2000" b="1" i="0" dirty="0">
                <a:solidFill>
                  <a:srgbClr val="ECECEC"/>
                </a:solidFill>
                <a:effectLst/>
                <a:latin typeface="Söhne"/>
              </a:rPr>
              <a:t>Inefficient Resource Utilization:</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Servers often operated at low utilization rates.</a:t>
            </a:r>
          </a:p>
          <a:p>
            <a:pPr algn="l">
              <a:buFont typeface="+mj-lt"/>
              <a:buAutoNum type="arabicPeriod"/>
            </a:pPr>
            <a:r>
              <a:rPr lang="en-US" sz="2000" b="1" i="0" dirty="0">
                <a:solidFill>
                  <a:srgbClr val="ECECEC"/>
                </a:solidFill>
                <a:effectLst/>
                <a:latin typeface="Söhne"/>
              </a:rPr>
              <a:t>Long Deployment Times:</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Setting up new applications took time due to physical hardware provisioning.</a:t>
            </a:r>
          </a:p>
          <a:p>
            <a:pPr algn="l">
              <a:buFont typeface="+mj-lt"/>
              <a:buAutoNum type="arabicPeriod"/>
            </a:pPr>
            <a:r>
              <a:rPr lang="en-US" sz="2000" b="1" i="0" dirty="0">
                <a:solidFill>
                  <a:srgbClr val="ECECEC"/>
                </a:solidFill>
                <a:effectLst/>
                <a:latin typeface="Söhne"/>
              </a:rPr>
              <a:t>High Maintenance Overhead:</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Manual intervention was needed for routine maintenance tasks.</a:t>
            </a:r>
          </a:p>
          <a:p>
            <a:endParaRPr lang="en-IN" sz="2400" b="1" dirty="0">
              <a:solidFill>
                <a:schemeClr val="bg2">
                  <a:lumMod val="90000"/>
                </a:schemeClr>
              </a:solidFill>
            </a:endParaRPr>
          </a:p>
        </p:txBody>
      </p:sp>
      <p:pic>
        <p:nvPicPr>
          <p:cNvPr id="24" name="Picture 23">
            <a:extLst>
              <a:ext uri="{FF2B5EF4-FFF2-40B4-BE49-F238E27FC236}">
                <a16:creationId xmlns:a16="http://schemas.microsoft.com/office/drawing/2014/main" id="{00E283EB-9FAB-6222-9ABB-84551B057F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0" y="1341081"/>
            <a:ext cx="6888059" cy="62035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08712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20" name="Freeform 20"/>
          <p:cNvSpPr/>
          <p:nvPr/>
        </p:nvSpPr>
        <p:spPr>
          <a:xfrm>
            <a:off x="970711" y="818534"/>
            <a:ext cx="475127" cy="489363"/>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1">
            <a:extLst>
              <a:ext uri="{FF2B5EF4-FFF2-40B4-BE49-F238E27FC236}">
                <a16:creationId xmlns:a16="http://schemas.microsoft.com/office/drawing/2014/main" id="{E6CC19F3-BFEE-AB25-6220-62B0B64FD448}"/>
              </a:ext>
            </a:extLst>
          </p:cNvPr>
          <p:cNvSpPr txBox="1"/>
          <p:nvPr/>
        </p:nvSpPr>
        <p:spPr>
          <a:xfrm>
            <a:off x="1535580" y="723900"/>
            <a:ext cx="8736748" cy="9294852"/>
          </a:xfrm>
          <a:prstGeom prst="rect">
            <a:avLst/>
          </a:prstGeom>
          <a:noFill/>
        </p:spPr>
        <p:txBody>
          <a:bodyPr wrap="square" rtlCol="0">
            <a:spAutoFit/>
          </a:bodyPr>
          <a:lstStyle/>
          <a:p>
            <a:r>
              <a:rPr lang="en-IN" sz="4000" b="1" dirty="0">
                <a:solidFill>
                  <a:schemeClr val="bg2">
                    <a:lumMod val="90000"/>
                  </a:schemeClr>
                </a:solidFill>
              </a:rPr>
              <a:t>Challenges faced before cloud:-</a:t>
            </a:r>
            <a:endParaRPr lang="en-US" sz="2400" b="0" i="0" dirty="0">
              <a:solidFill>
                <a:srgbClr val="ECECEC"/>
              </a:solidFill>
              <a:effectLst/>
              <a:latin typeface="Söhne"/>
            </a:endParaRPr>
          </a:p>
          <a:p>
            <a:pPr algn="l"/>
            <a:br>
              <a:rPr lang="en-US" b="0" i="0" dirty="0">
                <a:solidFill>
                  <a:srgbClr val="ECECEC"/>
                </a:solidFill>
                <a:effectLst/>
                <a:latin typeface="Söhne"/>
              </a:rPr>
            </a:br>
            <a:r>
              <a:rPr lang="en-US" sz="3200" b="0" i="0" dirty="0">
                <a:solidFill>
                  <a:srgbClr val="ECECEC"/>
                </a:solidFill>
                <a:effectLst/>
                <a:latin typeface="Söhne"/>
              </a:rPr>
              <a:t>Before the widespread adoption of cloud computing, organizations faced several challenges in managing their IT infrastructure:</a:t>
            </a:r>
          </a:p>
          <a:p>
            <a:pPr algn="l">
              <a:buFont typeface="+mj-lt"/>
              <a:buAutoNum type="arabicPeriod"/>
            </a:pPr>
            <a:r>
              <a:rPr lang="en-US" sz="2800" b="1" i="0" dirty="0">
                <a:solidFill>
                  <a:srgbClr val="ECECEC"/>
                </a:solidFill>
                <a:effectLst/>
                <a:latin typeface="Söhne"/>
              </a:rPr>
              <a:t>Costly Infrastructure:</a:t>
            </a:r>
            <a:endParaRPr lang="en-US" sz="2800" b="0" i="0" dirty="0">
              <a:solidFill>
                <a:srgbClr val="ECECEC"/>
              </a:solidFill>
              <a:effectLst/>
              <a:latin typeface="Söhne"/>
            </a:endParaRPr>
          </a:p>
          <a:p>
            <a:pPr marL="742950" lvl="1" indent="-285750" algn="l">
              <a:buFont typeface="+mj-lt"/>
              <a:buAutoNum type="arabicPeriod"/>
            </a:pPr>
            <a:r>
              <a:rPr lang="en-US" sz="2800" b="0" i="0" dirty="0">
                <a:solidFill>
                  <a:srgbClr val="ECECEC"/>
                </a:solidFill>
                <a:effectLst/>
                <a:latin typeface="Söhne"/>
              </a:rPr>
              <a:t>High upfront costs for purchasing and maintaining hardware and software.</a:t>
            </a:r>
          </a:p>
          <a:p>
            <a:pPr algn="l">
              <a:buFont typeface="+mj-lt"/>
              <a:buAutoNum type="arabicPeriod"/>
            </a:pPr>
            <a:r>
              <a:rPr lang="en-US" sz="2800" b="1" i="0" dirty="0">
                <a:solidFill>
                  <a:srgbClr val="ECECEC"/>
                </a:solidFill>
                <a:effectLst/>
                <a:latin typeface="Söhne"/>
              </a:rPr>
              <a:t>Limited Scalability:</a:t>
            </a:r>
            <a:endParaRPr lang="en-US" sz="2800" b="0" i="0" dirty="0">
              <a:solidFill>
                <a:srgbClr val="ECECEC"/>
              </a:solidFill>
              <a:effectLst/>
              <a:latin typeface="Söhne"/>
            </a:endParaRPr>
          </a:p>
          <a:p>
            <a:pPr marL="742950" lvl="1" indent="-285750" algn="l">
              <a:buFont typeface="+mj-lt"/>
              <a:buAutoNum type="arabicPeriod"/>
            </a:pPr>
            <a:r>
              <a:rPr lang="en-US" sz="2800" b="0" i="0" dirty="0">
                <a:solidFill>
                  <a:srgbClr val="ECECEC"/>
                </a:solidFill>
                <a:effectLst/>
                <a:latin typeface="Söhne"/>
              </a:rPr>
              <a:t>Difficulty in scaling resources to meet varying workloads and demands.</a:t>
            </a:r>
          </a:p>
          <a:p>
            <a:pPr algn="l">
              <a:buFont typeface="+mj-lt"/>
              <a:buAutoNum type="arabicPeriod"/>
            </a:pPr>
            <a:r>
              <a:rPr lang="en-US" sz="2800" b="1" i="0" dirty="0">
                <a:solidFill>
                  <a:srgbClr val="ECECEC"/>
                </a:solidFill>
                <a:effectLst/>
                <a:latin typeface="Söhne"/>
              </a:rPr>
              <a:t>Inefficient Resource Utilization:</a:t>
            </a:r>
            <a:endParaRPr lang="en-US" sz="2800" b="0" i="0" dirty="0">
              <a:solidFill>
                <a:srgbClr val="ECECEC"/>
              </a:solidFill>
              <a:effectLst/>
              <a:latin typeface="Söhne"/>
            </a:endParaRPr>
          </a:p>
          <a:p>
            <a:pPr marL="742950" lvl="1" indent="-285750" algn="l">
              <a:buFont typeface="+mj-lt"/>
              <a:buAutoNum type="arabicPeriod"/>
            </a:pPr>
            <a:r>
              <a:rPr lang="en-US" sz="2800" b="0" i="0" dirty="0">
                <a:solidFill>
                  <a:srgbClr val="ECECEC"/>
                </a:solidFill>
                <a:effectLst/>
                <a:latin typeface="Söhne"/>
              </a:rPr>
              <a:t>Low utilization rates of on-premises servers, leading to wasted capacity.</a:t>
            </a:r>
          </a:p>
          <a:p>
            <a:pPr algn="l">
              <a:buFont typeface="+mj-lt"/>
              <a:buAutoNum type="arabicPeriod"/>
            </a:pPr>
            <a:r>
              <a:rPr lang="en-US" sz="2800" b="1" i="0" dirty="0">
                <a:solidFill>
                  <a:srgbClr val="ECECEC"/>
                </a:solidFill>
                <a:effectLst/>
                <a:latin typeface="Söhne"/>
              </a:rPr>
              <a:t>Long Deployment Cycles:</a:t>
            </a:r>
            <a:endParaRPr lang="en-US" sz="2800" b="0" i="0" dirty="0">
              <a:solidFill>
                <a:srgbClr val="ECECEC"/>
              </a:solidFill>
              <a:effectLst/>
              <a:latin typeface="Söhne"/>
            </a:endParaRPr>
          </a:p>
          <a:p>
            <a:pPr marL="742950" lvl="1" indent="-285750" algn="l">
              <a:buFont typeface="+mj-lt"/>
              <a:buAutoNum type="arabicPeriod"/>
            </a:pPr>
            <a:r>
              <a:rPr lang="en-US" sz="2800" b="0" i="0" dirty="0">
                <a:solidFill>
                  <a:srgbClr val="ECECEC"/>
                </a:solidFill>
                <a:effectLst/>
                <a:latin typeface="Söhne"/>
              </a:rPr>
              <a:t>Time-consuming processes for setting up and deploying new applications.</a:t>
            </a:r>
          </a:p>
          <a:p>
            <a:pPr algn="l">
              <a:buFont typeface="+mj-lt"/>
              <a:buAutoNum type="arabicPeriod"/>
            </a:pPr>
            <a:r>
              <a:rPr lang="en-US" sz="2800" b="1" i="0" dirty="0">
                <a:solidFill>
                  <a:srgbClr val="ECECEC"/>
                </a:solidFill>
                <a:effectLst/>
                <a:latin typeface="Söhne"/>
              </a:rPr>
              <a:t>Capital Expenditure Burden:</a:t>
            </a:r>
            <a:endParaRPr lang="en-US" sz="2800" b="0" i="0" dirty="0">
              <a:solidFill>
                <a:srgbClr val="ECECEC"/>
              </a:solidFill>
              <a:effectLst/>
              <a:latin typeface="Söhne"/>
            </a:endParaRPr>
          </a:p>
          <a:p>
            <a:pPr marL="742950" lvl="1" indent="-285750" algn="l">
              <a:buFont typeface="+mj-lt"/>
              <a:buAutoNum type="arabicPeriod"/>
            </a:pPr>
            <a:r>
              <a:rPr lang="en-US" sz="2800" b="0" i="0" dirty="0">
                <a:solidFill>
                  <a:srgbClr val="ECECEC"/>
                </a:solidFill>
                <a:effectLst/>
                <a:latin typeface="Söhne"/>
              </a:rPr>
              <a:t>Capital expenditures required for infrastructure investment, often leading to financial strain.</a:t>
            </a:r>
          </a:p>
          <a:p>
            <a:endParaRPr lang="en-IN" sz="2400" b="1" dirty="0">
              <a:solidFill>
                <a:schemeClr val="bg2">
                  <a:lumMod val="90000"/>
                </a:schemeClr>
              </a:solidFill>
            </a:endParaRPr>
          </a:p>
        </p:txBody>
      </p:sp>
      <p:pic>
        <p:nvPicPr>
          <p:cNvPr id="7" name="Picture 6">
            <a:extLst>
              <a:ext uri="{FF2B5EF4-FFF2-40B4-BE49-F238E27FC236}">
                <a16:creationId xmlns:a16="http://schemas.microsoft.com/office/drawing/2014/main" id="{3ADD77E8-1B03-209B-55DB-C18CECA2B1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99591" y="1638300"/>
            <a:ext cx="8039100" cy="6553200"/>
          </a:xfrm>
          <a:prstGeom prst="rect">
            <a:avLst/>
          </a:prstGeom>
          <a:ln>
            <a:noFill/>
          </a:ln>
          <a:effectLst>
            <a:softEdge rad="112500"/>
          </a:effectLst>
        </p:spPr>
      </p:pic>
    </p:spTree>
    <p:extLst>
      <p:ext uri="{BB962C8B-B14F-4D97-AF65-F5344CB8AC3E}">
        <p14:creationId xmlns:p14="http://schemas.microsoft.com/office/powerpoint/2010/main" val="5107097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20" name="Freeform 20"/>
          <p:cNvSpPr/>
          <p:nvPr/>
        </p:nvSpPr>
        <p:spPr>
          <a:xfrm>
            <a:off x="970711" y="818534"/>
            <a:ext cx="475127" cy="489363"/>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1">
            <a:extLst>
              <a:ext uri="{FF2B5EF4-FFF2-40B4-BE49-F238E27FC236}">
                <a16:creationId xmlns:a16="http://schemas.microsoft.com/office/drawing/2014/main" id="{E6CC19F3-BFEE-AB25-6220-62B0B64FD448}"/>
              </a:ext>
            </a:extLst>
          </p:cNvPr>
          <p:cNvSpPr txBox="1"/>
          <p:nvPr/>
        </p:nvSpPr>
        <p:spPr>
          <a:xfrm>
            <a:off x="1535580" y="723900"/>
            <a:ext cx="8736748" cy="10125849"/>
          </a:xfrm>
          <a:prstGeom prst="rect">
            <a:avLst/>
          </a:prstGeom>
          <a:noFill/>
        </p:spPr>
        <p:txBody>
          <a:bodyPr wrap="square" rtlCol="0">
            <a:spAutoFit/>
          </a:bodyPr>
          <a:lstStyle/>
          <a:p>
            <a:r>
              <a:rPr lang="en-IN" sz="4000" b="1" dirty="0">
                <a:solidFill>
                  <a:schemeClr val="bg2">
                    <a:lumMod val="90000"/>
                  </a:schemeClr>
                </a:solidFill>
              </a:rPr>
              <a:t>What is cloud computing:-</a:t>
            </a:r>
            <a:endParaRPr lang="en-US" sz="2400" b="0" i="0" dirty="0">
              <a:solidFill>
                <a:srgbClr val="ECECEC"/>
              </a:solidFill>
              <a:effectLst/>
              <a:latin typeface="Söhne"/>
            </a:endParaRPr>
          </a:p>
          <a:p>
            <a:pPr algn="l"/>
            <a:br>
              <a:rPr lang="en-US" b="0" i="0" dirty="0">
                <a:solidFill>
                  <a:srgbClr val="ECECEC"/>
                </a:solidFill>
                <a:effectLst/>
                <a:latin typeface="Söhne"/>
              </a:rPr>
            </a:br>
            <a:r>
              <a:rPr lang="en-US" sz="2800" b="0" i="0" dirty="0">
                <a:solidFill>
                  <a:srgbClr val="ECECEC"/>
                </a:solidFill>
                <a:effectLst/>
                <a:latin typeface="Söhne"/>
              </a:rPr>
              <a:t>Cloud computing is a technology model that enables on-demand access to a shared pool of computing resources over the internet. Instead of owning and maintaining physical servers and infrastructure, users can access and use computing resources such as servers, storage, databases, networking, software, and analytics through cloud service providers High upfront costs for purchasing and maintaining hardware and software.</a:t>
            </a:r>
          </a:p>
          <a:p>
            <a:pPr algn="l"/>
            <a:r>
              <a:rPr lang="en-US" sz="2000" b="0" i="0" dirty="0">
                <a:solidFill>
                  <a:srgbClr val="ECECEC"/>
                </a:solidFill>
                <a:effectLst/>
                <a:latin typeface="Söhne"/>
              </a:rPr>
              <a:t>Key characteristics of cloud computing include:</a:t>
            </a:r>
          </a:p>
          <a:p>
            <a:pPr algn="l">
              <a:buFont typeface="+mj-lt"/>
              <a:buAutoNum type="arabicPeriod"/>
            </a:pPr>
            <a:r>
              <a:rPr lang="en-US" sz="2000" b="1" i="0" dirty="0">
                <a:solidFill>
                  <a:srgbClr val="ECECEC"/>
                </a:solidFill>
                <a:effectLst/>
                <a:latin typeface="Söhne"/>
              </a:rPr>
              <a:t>On-Demand Self-Service:</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Users can provision and manage computing resources as needed without requiring human intervention from the service provider.</a:t>
            </a:r>
          </a:p>
          <a:p>
            <a:pPr algn="l">
              <a:buFont typeface="+mj-lt"/>
              <a:buAutoNum type="arabicPeriod"/>
            </a:pPr>
            <a:r>
              <a:rPr lang="en-US" sz="2000" b="1" i="0" dirty="0">
                <a:solidFill>
                  <a:srgbClr val="ECECEC"/>
                </a:solidFill>
                <a:effectLst/>
                <a:latin typeface="Söhne"/>
              </a:rPr>
              <a:t>Broad Network Access:</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Cloud services are accessible over the internet from various devices, such as laptops, smartphones, and tablets.</a:t>
            </a:r>
          </a:p>
          <a:p>
            <a:pPr algn="l">
              <a:buFont typeface="+mj-lt"/>
              <a:buAutoNum type="arabicPeriod"/>
            </a:pPr>
            <a:r>
              <a:rPr lang="en-US" sz="2000" b="1" i="0" dirty="0">
                <a:solidFill>
                  <a:srgbClr val="ECECEC"/>
                </a:solidFill>
                <a:effectLst/>
                <a:latin typeface="Söhne"/>
              </a:rPr>
              <a:t>Resource Pooling:</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Computing resources are pooled and shared among multiple users, allowing for efficient utilization and optimization of resources.</a:t>
            </a:r>
          </a:p>
          <a:p>
            <a:pPr algn="l">
              <a:buFont typeface="+mj-lt"/>
              <a:buAutoNum type="arabicPeriod"/>
            </a:pPr>
            <a:r>
              <a:rPr lang="en-US" sz="2000" b="1" i="0" dirty="0">
                <a:solidFill>
                  <a:srgbClr val="ECECEC"/>
                </a:solidFill>
                <a:effectLst/>
                <a:latin typeface="Söhne"/>
              </a:rPr>
              <a:t>Rapid Elasticity:</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Resources can be quickly scaled up or down based on demand, providing flexibility and cost efficiency.</a:t>
            </a:r>
          </a:p>
          <a:p>
            <a:pPr algn="l">
              <a:buFont typeface="+mj-lt"/>
              <a:buAutoNum type="arabicPeriod"/>
            </a:pPr>
            <a:r>
              <a:rPr lang="en-US" sz="2000" b="1" i="0" dirty="0">
                <a:solidFill>
                  <a:srgbClr val="ECECEC"/>
                </a:solidFill>
                <a:effectLst/>
                <a:latin typeface="Söhne"/>
              </a:rPr>
              <a:t>Measured Service : </a:t>
            </a:r>
            <a:r>
              <a:rPr lang="en-US" sz="2000" b="0" i="0" dirty="0">
                <a:solidFill>
                  <a:srgbClr val="ECECEC"/>
                </a:solidFill>
                <a:effectLst/>
                <a:latin typeface="Söhne"/>
              </a:rPr>
              <a:t>Usage of resources is monitored, controlled, and billed according to a pay-as-you-go or subscription model, promoting cost transparency.</a:t>
            </a:r>
            <a:endParaRPr lang="en-US" sz="2000" b="1" i="0" dirty="0">
              <a:solidFill>
                <a:srgbClr val="ECECEC"/>
              </a:solidFill>
              <a:effectLst/>
              <a:latin typeface="Söhne"/>
            </a:endParaRPr>
          </a:p>
          <a:p>
            <a:pPr algn="l"/>
            <a:endParaRPr lang="en-US" b="0" i="0" dirty="0">
              <a:solidFill>
                <a:srgbClr val="ECECEC"/>
              </a:solidFill>
              <a:effectLst/>
              <a:latin typeface="Söhne"/>
            </a:endParaRPr>
          </a:p>
          <a:p>
            <a:pPr algn="l"/>
            <a:endParaRPr lang="en-US" sz="2800" b="0" i="0" dirty="0">
              <a:solidFill>
                <a:srgbClr val="ECECEC"/>
              </a:solidFill>
              <a:effectLst/>
              <a:latin typeface="Söhne"/>
            </a:endParaRPr>
          </a:p>
          <a:p>
            <a:endParaRPr lang="en-IN" sz="2400" b="1" dirty="0">
              <a:solidFill>
                <a:schemeClr val="bg2">
                  <a:lumMod val="90000"/>
                </a:schemeClr>
              </a:solidFill>
            </a:endParaRPr>
          </a:p>
        </p:txBody>
      </p:sp>
      <p:pic>
        <p:nvPicPr>
          <p:cNvPr id="5" name="Picture 4">
            <a:extLst>
              <a:ext uri="{FF2B5EF4-FFF2-40B4-BE49-F238E27FC236}">
                <a16:creationId xmlns:a16="http://schemas.microsoft.com/office/drawing/2014/main" id="{2559736A-2329-99C2-0652-21F9D12261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82400" y="2061805"/>
            <a:ext cx="5629403" cy="6163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23136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20" name="Freeform 20"/>
          <p:cNvSpPr/>
          <p:nvPr/>
        </p:nvSpPr>
        <p:spPr>
          <a:xfrm>
            <a:off x="762000" y="479218"/>
            <a:ext cx="475127" cy="489363"/>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1">
            <a:extLst>
              <a:ext uri="{FF2B5EF4-FFF2-40B4-BE49-F238E27FC236}">
                <a16:creationId xmlns:a16="http://schemas.microsoft.com/office/drawing/2014/main" id="{E6CC19F3-BFEE-AB25-6220-62B0B64FD448}"/>
              </a:ext>
            </a:extLst>
          </p:cNvPr>
          <p:cNvSpPr txBox="1"/>
          <p:nvPr/>
        </p:nvSpPr>
        <p:spPr>
          <a:xfrm>
            <a:off x="1408447" y="524691"/>
            <a:ext cx="8736748" cy="11110734"/>
          </a:xfrm>
          <a:prstGeom prst="rect">
            <a:avLst/>
          </a:prstGeom>
          <a:noFill/>
        </p:spPr>
        <p:txBody>
          <a:bodyPr wrap="square" rtlCol="0">
            <a:spAutoFit/>
          </a:bodyPr>
          <a:lstStyle/>
          <a:p>
            <a:r>
              <a:rPr lang="en-IN" sz="4000" b="1" dirty="0">
                <a:solidFill>
                  <a:schemeClr val="bg2">
                    <a:lumMod val="90000"/>
                  </a:schemeClr>
                </a:solidFill>
              </a:rPr>
              <a:t>Characteristics of cloud computing:-</a:t>
            </a:r>
            <a:endParaRPr lang="en-US" sz="2400" b="0" i="0" dirty="0">
              <a:solidFill>
                <a:srgbClr val="ECECEC"/>
              </a:solidFill>
              <a:effectLst/>
              <a:latin typeface="Söhne"/>
            </a:endParaRPr>
          </a:p>
          <a:p>
            <a:pPr algn="l"/>
            <a:br>
              <a:rPr lang="en-US" b="0" i="0" dirty="0">
                <a:solidFill>
                  <a:srgbClr val="ECECEC"/>
                </a:solidFill>
                <a:effectLst/>
                <a:latin typeface="Söhne"/>
              </a:rPr>
            </a:br>
            <a:br>
              <a:rPr lang="en-US" sz="2000" dirty="0"/>
            </a:br>
            <a:r>
              <a:rPr lang="en-US" sz="2800" b="0" i="0" dirty="0">
                <a:solidFill>
                  <a:srgbClr val="ECECEC"/>
                </a:solidFill>
                <a:effectLst/>
                <a:latin typeface="Söhne"/>
              </a:rPr>
              <a:t>Cloud computing is characterized by several key features that distinguish it from traditional on-premises IT models. These characteristics highlight the flexibility, scalability, and efficiency that cloud services </a:t>
            </a:r>
            <a:r>
              <a:rPr lang="en-US" sz="2800" b="0" i="0" dirty="0" err="1">
                <a:solidFill>
                  <a:srgbClr val="ECECEC"/>
                </a:solidFill>
                <a:effectLst/>
                <a:latin typeface="Söhne"/>
              </a:rPr>
              <a:t>offer:Key</a:t>
            </a:r>
            <a:r>
              <a:rPr lang="en-US" sz="2800" b="0" i="0" dirty="0">
                <a:solidFill>
                  <a:srgbClr val="ECECEC"/>
                </a:solidFill>
                <a:effectLst/>
                <a:latin typeface="Söhne"/>
              </a:rPr>
              <a:t> characteristics of cloud computing include:</a:t>
            </a:r>
          </a:p>
          <a:p>
            <a:pPr algn="l">
              <a:buFont typeface="+mj-lt"/>
              <a:buAutoNum type="arabicPeriod"/>
            </a:pPr>
            <a:r>
              <a:rPr lang="en-US" sz="2000" b="1" i="0" dirty="0">
                <a:solidFill>
                  <a:srgbClr val="ECECEC"/>
                </a:solidFill>
                <a:effectLst/>
                <a:latin typeface="Söhne"/>
              </a:rPr>
              <a:t>On-Demand Self-Service:</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Users can provision and manage computing resources, such as servers, storage, and applications, without requiring human intervention from the service provider.</a:t>
            </a:r>
          </a:p>
          <a:p>
            <a:pPr algn="l">
              <a:buFont typeface="+mj-lt"/>
              <a:buAutoNum type="arabicPeriod"/>
            </a:pPr>
            <a:r>
              <a:rPr lang="en-US" sz="2000" b="1" i="0" dirty="0">
                <a:solidFill>
                  <a:srgbClr val="ECECEC"/>
                </a:solidFill>
                <a:effectLst/>
                <a:latin typeface="Söhne"/>
              </a:rPr>
              <a:t>Broad Network Access:</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Cloud services are accessible over the internet from a variety of devices, promoting universal accessibility.</a:t>
            </a:r>
          </a:p>
          <a:p>
            <a:pPr algn="l">
              <a:buFont typeface="+mj-lt"/>
              <a:buAutoNum type="arabicPeriod"/>
            </a:pPr>
            <a:r>
              <a:rPr lang="en-US" sz="2000" b="1" i="0" dirty="0">
                <a:solidFill>
                  <a:srgbClr val="ECECEC"/>
                </a:solidFill>
                <a:effectLst/>
                <a:latin typeface="Söhne"/>
              </a:rPr>
              <a:t>Resource Pooling:</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Computing resources are pooled and shared among multiple users, allowing for efficient use of resources. Resources are dynamically assigned based on demand.</a:t>
            </a:r>
          </a:p>
          <a:p>
            <a:pPr algn="l">
              <a:buFont typeface="+mj-lt"/>
              <a:buAutoNum type="arabicPeriod"/>
            </a:pPr>
            <a:r>
              <a:rPr lang="en-US" sz="2000" b="1" i="0" dirty="0">
                <a:solidFill>
                  <a:srgbClr val="ECECEC"/>
                </a:solidFill>
                <a:effectLst/>
                <a:latin typeface="Söhne"/>
              </a:rPr>
              <a:t>Rapid Elasticity:</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Cloud resources can be quickly scaled up or down to accommodate changes in demand. This elasticity enables users to pay for only the resources they consume.</a:t>
            </a:r>
          </a:p>
          <a:p>
            <a:pPr algn="l">
              <a:buFont typeface="+mj-lt"/>
              <a:buAutoNum type="arabicPeriod"/>
            </a:pPr>
            <a:r>
              <a:rPr lang="en-US" sz="2000" b="1" i="0" dirty="0">
                <a:solidFill>
                  <a:srgbClr val="ECECEC"/>
                </a:solidFill>
                <a:effectLst/>
                <a:latin typeface="Söhne"/>
              </a:rPr>
              <a:t>Measured Service:</a:t>
            </a:r>
            <a:endParaRPr lang="en-US" sz="2000" b="0" i="0" dirty="0">
              <a:solidFill>
                <a:srgbClr val="ECECEC"/>
              </a:solidFill>
              <a:effectLst/>
              <a:latin typeface="Söhne"/>
            </a:endParaRPr>
          </a:p>
          <a:p>
            <a:pPr marL="742950" lvl="1" indent="-285750" algn="l">
              <a:buFont typeface="+mj-lt"/>
              <a:buAutoNum type="arabicPeriod"/>
            </a:pPr>
            <a:r>
              <a:rPr lang="en-US" sz="2000" b="0" i="0" dirty="0">
                <a:solidFill>
                  <a:srgbClr val="ECECEC"/>
                </a:solidFill>
                <a:effectLst/>
                <a:latin typeface="Söhne"/>
              </a:rPr>
              <a:t>Resource usage is monitored, controlled, and reported, allowing users to be billed based on their actual consumption. This pay-as-you-go model provides cost transparency.</a:t>
            </a:r>
          </a:p>
          <a:p>
            <a:pPr algn="l"/>
            <a:endParaRPr lang="en-US" sz="2800" b="0" i="0" dirty="0">
              <a:solidFill>
                <a:srgbClr val="ECECEC"/>
              </a:solidFill>
              <a:effectLst/>
              <a:latin typeface="Söhne"/>
            </a:endParaRPr>
          </a:p>
          <a:p>
            <a:pPr algn="l"/>
            <a:endParaRPr lang="en-US" sz="2000" b="1" i="0" dirty="0">
              <a:solidFill>
                <a:srgbClr val="ECECEC"/>
              </a:solidFill>
              <a:effectLst/>
              <a:latin typeface="Söhne"/>
            </a:endParaRPr>
          </a:p>
          <a:p>
            <a:pPr algn="l"/>
            <a:endParaRPr lang="en-US" b="0" i="0" dirty="0">
              <a:solidFill>
                <a:srgbClr val="ECECEC"/>
              </a:solidFill>
              <a:effectLst/>
              <a:latin typeface="Söhne"/>
            </a:endParaRPr>
          </a:p>
          <a:p>
            <a:pPr algn="l"/>
            <a:endParaRPr lang="en-US" sz="2800" b="0" i="0" dirty="0">
              <a:solidFill>
                <a:srgbClr val="ECECEC"/>
              </a:solidFill>
              <a:effectLst/>
              <a:latin typeface="Söhne"/>
            </a:endParaRPr>
          </a:p>
          <a:p>
            <a:endParaRPr lang="en-IN" sz="2400" b="1" dirty="0">
              <a:solidFill>
                <a:schemeClr val="bg2">
                  <a:lumMod val="90000"/>
                </a:schemeClr>
              </a:solidFill>
            </a:endParaRPr>
          </a:p>
        </p:txBody>
      </p:sp>
      <p:pic>
        <p:nvPicPr>
          <p:cNvPr id="10" name="Picture 9">
            <a:extLst>
              <a:ext uri="{FF2B5EF4-FFF2-40B4-BE49-F238E27FC236}">
                <a16:creationId xmlns:a16="http://schemas.microsoft.com/office/drawing/2014/main" id="{DE041074-22AE-62D6-2801-05F3237A9D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15600" y="1436147"/>
            <a:ext cx="7049753" cy="74147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50975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20" name="Freeform 20"/>
          <p:cNvSpPr/>
          <p:nvPr/>
        </p:nvSpPr>
        <p:spPr>
          <a:xfrm>
            <a:off x="762000" y="479218"/>
            <a:ext cx="475127" cy="489363"/>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1">
            <a:extLst>
              <a:ext uri="{FF2B5EF4-FFF2-40B4-BE49-F238E27FC236}">
                <a16:creationId xmlns:a16="http://schemas.microsoft.com/office/drawing/2014/main" id="{E6CC19F3-BFEE-AB25-6220-62B0B64FD448}"/>
              </a:ext>
            </a:extLst>
          </p:cNvPr>
          <p:cNvSpPr txBox="1"/>
          <p:nvPr/>
        </p:nvSpPr>
        <p:spPr>
          <a:xfrm>
            <a:off x="1408447" y="524691"/>
            <a:ext cx="8736748" cy="11464677"/>
          </a:xfrm>
          <a:prstGeom prst="rect">
            <a:avLst/>
          </a:prstGeom>
          <a:noFill/>
        </p:spPr>
        <p:txBody>
          <a:bodyPr wrap="square" rtlCol="0">
            <a:spAutoFit/>
          </a:bodyPr>
          <a:lstStyle/>
          <a:p>
            <a:r>
              <a:rPr lang="en-IN" sz="4000" b="1" dirty="0">
                <a:solidFill>
                  <a:schemeClr val="bg2">
                    <a:lumMod val="90000"/>
                  </a:schemeClr>
                </a:solidFill>
              </a:rPr>
              <a:t>Cloud Service Models:-</a:t>
            </a:r>
            <a:endParaRPr lang="en-US" sz="2400" b="0" i="0" dirty="0">
              <a:solidFill>
                <a:srgbClr val="ECECEC"/>
              </a:solidFill>
              <a:effectLst/>
              <a:latin typeface="Söhne"/>
            </a:endParaRPr>
          </a:p>
          <a:p>
            <a:pPr algn="l"/>
            <a:r>
              <a:rPr lang="en-US" b="0" i="0" dirty="0">
                <a:solidFill>
                  <a:srgbClr val="ECECEC"/>
                </a:solidFill>
                <a:effectLst/>
                <a:latin typeface="Söhne"/>
              </a:rPr>
              <a:t>Cloud service models define the type of services and resources offered by cloud providers. There are three primary cloud service models:</a:t>
            </a:r>
          </a:p>
          <a:p>
            <a:pPr algn="l">
              <a:buFont typeface="+mj-lt"/>
              <a:buAutoNum type="arabicPeriod"/>
            </a:pPr>
            <a:r>
              <a:rPr lang="en-US" sz="2100" b="1" i="0" dirty="0">
                <a:solidFill>
                  <a:srgbClr val="ECECEC"/>
                </a:solidFill>
                <a:effectLst/>
                <a:latin typeface="Söhne"/>
              </a:rPr>
              <a:t>Infrastructure as a Service (IaaS):</a:t>
            </a:r>
            <a:endParaRPr lang="en-US" sz="2100" b="0" i="0" dirty="0">
              <a:solidFill>
                <a:srgbClr val="ECECEC"/>
              </a:solidFill>
              <a:effectLst/>
              <a:latin typeface="Söhne"/>
            </a:endParaRPr>
          </a:p>
          <a:p>
            <a:pPr marL="742950" lvl="1" indent="-285750" algn="l">
              <a:buFont typeface="+mj-lt"/>
              <a:buAutoNum type="arabicPeriod"/>
            </a:pPr>
            <a:r>
              <a:rPr lang="en-US" sz="2100" b="0" i="0" dirty="0">
                <a:solidFill>
                  <a:srgbClr val="ECECEC"/>
                </a:solidFill>
                <a:effectLst/>
                <a:latin typeface="Söhne"/>
              </a:rPr>
              <a:t>In IaaS, cloud providers offer virtualized computing resources over the internet. Users can rent virtual machines, storage, and networking components on a pay-as-you-go basis. This model allows for greater flexibility and control over the underlying infrastructure, as users are responsible for managing their operating systems, applications, and data. Examples of IaaS providers include Amazon Web Services (AWS) EC2, Microsoft Azure Virtual Machines, and Google Compute Engine.</a:t>
            </a:r>
          </a:p>
          <a:p>
            <a:pPr algn="l">
              <a:buFont typeface="+mj-lt"/>
              <a:buAutoNum type="arabicPeriod"/>
            </a:pPr>
            <a:r>
              <a:rPr lang="en-US" sz="2100" b="1" i="0" dirty="0">
                <a:solidFill>
                  <a:srgbClr val="ECECEC"/>
                </a:solidFill>
                <a:effectLst/>
                <a:latin typeface="Söhne"/>
              </a:rPr>
              <a:t>Platform as a Service (PaaS):</a:t>
            </a:r>
            <a:endParaRPr lang="en-US" sz="2100" b="0" i="0" dirty="0">
              <a:solidFill>
                <a:srgbClr val="ECECEC"/>
              </a:solidFill>
              <a:effectLst/>
              <a:latin typeface="Söhne"/>
            </a:endParaRPr>
          </a:p>
          <a:p>
            <a:pPr marL="742950" lvl="1" indent="-285750" algn="l">
              <a:buFont typeface="+mj-lt"/>
              <a:buAutoNum type="arabicPeriod"/>
            </a:pPr>
            <a:r>
              <a:rPr lang="en-US" sz="2100" b="0" i="0" dirty="0">
                <a:solidFill>
                  <a:srgbClr val="ECECEC"/>
                </a:solidFill>
                <a:effectLst/>
                <a:latin typeface="Söhne"/>
              </a:rPr>
              <a:t>PaaS provides a platform that allows users to develop, deploy, and manage applications without dealing with the complexities of underlying infrastructure. Cloud providers offer a ready-to-use development platform, including tools, libraries, and services. Users focus on application development and deployment, while the platform handles aspects such as scalability, patching, and runtime environments. Examples of PaaS services include Google App Engine, Microsoft Azure App Services, and Heroku.</a:t>
            </a:r>
          </a:p>
          <a:p>
            <a:pPr algn="l">
              <a:buFont typeface="+mj-lt"/>
              <a:buAutoNum type="arabicPeriod"/>
            </a:pPr>
            <a:r>
              <a:rPr lang="en-US" sz="2100" b="1" i="0" dirty="0">
                <a:solidFill>
                  <a:srgbClr val="ECECEC"/>
                </a:solidFill>
                <a:effectLst/>
                <a:latin typeface="Söhne"/>
              </a:rPr>
              <a:t>Software as a Service (SaaS):</a:t>
            </a:r>
            <a:endParaRPr lang="en-US" sz="2100" b="0" i="0" dirty="0">
              <a:solidFill>
                <a:srgbClr val="ECECEC"/>
              </a:solidFill>
              <a:effectLst/>
              <a:latin typeface="Söhne"/>
            </a:endParaRPr>
          </a:p>
          <a:p>
            <a:pPr marL="742950" lvl="1" indent="-285750" algn="l">
              <a:buFont typeface="+mj-lt"/>
              <a:buAutoNum type="arabicPeriod"/>
            </a:pPr>
            <a:r>
              <a:rPr lang="en-US" sz="2100" b="0" i="0" dirty="0">
                <a:solidFill>
                  <a:srgbClr val="ECECEC"/>
                </a:solidFill>
                <a:effectLst/>
                <a:latin typeface="Söhne"/>
              </a:rPr>
              <a:t>SaaS delivers software applications over the internet on a subscription basis. Users can access the software through a web browser without the need for local installation or management. The software is hosted and maintained by the cloud provider, who handles tasks like updates, security, and maintenance. Examples of SaaS applications include Google Workspace (formerly G Suite), Microsoft 365, Salesforce, and Dropbox.</a:t>
            </a:r>
          </a:p>
          <a:p>
            <a:pPr algn="l"/>
            <a:br>
              <a:rPr lang="en-US" sz="2000" dirty="0"/>
            </a:br>
            <a:endParaRPr lang="en-US" sz="2800" b="0" i="0" dirty="0">
              <a:solidFill>
                <a:srgbClr val="ECECEC"/>
              </a:solidFill>
              <a:effectLst/>
              <a:latin typeface="Söhne"/>
            </a:endParaRPr>
          </a:p>
          <a:p>
            <a:pPr algn="l"/>
            <a:endParaRPr lang="en-US" sz="2000" b="1" i="0" dirty="0">
              <a:solidFill>
                <a:srgbClr val="ECECEC"/>
              </a:solidFill>
              <a:effectLst/>
              <a:latin typeface="Söhne"/>
            </a:endParaRPr>
          </a:p>
          <a:p>
            <a:pPr algn="l"/>
            <a:endParaRPr lang="en-US" b="0" i="0" dirty="0">
              <a:solidFill>
                <a:srgbClr val="ECECEC"/>
              </a:solidFill>
              <a:effectLst/>
              <a:latin typeface="Söhne"/>
            </a:endParaRPr>
          </a:p>
          <a:p>
            <a:pPr algn="l"/>
            <a:endParaRPr lang="en-US" sz="2800" b="0" i="0" dirty="0">
              <a:solidFill>
                <a:srgbClr val="ECECEC"/>
              </a:solidFill>
              <a:effectLst/>
              <a:latin typeface="Söhne"/>
            </a:endParaRPr>
          </a:p>
          <a:p>
            <a:endParaRPr lang="en-IN" sz="2400" b="1" dirty="0">
              <a:solidFill>
                <a:schemeClr val="bg2">
                  <a:lumMod val="90000"/>
                </a:schemeClr>
              </a:solidFill>
            </a:endParaRPr>
          </a:p>
        </p:txBody>
      </p:sp>
      <p:pic>
        <p:nvPicPr>
          <p:cNvPr id="8" name="Picture 7">
            <a:extLst>
              <a:ext uri="{FF2B5EF4-FFF2-40B4-BE49-F238E27FC236}">
                <a16:creationId xmlns:a16="http://schemas.microsoft.com/office/drawing/2014/main" id="{9C17A726-2CAC-2F0C-3C7A-88592C26C6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16515" y="1333500"/>
            <a:ext cx="7514285" cy="708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30440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206" y="2581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20" name="Freeform 20"/>
          <p:cNvSpPr/>
          <p:nvPr/>
        </p:nvSpPr>
        <p:spPr>
          <a:xfrm>
            <a:off x="762000" y="479218"/>
            <a:ext cx="475127" cy="489363"/>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1">
            <a:extLst>
              <a:ext uri="{FF2B5EF4-FFF2-40B4-BE49-F238E27FC236}">
                <a16:creationId xmlns:a16="http://schemas.microsoft.com/office/drawing/2014/main" id="{E6CC19F3-BFEE-AB25-6220-62B0B64FD448}"/>
              </a:ext>
            </a:extLst>
          </p:cNvPr>
          <p:cNvSpPr txBox="1"/>
          <p:nvPr/>
        </p:nvSpPr>
        <p:spPr>
          <a:xfrm>
            <a:off x="1408447" y="524691"/>
            <a:ext cx="8736748" cy="11418510"/>
          </a:xfrm>
          <a:prstGeom prst="rect">
            <a:avLst/>
          </a:prstGeom>
          <a:noFill/>
        </p:spPr>
        <p:txBody>
          <a:bodyPr wrap="square" rtlCol="0">
            <a:spAutoFit/>
          </a:bodyPr>
          <a:lstStyle/>
          <a:p>
            <a:r>
              <a:rPr lang="en-IN" sz="4000" b="1" dirty="0">
                <a:solidFill>
                  <a:schemeClr val="bg2">
                    <a:lumMod val="90000"/>
                  </a:schemeClr>
                </a:solidFill>
              </a:rPr>
              <a:t>Examples of Cloud Services:-</a:t>
            </a:r>
            <a:endParaRPr lang="en-US" sz="2400" b="0" i="0" dirty="0">
              <a:solidFill>
                <a:srgbClr val="ECECEC"/>
              </a:solidFill>
              <a:effectLst/>
              <a:latin typeface="Söhne"/>
            </a:endParaRPr>
          </a:p>
          <a:p>
            <a:pPr algn="l"/>
            <a:br>
              <a:rPr lang="en-US" b="0" i="0" dirty="0">
                <a:solidFill>
                  <a:srgbClr val="ECECEC"/>
                </a:solidFill>
                <a:effectLst/>
                <a:latin typeface="Söhne"/>
              </a:rPr>
            </a:br>
            <a:br>
              <a:rPr lang="en-US" sz="2000" dirty="0"/>
            </a:br>
            <a:r>
              <a:rPr lang="en-IN" sz="3600" b="0" i="0" dirty="0">
                <a:solidFill>
                  <a:srgbClr val="ECECEC"/>
                </a:solidFill>
                <a:effectLst/>
                <a:latin typeface="Söhne"/>
              </a:rPr>
              <a:t>here are brief examples of cloud services across different models:</a:t>
            </a:r>
          </a:p>
          <a:p>
            <a:pPr algn="l"/>
            <a:r>
              <a:rPr lang="en-IN" sz="3600" b="1" i="0" dirty="0">
                <a:solidFill>
                  <a:srgbClr val="ECECEC"/>
                </a:solidFill>
                <a:effectLst/>
                <a:latin typeface="Söhne"/>
              </a:rPr>
              <a:t>Infrastructure as a Service (IaaS):</a:t>
            </a:r>
            <a:endParaRPr lang="en-IN" sz="3600" b="0" i="0" dirty="0">
              <a:solidFill>
                <a:srgbClr val="ECECEC"/>
              </a:solidFill>
              <a:effectLst/>
              <a:latin typeface="Söhne"/>
            </a:endParaRPr>
          </a:p>
          <a:p>
            <a:pPr algn="l">
              <a:buFont typeface="+mj-lt"/>
              <a:buAutoNum type="arabicPeriod"/>
            </a:pPr>
            <a:r>
              <a:rPr lang="en-IN" sz="3600" b="0" i="0" dirty="0">
                <a:solidFill>
                  <a:srgbClr val="ECECEC"/>
                </a:solidFill>
                <a:effectLst/>
                <a:latin typeface="Söhne"/>
              </a:rPr>
              <a:t>Amazon EC2</a:t>
            </a:r>
          </a:p>
          <a:p>
            <a:pPr algn="l">
              <a:buFont typeface="+mj-lt"/>
              <a:buAutoNum type="arabicPeriod"/>
            </a:pPr>
            <a:r>
              <a:rPr lang="en-IN" sz="3600" b="0" i="0" dirty="0">
                <a:solidFill>
                  <a:srgbClr val="ECECEC"/>
                </a:solidFill>
                <a:effectLst/>
                <a:latin typeface="Söhne"/>
              </a:rPr>
              <a:t>Microsoft Azure Virtual Machines</a:t>
            </a:r>
          </a:p>
          <a:p>
            <a:pPr algn="l">
              <a:buFont typeface="+mj-lt"/>
              <a:buAutoNum type="arabicPeriod"/>
            </a:pPr>
            <a:r>
              <a:rPr lang="en-IN" sz="3600" b="0" i="0" dirty="0">
                <a:solidFill>
                  <a:srgbClr val="ECECEC"/>
                </a:solidFill>
                <a:effectLst/>
                <a:latin typeface="Söhne"/>
              </a:rPr>
              <a:t>Google Compute Engine</a:t>
            </a:r>
          </a:p>
          <a:p>
            <a:pPr algn="l"/>
            <a:r>
              <a:rPr lang="en-IN" sz="3600" b="1" i="0" dirty="0">
                <a:solidFill>
                  <a:srgbClr val="ECECEC"/>
                </a:solidFill>
                <a:effectLst/>
                <a:latin typeface="Söhne"/>
              </a:rPr>
              <a:t>Platform as a Service (PaaS):</a:t>
            </a:r>
            <a:endParaRPr lang="en-IN" sz="3600" b="0" i="0" dirty="0">
              <a:solidFill>
                <a:srgbClr val="ECECEC"/>
              </a:solidFill>
              <a:effectLst/>
              <a:latin typeface="Söhne"/>
            </a:endParaRPr>
          </a:p>
          <a:p>
            <a:pPr algn="l">
              <a:buFont typeface="+mj-lt"/>
              <a:buAutoNum type="arabicPeriod"/>
            </a:pPr>
            <a:r>
              <a:rPr lang="en-IN" sz="3600" b="0" i="0" dirty="0">
                <a:solidFill>
                  <a:srgbClr val="ECECEC"/>
                </a:solidFill>
                <a:effectLst/>
                <a:latin typeface="Söhne"/>
              </a:rPr>
              <a:t>Heroku</a:t>
            </a:r>
          </a:p>
          <a:p>
            <a:pPr algn="l">
              <a:buFont typeface="+mj-lt"/>
              <a:buAutoNum type="arabicPeriod"/>
            </a:pPr>
            <a:r>
              <a:rPr lang="en-IN" sz="3600" b="0" i="0" dirty="0">
                <a:solidFill>
                  <a:srgbClr val="ECECEC"/>
                </a:solidFill>
                <a:effectLst/>
                <a:latin typeface="Söhne"/>
              </a:rPr>
              <a:t>Google App Engine</a:t>
            </a:r>
          </a:p>
          <a:p>
            <a:pPr algn="l">
              <a:buFont typeface="+mj-lt"/>
              <a:buAutoNum type="arabicPeriod"/>
            </a:pPr>
            <a:r>
              <a:rPr lang="en-IN" sz="3600" b="0" i="0" dirty="0">
                <a:solidFill>
                  <a:srgbClr val="ECECEC"/>
                </a:solidFill>
                <a:effectLst/>
                <a:latin typeface="Söhne"/>
              </a:rPr>
              <a:t>Microsoft Azure App Services</a:t>
            </a:r>
          </a:p>
          <a:p>
            <a:pPr algn="l"/>
            <a:r>
              <a:rPr lang="en-IN" sz="3600" b="1" i="0" dirty="0">
                <a:solidFill>
                  <a:srgbClr val="ECECEC"/>
                </a:solidFill>
                <a:effectLst/>
                <a:latin typeface="Söhne"/>
              </a:rPr>
              <a:t>Software as a Service (SaaS):</a:t>
            </a:r>
            <a:endParaRPr lang="en-IN" sz="3600" b="0" i="0" dirty="0">
              <a:solidFill>
                <a:srgbClr val="ECECEC"/>
              </a:solidFill>
              <a:effectLst/>
              <a:latin typeface="Söhne"/>
            </a:endParaRPr>
          </a:p>
          <a:p>
            <a:pPr algn="l">
              <a:buFont typeface="+mj-lt"/>
              <a:buAutoNum type="arabicPeriod"/>
            </a:pPr>
            <a:r>
              <a:rPr lang="en-IN" sz="3600" b="0" i="0" dirty="0">
                <a:solidFill>
                  <a:srgbClr val="ECECEC"/>
                </a:solidFill>
                <a:effectLst/>
                <a:latin typeface="Söhne"/>
              </a:rPr>
              <a:t>Microsoft 365</a:t>
            </a:r>
          </a:p>
          <a:p>
            <a:pPr algn="l">
              <a:buFont typeface="+mj-lt"/>
              <a:buAutoNum type="arabicPeriod"/>
            </a:pPr>
            <a:r>
              <a:rPr lang="en-IN" sz="3600" b="0" i="0" dirty="0">
                <a:solidFill>
                  <a:srgbClr val="ECECEC"/>
                </a:solidFill>
                <a:effectLst/>
                <a:latin typeface="Söhne"/>
              </a:rPr>
              <a:t>Salesforce</a:t>
            </a:r>
          </a:p>
          <a:p>
            <a:pPr algn="l">
              <a:buFont typeface="+mj-lt"/>
              <a:buAutoNum type="arabicPeriod"/>
            </a:pPr>
            <a:r>
              <a:rPr lang="en-IN" sz="3600" b="0" i="0" dirty="0">
                <a:solidFill>
                  <a:srgbClr val="ECECEC"/>
                </a:solidFill>
                <a:effectLst/>
                <a:latin typeface="Söhne"/>
              </a:rPr>
              <a:t>Google Workspace</a:t>
            </a:r>
          </a:p>
          <a:p>
            <a:pPr algn="l">
              <a:buFont typeface="+mj-lt"/>
              <a:buAutoNum type="arabicPeriod"/>
            </a:pPr>
            <a:r>
              <a:rPr lang="en-IN" sz="3600" b="0" i="0" dirty="0">
                <a:solidFill>
                  <a:srgbClr val="ECECEC"/>
                </a:solidFill>
                <a:effectLst/>
                <a:latin typeface="Söhne"/>
              </a:rPr>
              <a:t>Dropbox</a:t>
            </a:r>
          </a:p>
          <a:p>
            <a:pPr algn="l"/>
            <a:endParaRPr lang="en-US" sz="2800" b="0" i="0" dirty="0">
              <a:solidFill>
                <a:srgbClr val="ECECEC"/>
              </a:solidFill>
              <a:effectLst/>
              <a:latin typeface="Söhne"/>
            </a:endParaRPr>
          </a:p>
          <a:p>
            <a:pPr algn="l"/>
            <a:endParaRPr lang="en-US" sz="2000" b="1" i="0" dirty="0">
              <a:solidFill>
                <a:srgbClr val="ECECEC"/>
              </a:solidFill>
              <a:effectLst/>
              <a:latin typeface="Söhne"/>
            </a:endParaRPr>
          </a:p>
          <a:p>
            <a:pPr algn="l"/>
            <a:endParaRPr lang="en-US" b="0" i="0" dirty="0">
              <a:solidFill>
                <a:srgbClr val="ECECEC"/>
              </a:solidFill>
              <a:effectLst/>
              <a:latin typeface="Söhne"/>
            </a:endParaRPr>
          </a:p>
          <a:p>
            <a:pPr algn="l"/>
            <a:endParaRPr lang="en-US" sz="2800" b="0" i="0" dirty="0">
              <a:solidFill>
                <a:srgbClr val="ECECEC"/>
              </a:solidFill>
              <a:effectLst/>
              <a:latin typeface="Söhne"/>
            </a:endParaRPr>
          </a:p>
          <a:p>
            <a:endParaRPr lang="en-IN" sz="2400" b="1" dirty="0">
              <a:solidFill>
                <a:schemeClr val="bg2">
                  <a:lumMod val="90000"/>
                </a:schemeClr>
              </a:solidFill>
            </a:endParaRPr>
          </a:p>
        </p:txBody>
      </p:sp>
      <p:pic>
        <p:nvPicPr>
          <p:cNvPr id="5" name="Picture 4">
            <a:extLst>
              <a:ext uri="{FF2B5EF4-FFF2-40B4-BE49-F238E27FC236}">
                <a16:creationId xmlns:a16="http://schemas.microsoft.com/office/drawing/2014/main" id="{63F3F6D0-EC1C-D82F-03A0-1D7CC9E257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13974" y="1638300"/>
            <a:ext cx="7267575" cy="66619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37917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20" name="Freeform 20"/>
          <p:cNvSpPr/>
          <p:nvPr/>
        </p:nvSpPr>
        <p:spPr>
          <a:xfrm>
            <a:off x="762000" y="479218"/>
            <a:ext cx="475127" cy="489363"/>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1">
            <a:extLst>
              <a:ext uri="{FF2B5EF4-FFF2-40B4-BE49-F238E27FC236}">
                <a16:creationId xmlns:a16="http://schemas.microsoft.com/office/drawing/2014/main" id="{E6CC19F3-BFEE-AB25-6220-62B0B64FD448}"/>
              </a:ext>
            </a:extLst>
          </p:cNvPr>
          <p:cNvSpPr txBox="1"/>
          <p:nvPr/>
        </p:nvSpPr>
        <p:spPr>
          <a:xfrm>
            <a:off x="1408447" y="524691"/>
            <a:ext cx="8736748" cy="11787842"/>
          </a:xfrm>
          <a:prstGeom prst="rect">
            <a:avLst/>
          </a:prstGeom>
          <a:noFill/>
        </p:spPr>
        <p:txBody>
          <a:bodyPr wrap="square" rtlCol="0">
            <a:spAutoFit/>
          </a:bodyPr>
          <a:lstStyle/>
          <a:p>
            <a:r>
              <a:rPr lang="en-IN" sz="4000" b="1" dirty="0">
                <a:solidFill>
                  <a:schemeClr val="bg2">
                    <a:lumMod val="90000"/>
                  </a:schemeClr>
                </a:solidFill>
              </a:rPr>
              <a:t>Choices when building cloud application:-</a:t>
            </a:r>
          </a:p>
          <a:p>
            <a:pPr algn="l"/>
            <a:r>
              <a:rPr lang="en-US" sz="2000" b="0" i="0" dirty="0">
                <a:solidFill>
                  <a:srgbClr val="ECECEC"/>
                </a:solidFill>
                <a:effectLst/>
                <a:latin typeface="Söhne"/>
              </a:rPr>
              <a:t>When building a cloud application, developers and organizations have various choices to make based on their specific needs, preferences, and requirements. Here are key decisions to consider:</a:t>
            </a:r>
          </a:p>
          <a:p>
            <a:pPr algn="l"/>
            <a:r>
              <a:rPr lang="en-US" sz="2000" b="1" i="0" dirty="0">
                <a:solidFill>
                  <a:srgbClr val="ECECEC"/>
                </a:solidFill>
                <a:effectLst/>
                <a:latin typeface="Söhne"/>
              </a:rPr>
              <a:t>1. Cloud Service Model:</a:t>
            </a:r>
          </a:p>
          <a:p>
            <a:pPr algn="l">
              <a:buFont typeface="Arial" panose="020B0604020202020204" pitchFamily="34" charset="0"/>
              <a:buChar char="•"/>
            </a:pPr>
            <a:r>
              <a:rPr lang="en-US" sz="2000" b="0" i="0" dirty="0">
                <a:solidFill>
                  <a:srgbClr val="ECECEC"/>
                </a:solidFill>
                <a:effectLst/>
                <a:latin typeface="Söhne"/>
              </a:rPr>
              <a:t>Choose the appropriate service model (IaaS, PaaS, or SaaS) based on the level of control and abstraction desired.</a:t>
            </a:r>
          </a:p>
          <a:p>
            <a:pPr algn="l">
              <a:buFont typeface="Arial" panose="020B0604020202020204" pitchFamily="34" charset="0"/>
              <a:buChar char="•"/>
            </a:pPr>
            <a:r>
              <a:rPr lang="en-US" sz="2000" b="0" i="0" dirty="0">
                <a:solidFill>
                  <a:srgbClr val="ECECEC"/>
                </a:solidFill>
                <a:effectLst/>
                <a:latin typeface="Söhne"/>
              </a:rPr>
              <a:t>Determine the trade-offs between control and ease of management.</a:t>
            </a:r>
          </a:p>
          <a:p>
            <a:pPr algn="l"/>
            <a:r>
              <a:rPr lang="en-US" sz="2000" b="1" i="0" dirty="0">
                <a:solidFill>
                  <a:srgbClr val="ECECEC"/>
                </a:solidFill>
                <a:effectLst/>
                <a:latin typeface="Söhne"/>
              </a:rPr>
              <a:t>2. Cloud Deployment Model:</a:t>
            </a:r>
          </a:p>
          <a:p>
            <a:pPr algn="l">
              <a:buFont typeface="Arial" panose="020B0604020202020204" pitchFamily="34" charset="0"/>
              <a:buChar char="•"/>
            </a:pPr>
            <a:r>
              <a:rPr lang="en-US" sz="2000" b="0" i="0" dirty="0">
                <a:solidFill>
                  <a:srgbClr val="ECECEC"/>
                </a:solidFill>
                <a:effectLst/>
                <a:latin typeface="Söhne"/>
              </a:rPr>
              <a:t>Decide on the deployment model, whether it's public, private, hybrid, or multi-cloud.</a:t>
            </a:r>
          </a:p>
          <a:p>
            <a:pPr algn="l">
              <a:buFont typeface="Arial" panose="020B0604020202020204" pitchFamily="34" charset="0"/>
              <a:buChar char="•"/>
            </a:pPr>
            <a:r>
              <a:rPr lang="en-US" sz="2000" b="0" i="0" dirty="0">
                <a:solidFill>
                  <a:srgbClr val="ECECEC"/>
                </a:solidFill>
                <a:effectLst/>
                <a:latin typeface="Söhne"/>
              </a:rPr>
              <a:t>Evaluate factors such as data sensitivity, compliance, and scalability.</a:t>
            </a:r>
          </a:p>
          <a:p>
            <a:pPr algn="l"/>
            <a:r>
              <a:rPr lang="en-US" sz="2000" b="1" i="0" dirty="0">
                <a:solidFill>
                  <a:srgbClr val="ECECEC"/>
                </a:solidFill>
                <a:effectLst/>
                <a:latin typeface="Söhne"/>
              </a:rPr>
              <a:t>3. Programming Language and Framework:</a:t>
            </a:r>
          </a:p>
          <a:p>
            <a:pPr algn="l">
              <a:buFont typeface="Arial" panose="020B0604020202020204" pitchFamily="34" charset="0"/>
              <a:buChar char="•"/>
            </a:pPr>
            <a:r>
              <a:rPr lang="en-US" sz="2000" b="0" i="0" dirty="0">
                <a:solidFill>
                  <a:srgbClr val="ECECEC"/>
                </a:solidFill>
                <a:effectLst/>
                <a:latin typeface="Söhne"/>
              </a:rPr>
              <a:t>Select the programming language and framework that best suits the application's requirements.</a:t>
            </a:r>
          </a:p>
          <a:p>
            <a:pPr algn="l">
              <a:buFont typeface="Arial" panose="020B0604020202020204" pitchFamily="34" charset="0"/>
              <a:buChar char="•"/>
            </a:pPr>
            <a:r>
              <a:rPr lang="en-US" sz="2000" b="0" i="0" dirty="0">
                <a:solidFill>
                  <a:srgbClr val="ECECEC"/>
                </a:solidFill>
                <a:effectLst/>
                <a:latin typeface="Söhne"/>
              </a:rPr>
              <a:t>Consider the compatibility with cloud services and ease of development.</a:t>
            </a:r>
          </a:p>
          <a:p>
            <a:pPr algn="l"/>
            <a:r>
              <a:rPr lang="en-US" sz="2000" b="1" i="0" dirty="0">
                <a:solidFill>
                  <a:srgbClr val="ECECEC"/>
                </a:solidFill>
                <a:effectLst/>
                <a:latin typeface="Söhne"/>
              </a:rPr>
              <a:t>4. Database and Storage:</a:t>
            </a:r>
          </a:p>
          <a:p>
            <a:pPr algn="l">
              <a:buFont typeface="Arial" panose="020B0604020202020204" pitchFamily="34" charset="0"/>
              <a:buChar char="•"/>
            </a:pPr>
            <a:r>
              <a:rPr lang="en-US" sz="2000" b="0" i="0" dirty="0">
                <a:solidFill>
                  <a:srgbClr val="ECECEC"/>
                </a:solidFill>
                <a:effectLst/>
                <a:latin typeface="Söhne"/>
              </a:rPr>
              <a:t>Choose the appropriate database type (relational, NoSQL) and storage solutions.</a:t>
            </a:r>
          </a:p>
          <a:p>
            <a:pPr algn="l">
              <a:buFont typeface="Arial" panose="020B0604020202020204" pitchFamily="34" charset="0"/>
              <a:buChar char="•"/>
            </a:pPr>
            <a:r>
              <a:rPr lang="en-US" sz="2000" b="0" i="0" dirty="0">
                <a:solidFill>
                  <a:srgbClr val="ECECEC"/>
                </a:solidFill>
                <a:effectLst/>
                <a:latin typeface="Söhne"/>
              </a:rPr>
              <a:t>Consider factors such as scalability, performance, and data consistency.</a:t>
            </a:r>
          </a:p>
          <a:p>
            <a:pPr algn="l"/>
            <a:r>
              <a:rPr lang="en-US" sz="2000" b="1" i="0" dirty="0">
                <a:solidFill>
                  <a:srgbClr val="ECECEC"/>
                </a:solidFill>
                <a:effectLst/>
                <a:latin typeface="Söhne"/>
              </a:rPr>
              <a:t>5. Compute Resources:</a:t>
            </a:r>
          </a:p>
          <a:p>
            <a:pPr algn="l">
              <a:buFont typeface="Arial" panose="020B0604020202020204" pitchFamily="34" charset="0"/>
              <a:buChar char="•"/>
            </a:pPr>
            <a:r>
              <a:rPr lang="en-US" sz="2000" b="0" i="0" dirty="0">
                <a:solidFill>
                  <a:srgbClr val="ECECEC"/>
                </a:solidFill>
                <a:effectLst/>
                <a:latin typeface="Söhne"/>
              </a:rPr>
              <a:t>Determine the type and size of virtual machines or containers needed.</a:t>
            </a:r>
          </a:p>
          <a:p>
            <a:pPr algn="l">
              <a:buFont typeface="Arial" panose="020B0604020202020204" pitchFamily="34" charset="0"/>
              <a:buChar char="•"/>
            </a:pPr>
            <a:r>
              <a:rPr lang="en-US" sz="2000" b="0" i="0" dirty="0">
                <a:solidFill>
                  <a:srgbClr val="ECECEC"/>
                </a:solidFill>
                <a:effectLst/>
                <a:latin typeface="Söhne"/>
              </a:rPr>
              <a:t>Consider serverless options for event-driven applications.</a:t>
            </a:r>
          </a:p>
          <a:p>
            <a:pPr algn="l"/>
            <a:r>
              <a:rPr lang="en-US" sz="2000" b="1" i="0" dirty="0">
                <a:solidFill>
                  <a:srgbClr val="ECECEC"/>
                </a:solidFill>
                <a:effectLst/>
                <a:latin typeface="Söhne"/>
              </a:rPr>
              <a:t>6. Networking and Security:</a:t>
            </a:r>
          </a:p>
          <a:p>
            <a:pPr algn="l">
              <a:buFont typeface="Arial" panose="020B0604020202020204" pitchFamily="34" charset="0"/>
              <a:buChar char="•"/>
            </a:pPr>
            <a:r>
              <a:rPr lang="en-US" sz="2000" b="0" i="0" dirty="0">
                <a:solidFill>
                  <a:srgbClr val="ECECEC"/>
                </a:solidFill>
                <a:effectLst/>
                <a:latin typeface="Söhne"/>
              </a:rPr>
              <a:t>Design the network architecture, including subnets, security groups, and VPN connections.</a:t>
            </a:r>
          </a:p>
          <a:p>
            <a:pPr algn="l">
              <a:buFont typeface="Arial" panose="020B0604020202020204" pitchFamily="34" charset="0"/>
              <a:buChar char="•"/>
            </a:pPr>
            <a:r>
              <a:rPr lang="en-US" sz="2000" b="0" i="0" dirty="0">
                <a:solidFill>
                  <a:srgbClr val="ECECEC"/>
                </a:solidFill>
                <a:effectLst/>
                <a:latin typeface="Söhne"/>
              </a:rPr>
              <a:t>Implement security measures such as encryption, access controls, and firewalls.</a:t>
            </a:r>
          </a:p>
          <a:p>
            <a:endParaRPr lang="en-US" sz="2400" b="0" i="0" dirty="0">
              <a:solidFill>
                <a:srgbClr val="ECECEC"/>
              </a:solidFill>
              <a:effectLst/>
              <a:latin typeface="Söhne"/>
            </a:endParaRPr>
          </a:p>
          <a:p>
            <a:pPr algn="l"/>
            <a:br>
              <a:rPr lang="en-US" b="0" i="0" dirty="0">
                <a:solidFill>
                  <a:srgbClr val="ECECEC"/>
                </a:solidFill>
                <a:effectLst/>
                <a:latin typeface="Söhne"/>
              </a:rPr>
            </a:br>
            <a:br>
              <a:rPr lang="en-US" sz="2000" dirty="0"/>
            </a:br>
            <a:endParaRPr lang="en-US" sz="2800" b="0" i="0" dirty="0">
              <a:solidFill>
                <a:srgbClr val="ECECEC"/>
              </a:solidFill>
              <a:effectLst/>
              <a:latin typeface="Söhne"/>
            </a:endParaRPr>
          </a:p>
          <a:p>
            <a:pPr algn="l"/>
            <a:endParaRPr lang="en-US" sz="2000" b="1" i="0" dirty="0">
              <a:solidFill>
                <a:srgbClr val="ECECEC"/>
              </a:solidFill>
              <a:effectLst/>
              <a:latin typeface="Söhne"/>
            </a:endParaRPr>
          </a:p>
          <a:p>
            <a:pPr algn="l"/>
            <a:endParaRPr lang="en-US" b="0" i="0" dirty="0">
              <a:solidFill>
                <a:srgbClr val="ECECEC"/>
              </a:solidFill>
              <a:effectLst/>
              <a:latin typeface="Söhne"/>
            </a:endParaRPr>
          </a:p>
          <a:p>
            <a:pPr algn="l"/>
            <a:endParaRPr lang="en-US" sz="2800" b="0" i="0" dirty="0">
              <a:solidFill>
                <a:srgbClr val="ECECEC"/>
              </a:solidFill>
              <a:effectLst/>
              <a:latin typeface="Söhne"/>
            </a:endParaRPr>
          </a:p>
          <a:p>
            <a:endParaRPr lang="en-IN" sz="2400" b="1" dirty="0">
              <a:solidFill>
                <a:schemeClr val="bg2">
                  <a:lumMod val="90000"/>
                </a:schemeClr>
              </a:solidFill>
            </a:endParaRPr>
          </a:p>
        </p:txBody>
      </p:sp>
      <p:pic>
        <p:nvPicPr>
          <p:cNvPr id="5" name="Picture 4">
            <a:extLst>
              <a:ext uri="{FF2B5EF4-FFF2-40B4-BE49-F238E27FC236}">
                <a16:creationId xmlns:a16="http://schemas.microsoft.com/office/drawing/2014/main" id="{91AAD7D0-969F-A3C5-DCA0-BC612BC974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8000" y="968581"/>
            <a:ext cx="7239000" cy="74515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51740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20" name="Freeform 20"/>
          <p:cNvSpPr/>
          <p:nvPr/>
        </p:nvSpPr>
        <p:spPr>
          <a:xfrm>
            <a:off x="656923" y="453408"/>
            <a:ext cx="475127" cy="489363"/>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1">
            <a:extLst>
              <a:ext uri="{FF2B5EF4-FFF2-40B4-BE49-F238E27FC236}">
                <a16:creationId xmlns:a16="http://schemas.microsoft.com/office/drawing/2014/main" id="{E6CC19F3-BFEE-AB25-6220-62B0B64FD448}"/>
              </a:ext>
            </a:extLst>
          </p:cNvPr>
          <p:cNvSpPr txBox="1"/>
          <p:nvPr/>
        </p:nvSpPr>
        <p:spPr>
          <a:xfrm>
            <a:off x="1132050" y="420119"/>
            <a:ext cx="8736748" cy="9725739"/>
          </a:xfrm>
          <a:prstGeom prst="rect">
            <a:avLst/>
          </a:prstGeom>
          <a:noFill/>
        </p:spPr>
        <p:txBody>
          <a:bodyPr wrap="square" rtlCol="0">
            <a:spAutoFit/>
          </a:bodyPr>
          <a:lstStyle/>
          <a:p>
            <a:r>
              <a:rPr lang="en-IN" sz="4000" b="1" dirty="0">
                <a:solidFill>
                  <a:schemeClr val="bg2">
                    <a:lumMod val="90000"/>
                  </a:schemeClr>
                </a:solidFill>
              </a:rPr>
              <a:t>Cloud deployment models:-</a:t>
            </a:r>
            <a:endParaRPr lang="en-US" sz="2400" b="0" i="0" dirty="0">
              <a:solidFill>
                <a:srgbClr val="ECECEC"/>
              </a:solidFill>
              <a:effectLst/>
              <a:latin typeface="Söhne"/>
            </a:endParaRPr>
          </a:p>
          <a:p>
            <a:pPr algn="l"/>
            <a:r>
              <a:rPr lang="en-US" sz="2800" b="0" i="0" dirty="0">
                <a:solidFill>
                  <a:srgbClr val="ECECEC"/>
                </a:solidFill>
                <a:effectLst/>
                <a:latin typeface="Söhne"/>
              </a:rPr>
              <a:t>the primary cloud deployment models are:</a:t>
            </a:r>
          </a:p>
          <a:p>
            <a:pPr algn="l">
              <a:buFont typeface="+mj-lt"/>
              <a:buAutoNum type="arabicPeriod"/>
            </a:pPr>
            <a:r>
              <a:rPr lang="en-US" sz="2800" b="1" i="0" dirty="0">
                <a:solidFill>
                  <a:srgbClr val="ECECEC"/>
                </a:solidFill>
                <a:effectLst/>
                <a:latin typeface="Söhne"/>
              </a:rPr>
              <a:t>Public Cloud:</a:t>
            </a:r>
            <a:endParaRPr lang="en-US" sz="2800" b="0" i="0" dirty="0">
              <a:solidFill>
                <a:srgbClr val="ECECEC"/>
              </a:solidFill>
              <a:effectLst/>
              <a:latin typeface="Söhne"/>
            </a:endParaRPr>
          </a:p>
          <a:p>
            <a:pPr marL="742950" lvl="1" indent="-285750" algn="l">
              <a:buFont typeface="+mj-lt"/>
              <a:buAutoNum type="arabicPeriod"/>
            </a:pPr>
            <a:r>
              <a:rPr lang="en-US" sz="2800" b="0" i="0" dirty="0">
                <a:solidFill>
                  <a:srgbClr val="ECECEC"/>
                </a:solidFill>
                <a:effectLst/>
                <a:latin typeface="Söhne"/>
              </a:rPr>
              <a:t>Third-party providers offer shared resources.</a:t>
            </a:r>
          </a:p>
          <a:p>
            <a:pPr marL="742950" lvl="1" indent="-285750" algn="l">
              <a:buFont typeface="+mj-lt"/>
              <a:buAutoNum type="arabicPeriod"/>
            </a:pPr>
            <a:r>
              <a:rPr lang="en-US" sz="2800" b="0" i="0" dirty="0">
                <a:solidFill>
                  <a:srgbClr val="ECECEC"/>
                </a:solidFill>
                <a:effectLst/>
                <a:latin typeface="Söhne"/>
              </a:rPr>
              <a:t>Scalable, pay-as-you-go model.</a:t>
            </a:r>
          </a:p>
          <a:p>
            <a:pPr marL="742950" lvl="1" indent="-285750" algn="l">
              <a:buFont typeface="+mj-lt"/>
              <a:buAutoNum type="arabicPeriod"/>
            </a:pPr>
            <a:r>
              <a:rPr lang="en-US" sz="2800" b="0" i="0" dirty="0">
                <a:solidFill>
                  <a:srgbClr val="ECECEC"/>
                </a:solidFill>
                <a:effectLst/>
                <a:latin typeface="Söhne"/>
              </a:rPr>
              <a:t>Ideal for startups, variable workloads, and development/testing.</a:t>
            </a:r>
          </a:p>
          <a:p>
            <a:pPr algn="l">
              <a:buFont typeface="+mj-lt"/>
              <a:buAutoNum type="arabicPeriod"/>
            </a:pPr>
            <a:r>
              <a:rPr lang="en-US" sz="2800" b="1" i="0" dirty="0">
                <a:solidFill>
                  <a:srgbClr val="ECECEC"/>
                </a:solidFill>
                <a:effectLst/>
                <a:latin typeface="Söhne"/>
              </a:rPr>
              <a:t>Private Cloud:</a:t>
            </a:r>
            <a:endParaRPr lang="en-US" sz="2800" b="0" i="0" dirty="0">
              <a:solidFill>
                <a:srgbClr val="ECECEC"/>
              </a:solidFill>
              <a:effectLst/>
              <a:latin typeface="Söhne"/>
            </a:endParaRPr>
          </a:p>
          <a:p>
            <a:pPr marL="742950" lvl="1" indent="-285750" algn="l">
              <a:buFont typeface="+mj-lt"/>
              <a:buAutoNum type="arabicPeriod"/>
            </a:pPr>
            <a:r>
              <a:rPr lang="en-US" sz="2800" b="0" i="0" dirty="0">
                <a:solidFill>
                  <a:srgbClr val="ECECEC"/>
                </a:solidFill>
                <a:effectLst/>
                <a:latin typeface="Söhne"/>
              </a:rPr>
              <a:t>Exclusive use by a single organization.</a:t>
            </a:r>
          </a:p>
          <a:p>
            <a:pPr marL="742950" lvl="1" indent="-285750" algn="l">
              <a:buFont typeface="+mj-lt"/>
              <a:buAutoNum type="arabicPeriod"/>
            </a:pPr>
            <a:r>
              <a:rPr lang="en-US" sz="2800" b="0" i="0" dirty="0">
                <a:solidFill>
                  <a:srgbClr val="ECECEC"/>
                </a:solidFill>
                <a:effectLst/>
                <a:latin typeface="Söhne"/>
              </a:rPr>
              <a:t>Offers control, customization, and security.</a:t>
            </a:r>
          </a:p>
          <a:p>
            <a:pPr marL="742950" lvl="1" indent="-285750" algn="l">
              <a:buFont typeface="+mj-lt"/>
              <a:buAutoNum type="arabicPeriod"/>
            </a:pPr>
            <a:r>
              <a:rPr lang="en-US" sz="2800" b="0" i="0" dirty="0">
                <a:solidFill>
                  <a:srgbClr val="ECECEC"/>
                </a:solidFill>
                <a:effectLst/>
                <a:latin typeface="Söhne"/>
              </a:rPr>
              <a:t>Suitable for enterprises with specific compliance needs and sensitive data.</a:t>
            </a:r>
          </a:p>
          <a:p>
            <a:pPr algn="l">
              <a:buFont typeface="+mj-lt"/>
              <a:buAutoNum type="arabicPeriod"/>
            </a:pPr>
            <a:r>
              <a:rPr lang="en-US" sz="2800" b="1" i="0" dirty="0">
                <a:solidFill>
                  <a:srgbClr val="ECECEC"/>
                </a:solidFill>
                <a:effectLst/>
                <a:latin typeface="Söhne"/>
              </a:rPr>
              <a:t>Hybrid Cloud:</a:t>
            </a:r>
            <a:endParaRPr lang="en-US" sz="2800" b="0" i="0" dirty="0">
              <a:solidFill>
                <a:srgbClr val="ECECEC"/>
              </a:solidFill>
              <a:effectLst/>
              <a:latin typeface="Söhne"/>
            </a:endParaRPr>
          </a:p>
          <a:p>
            <a:pPr marL="742950" lvl="1" indent="-285750" algn="l">
              <a:buFont typeface="+mj-lt"/>
              <a:buAutoNum type="arabicPeriod"/>
            </a:pPr>
            <a:r>
              <a:rPr lang="en-US" sz="2800" b="0" i="0" dirty="0">
                <a:solidFill>
                  <a:srgbClr val="ECECEC"/>
                </a:solidFill>
                <a:effectLst/>
                <a:latin typeface="Söhne"/>
              </a:rPr>
              <a:t>Combination of public and private cloud.</a:t>
            </a:r>
          </a:p>
          <a:p>
            <a:pPr marL="742950" lvl="1" indent="-285750" algn="l">
              <a:buFont typeface="+mj-lt"/>
              <a:buAutoNum type="arabicPeriod"/>
            </a:pPr>
            <a:r>
              <a:rPr lang="en-US" sz="2800" b="0" i="0" dirty="0">
                <a:solidFill>
                  <a:srgbClr val="ECECEC"/>
                </a:solidFill>
                <a:effectLst/>
                <a:latin typeface="Söhne"/>
              </a:rPr>
              <a:t>Provides flexibility and unified management.</a:t>
            </a:r>
          </a:p>
          <a:p>
            <a:pPr marL="742950" lvl="1" indent="-285750" algn="l">
              <a:buFont typeface="+mj-lt"/>
              <a:buAutoNum type="arabicPeriod"/>
            </a:pPr>
            <a:r>
              <a:rPr lang="en-US" sz="2800" b="0" i="0" dirty="0">
                <a:solidFill>
                  <a:srgbClr val="ECECEC"/>
                </a:solidFill>
                <a:effectLst/>
                <a:latin typeface="Söhne"/>
              </a:rPr>
              <a:t>Useful for applications with varying workloads and data portability</a:t>
            </a:r>
          </a:p>
          <a:p>
            <a:pPr algn="l"/>
            <a:br>
              <a:rPr lang="en-US" sz="2000" dirty="0"/>
            </a:br>
            <a:endParaRPr lang="en-US" sz="2800" b="0" i="0" dirty="0">
              <a:solidFill>
                <a:srgbClr val="ECECEC"/>
              </a:solidFill>
              <a:effectLst/>
              <a:latin typeface="Söhne"/>
            </a:endParaRPr>
          </a:p>
          <a:p>
            <a:pPr algn="l"/>
            <a:endParaRPr lang="en-US" sz="2000" b="1" i="0" dirty="0">
              <a:solidFill>
                <a:srgbClr val="ECECEC"/>
              </a:solidFill>
              <a:effectLst/>
              <a:latin typeface="Söhne"/>
            </a:endParaRPr>
          </a:p>
          <a:p>
            <a:pPr algn="l"/>
            <a:endParaRPr lang="en-US" b="0" i="0" dirty="0">
              <a:solidFill>
                <a:srgbClr val="ECECEC"/>
              </a:solidFill>
              <a:effectLst/>
              <a:latin typeface="Söhne"/>
            </a:endParaRPr>
          </a:p>
          <a:p>
            <a:pPr algn="l"/>
            <a:endParaRPr lang="en-US" sz="2800" b="0" i="0" dirty="0">
              <a:solidFill>
                <a:srgbClr val="ECECEC"/>
              </a:solidFill>
              <a:effectLst/>
              <a:latin typeface="Söhne"/>
            </a:endParaRPr>
          </a:p>
          <a:p>
            <a:endParaRPr lang="en-IN" sz="2400" b="1" dirty="0">
              <a:solidFill>
                <a:schemeClr val="bg2">
                  <a:lumMod val="90000"/>
                </a:schemeClr>
              </a:solidFill>
            </a:endParaRPr>
          </a:p>
        </p:txBody>
      </p:sp>
      <p:pic>
        <p:nvPicPr>
          <p:cNvPr id="5" name="Picture 4">
            <a:extLst>
              <a:ext uri="{FF2B5EF4-FFF2-40B4-BE49-F238E27FC236}">
                <a16:creationId xmlns:a16="http://schemas.microsoft.com/office/drawing/2014/main" id="{BC1C9FBC-FE9C-DBB6-224F-5A41A13942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8842" y="1714500"/>
            <a:ext cx="7315200" cy="5029200"/>
          </a:xfrm>
          <a:prstGeom prst="rect">
            <a:avLst/>
          </a:prstGeom>
          <a:ln>
            <a:noFill/>
          </a:ln>
          <a:effectLst>
            <a:softEdge rad="112500"/>
          </a:effectLst>
        </p:spPr>
      </p:pic>
    </p:spTree>
    <p:extLst>
      <p:ext uri="{BB962C8B-B14F-4D97-AF65-F5344CB8AC3E}">
        <p14:creationId xmlns:p14="http://schemas.microsoft.com/office/powerpoint/2010/main" val="19564556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1715</Words>
  <Application>Microsoft Office PowerPoint</Application>
  <PresentationFormat>Custom</PresentationFormat>
  <Paragraphs>168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IBM Plex Sans</vt:lpstr>
      <vt:lpstr>Calibri</vt:lpstr>
      <vt:lpstr>Be Vietnam</vt:lpstr>
      <vt:lpstr>IBM Plex Sans Bold</vt:lpstr>
      <vt:lpstr>Arial</vt:lpstr>
      <vt:lpstr>Be Vietnam Ultra-Bold</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Business Presentation in Dark Blue Pink Abstract Tech Style</dc:title>
  <dc:creator>Ganesh Agrahari</dc:creator>
  <cp:lastModifiedBy>Ganesh Agrahari</cp:lastModifiedBy>
  <cp:revision>2</cp:revision>
  <dcterms:created xsi:type="dcterms:W3CDTF">2006-08-16T00:00:00Z</dcterms:created>
  <dcterms:modified xsi:type="dcterms:W3CDTF">2024-03-11T17:18:27Z</dcterms:modified>
  <dc:identifier>DAF_N-u_svw</dc:identifier>
</cp:coreProperties>
</file>