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3911190"/>
            <a:ext cx="59690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4708116"/>
            <a:ext cx="5969000" cy="3048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2798"/>
            <a:ext cx="2685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9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78193"/>
            <a:ext cx="5968365" cy="1637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In recent years, City Hotel and Resort Hotel have seen high cancellation rates. Each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 is now dealing with a number of issues as a result, including fewer revenues and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 than ideal hotel room use. </a:t>
            </a:r>
            <a:r>
              <a:rPr dirty="0" sz="1200" spc="-10">
                <a:latin typeface="Arial MT"/>
                <a:cs typeface="Arial MT"/>
              </a:rPr>
              <a:t>Consequently, </a:t>
            </a:r>
            <a:r>
              <a:rPr dirty="0" sz="1200">
                <a:latin typeface="Arial MT"/>
                <a:cs typeface="Arial MT"/>
              </a:rPr>
              <a:t>lowering cancellation rates is both hotels'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primary goal in order to increase their </a:t>
            </a:r>
            <a:r>
              <a:rPr dirty="0" sz="1200" spc="-5">
                <a:latin typeface="Arial MT"/>
                <a:cs typeface="Arial MT"/>
              </a:rPr>
              <a:t>efficiency </a:t>
            </a:r>
            <a:r>
              <a:rPr dirty="0" sz="1200">
                <a:latin typeface="Arial MT"/>
                <a:cs typeface="Arial MT"/>
              </a:rPr>
              <a:t>in generating revenue, and for us to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offer </a:t>
            </a:r>
            <a:r>
              <a:rPr dirty="0" sz="1200">
                <a:latin typeface="Arial MT"/>
                <a:cs typeface="Arial MT"/>
              </a:rPr>
              <a:t>thorough business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advice to address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 problem.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 MT"/>
              <a:cs typeface="Arial MT"/>
            </a:endParaRPr>
          </a:p>
          <a:p>
            <a:pPr algn="just" marL="12700" marR="7620">
              <a:lnSpc>
                <a:spcPct val="110200"/>
              </a:lnSpc>
              <a:spcBef>
                <a:spcPts val="5"/>
              </a:spcBef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analysis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booking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well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other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factors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bearing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their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business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yearly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revenue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generation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 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topics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report.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112548"/>
            <a:ext cx="195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Assumptions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909475"/>
            <a:ext cx="5863590" cy="123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825">
              <a:lnSpc>
                <a:spcPct val="110200"/>
              </a:lnSpc>
              <a:spcBef>
                <a:spcPts val="100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unusual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occurrences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between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2015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2017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substantial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impact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 used.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buAutoNum type="arabicPeriod"/>
              <a:tabLst>
                <a:tab pos="17970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information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still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current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analyze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hotel's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possible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</a:t>
            </a:r>
            <a:r>
              <a:rPr dirty="0" sz="1200" spc="-5">
                <a:latin typeface="Arial MT"/>
                <a:cs typeface="Arial MT"/>
              </a:rPr>
              <a:t> efficient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manner.</a:t>
            </a:r>
            <a:endParaRPr sz="1200">
              <a:latin typeface="Arial MT"/>
              <a:cs typeface="Arial MT"/>
            </a:endParaRPr>
          </a:p>
          <a:p>
            <a:pPr marL="179070" indent="-16700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79705" algn="l"/>
              </a:tabLst>
            </a:pPr>
            <a:r>
              <a:rPr dirty="0" sz="1200">
                <a:latin typeface="Arial MT"/>
                <a:cs typeface="Arial MT"/>
              </a:rPr>
              <a:t>There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unanticipated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negatives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employing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advised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technique.</a:t>
            </a:r>
            <a:endParaRPr sz="1200">
              <a:latin typeface="Arial MT"/>
              <a:cs typeface="Arial MT"/>
            </a:endParaRPr>
          </a:p>
          <a:p>
            <a:pPr marL="179070" indent="-16700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7970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currently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suggested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solutions.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385421"/>
            <a:ext cx="5943600" cy="3238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7"/>
            <a:ext cx="5193665" cy="83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  <a:buAutoNum type="arabicPeriod" startAt="5"/>
              <a:tabLst>
                <a:tab pos="17970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biggest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factor</a:t>
            </a:r>
            <a:r>
              <a:rPr dirty="0" sz="1200" spc="-5">
                <a:latin typeface="Arial MT"/>
                <a:cs typeface="Arial MT"/>
              </a:rPr>
              <a:t> affecting </a:t>
            </a:r>
            <a:r>
              <a:rPr dirty="0" sz="1200">
                <a:latin typeface="Arial MT"/>
                <a:cs typeface="Arial MT"/>
              </a:rPr>
              <a:t>the </a:t>
            </a:r>
            <a:r>
              <a:rPr dirty="0" sz="1200" spc="-5">
                <a:latin typeface="Arial MT"/>
                <a:cs typeface="Arial MT"/>
              </a:rPr>
              <a:t>effectiveness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earning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income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booking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cancellations.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145"/>
              </a:spcBef>
              <a:buAutoNum type="arabicPeriod" startAt="5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Cancellations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result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vacant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rooms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booked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length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time.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145"/>
              </a:spcBef>
              <a:buAutoNum type="arabicPeriod" startAt="5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Clients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same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year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90458"/>
            <a:ext cx="2803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Research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687384"/>
            <a:ext cx="5099685" cy="6305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What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variables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affect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cancellations?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How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better?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How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will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assisted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pricing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promotional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decisions?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704245"/>
            <a:ext cx="166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Hypothesis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01171"/>
            <a:ext cx="5384800" cy="8318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occur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prices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higher.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longer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waiting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list,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frequently.</a:t>
            </a:r>
            <a:endParaRPr sz="1200">
              <a:latin typeface="Arial MT"/>
              <a:cs typeface="Arial MT"/>
            </a:endParaRPr>
          </a:p>
          <a:p>
            <a:pPr marL="12700" marR="287020">
              <a:lnSpc>
                <a:spcPct val="110200"/>
              </a:lnSpc>
              <a:buAutoNum type="arabicPeriod"/>
              <a:tabLst>
                <a:tab pos="179705" algn="l"/>
              </a:tabLst>
            </a:pP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majority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clients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offline </a:t>
            </a:r>
            <a:r>
              <a:rPr dirty="0" sz="1200">
                <a:latin typeface="Arial MT"/>
                <a:cs typeface="Arial MT"/>
              </a:rPr>
              <a:t>travel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agents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their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719564"/>
            <a:ext cx="326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Analysis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Findings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520" y="6247533"/>
            <a:ext cx="3295112" cy="2591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76661"/>
            <a:ext cx="5967095" cy="83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The accompanying bar graph shows the percentage of reservations that are canceled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those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obvious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still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significant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number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 that have not been canceled. There are still 37% of clients who canceled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their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which 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significant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impact 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hotels'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earnings.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506710"/>
            <a:ext cx="5814695" cy="42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comparison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resort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city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bookings.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It's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possible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resort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 more expensive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than those in cities.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310" y="2417570"/>
            <a:ext cx="5130501" cy="2781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921" y="6209994"/>
            <a:ext cx="6127415" cy="2629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7"/>
            <a:ext cx="5967095" cy="63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The line graph above shows that, on certain days, the average daily rate for a city hotel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less than that of a resort hotel, and on other days, it is even less. It goes without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saying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weekends 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holidays may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see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rise in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resort hotel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rates.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854489"/>
            <a:ext cx="5967095" cy="10331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 spc="-15">
                <a:latin typeface="Arial MT"/>
                <a:cs typeface="Arial MT"/>
              </a:rPr>
              <a:t>We </a:t>
            </a:r>
            <a:r>
              <a:rPr dirty="0" sz="1200">
                <a:latin typeface="Arial MT"/>
                <a:cs typeface="Arial MT"/>
              </a:rPr>
              <a:t>have developed the grouped bar graph to analyze the months with the highest and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lowest reservation levels according to reservation status. As can be seen, both the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number of confirmed reservations and the number of canceled reservations are largest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month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August.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whereas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January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month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canceled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214" y="1780418"/>
            <a:ext cx="5018231" cy="2805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726" y="5965161"/>
            <a:ext cx="5403330" cy="2943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7"/>
            <a:ext cx="5969000" cy="123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This bar graph demonstrates that cancellations are most common when prices are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greatest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common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they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lowest.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Therefore, the cost of the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accommodation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solely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responsible for 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 MT"/>
              <a:cs typeface="Arial MT"/>
            </a:endParaRPr>
          </a:p>
          <a:p>
            <a:pPr marL="12700" marR="220345">
              <a:lnSpc>
                <a:spcPct val="110200"/>
              </a:lnSpc>
              <a:spcBef>
                <a:spcPts val="5"/>
              </a:spcBef>
            </a:pPr>
            <a:r>
              <a:rPr dirty="0" sz="1200" spc="-20">
                <a:latin typeface="Arial MT"/>
                <a:cs typeface="Arial MT"/>
              </a:rPr>
              <a:t>Now,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let's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which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country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highest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canceled.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top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country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Portugal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 the highest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number of cancellations.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7495928"/>
            <a:ext cx="5901690" cy="83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Let’s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check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guests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visiting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reservations.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it coming from Direct or Groups, Online or O</a:t>
            </a:r>
            <a:r>
              <a:rPr dirty="0" sz="1200" spc="-25">
                <a:latin typeface="Arial MT"/>
                <a:cs typeface="Arial MT"/>
              </a:rPr>
              <a:t>f</a:t>
            </a:r>
            <a:r>
              <a:rPr dirty="0" sz="1200">
                <a:latin typeface="Arial MT"/>
                <a:cs typeface="Arial MT"/>
              </a:rPr>
              <a:t>fline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45">
                <a:latin typeface="Arial MT"/>
                <a:cs typeface="Arial MT"/>
              </a:rPr>
              <a:t>T</a:t>
            </a:r>
            <a:r>
              <a:rPr dirty="0" sz="1200">
                <a:latin typeface="Arial MT"/>
                <a:cs typeface="Arial MT"/>
              </a:rPr>
              <a:t>ravel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Agents?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Around 46% of the  clients come from online travel agencies, whereas 27% come from groups. Only 4% of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clients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book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 directly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by visiting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them and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making reservations.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1531" y="2220903"/>
            <a:ext cx="4260969" cy="4711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095861"/>
            <a:ext cx="5967730" cy="63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As seen in the graph, reservations are canceled when the average daily rate is higher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canceled.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clearly proves all the above analysis, that the higher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price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leads to higher cancellation.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3911190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300" y="4708116"/>
            <a:ext cx="5740400" cy="304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02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Cancellation rates rise as the price does. In order to prevent cancellations of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reservations, hotels could work on their pricing strategies and try to lower the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rates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specific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locations.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They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also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provide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some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discounts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the consumers.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algn="just" marL="241300" marR="5080" indent="-228600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As the ratio of the cancellation and not cancellation of the resort hotel is higher in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resort hotel than the city hotels. So the hotels should provide a reasonable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discount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 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room prices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 weekends or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 holidays.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algn="just" marL="241300" marR="6985" indent="-228600">
              <a:lnSpc>
                <a:spcPct val="110200"/>
              </a:lnSpc>
              <a:buAutoNum type="arabicPeriod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month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January,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hotels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start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campaigns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marketing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reasonable amount to increase their revenue as the cancellation is the highest in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month.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algn="just" marL="241300" marR="6985" indent="-228600">
              <a:lnSpc>
                <a:spcPct val="110200"/>
              </a:lnSpc>
              <a:buAutoNum type="arabicPeriod"/>
              <a:tabLst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They can also increase the quality of their hotels and their services mainly in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Portugal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reduce the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cancellation rate.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159" y="970391"/>
            <a:ext cx="5873283" cy="185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terms:created xsi:type="dcterms:W3CDTF">2024-06-04T18:18:28Z</dcterms:created>
  <dcterms:modified xsi:type="dcterms:W3CDTF">2024-06-04T18:18:28Z</dcterms:modified>
</cp:coreProperties>
</file>