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jpg"/>
  <Override PartName="/ppt/media/image8.jpg" ContentType="image/jpg"/>
  <Override PartName="/ppt/media/image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93" r:id="rId1"/>
  </p:sldMasterIdLst>
  <p:sldIdLst>
    <p:sldId id="262" r:id="rId2"/>
    <p:sldId id="263" r:id="rId3"/>
    <p:sldId id="256" r:id="rId4"/>
    <p:sldId id="257" r:id="rId5"/>
    <p:sldId id="264" r:id="rId6"/>
    <p:sldId id="258" r:id="rId7"/>
    <p:sldId id="259" r:id="rId8"/>
    <p:sldId id="260" r:id="rId9"/>
    <p:sldId id="265" r:id="rId10"/>
    <p:sldId id="261" r:id="rId11"/>
  </p:sldIdLst>
  <p:sldSz cx="7772400" cy="100584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2602" y="1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6871" y="1176706"/>
            <a:ext cx="4775738" cy="3727432"/>
          </a:xfrm>
        </p:spPr>
        <p:txBody>
          <a:bodyPr bIns="0" anchor="b">
            <a:normAutofit/>
          </a:bodyPr>
          <a:lstStyle>
            <a:lvl1pPr algn="l">
              <a:defRPr sz="4590"/>
            </a:lvl1pPr>
          </a:lstStyle>
          <a:p>
            <a:r>
              <a:rPr lang="en-US"/>
              <a:t>Click to edit Master title style</a:t>
            </a:r>
            <a:endParaRPr lang="en-US" dirty="0"/>
          </a:p>
        </p:txBody>
      </p:sp>
      <p:sp>
        <p:nvSpPr>
          <p:cNvPr id="3" name="Subtitle 2"/>
          <p:cNvSpPr>
            <a:spLocks noGrp="1"/>
          </p:cNvSpPr>
          <p:nvPr>
            <p:ph type="subTitle" idx="1"/>
          </p:nvPr>
        </p:nvSpPr>
        <p:spPr>
          <a:xfrm>
            <a:off x="2036871" y="5179101"/>
            <a:ext cx="4775738" cy="1433844"/>
          </a:xfrm>
        </p:spPr>
        <p:txBody>
          <a:bodyPr tIns="91440" bIns="91440">
            <a:normAutofit/>
          </a:bodyPr>
          <a:lstStyle>
            <a:lvl1pPr marL="0" indent="0" algn="l">
              <a:buNone/>
              <a:defRPr sz="1360" b="0" cap="all" baseline="0">
                <a:solidFill>
                  <a:schemeClr val="tx1"/>
                </a:solidFill>
              </a:defRPr>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a:xfrm>
            <a:off x="2036871" y="482986"/>
            <a:ext cx="2623348" cy="453495"/>
          </a:xfrm>
        </p:spPr>
        <p:txBody>
          <a:bodyPr/>
          <a:lstStyle/>
          <a:p>
            <a:endParaRPr lang="en-IN"/>
          </a:p>
        </p:txBody>
      </p:sp>
      <p:sp>
        <p:nvSpPr>
          <p:cNvPr id="6" name="Slide Number Placeholder 5"/>
          <p:cNvSpPr>
            <a:spLocks noGrp="1"/>
          </p:cNvSpPr>
          <p:nvPr>
            <p:ph type="sldNum" sz="quarter" idx="12"/>
          </p:nvPr>
        </p:nvSpPr>
        <p:spPr>
          <a:xfrm>
            <a:off x="1219498" y="1171827"/>
            <a:ext cx="681704" cy="738581"/>
          </a:xfrm>
        </p:spPr>
        <p:txBody>
          <a:bodyPr/>
          <a:lstStyle/>
          <a:p>
            <a:fld id="{B6F15528-21DE-4FAA-801E-634DDDAF4B2B}" type="slidenum">
              <a:rPr lang="en-IN" smtClean="0"/>
              <a:t>‹#›</a:t>
            </a:fld>
            <a:endParaRPr lang="en-IN"/>
          </a:p>
        </p:txBody>
      </p:sp>
      <p:cxnSp>
        <p:nvCxnSpPr>
          <p:cNvPr id="15" name="Straight Connector 14"/>
          <p:cNvCxnSpPr/>
          <p:nvPr/>
        </p:nvCxnSpPr>
        <p:spPr>
          <a:xfrm>
            <a:off x="2036871" y="5175195"/>
            <a:ext cx="477573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91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2275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0324" y="1171829"/>
            <a:ext cx="937573" cy="683450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26968" y="1171829"/>
            <a:ext cx="4505931" cy="6834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5880324" y="1171829"/>
            <a:ext cx="0" cy="683450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76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33" name="Straight Connector 32"/>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699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6967" y="2575658"/>
            <a:ext cx="4774452" cy="2768993"/>
          </a:xfrm>
        </p:spPr>
        <p:txBody>
          <a:bodyPr anchor="b">
            <a:normAutofit/>
          </a:bodyPr>
          <a:lstStyle>
            <a:lvl1pPr algn="l">
              <a:defRPr sz="2720"/>
            </a:lvl1pPr>
          </a:lstStyle>
          <a:p>
            <a:r>
              <a:rPr lang="en-US"/>
              <a:t>Click to edit Master title style</a:t>
            </a:r>
            <a:endParaRPr lang="en-US" dirty="0"/>
          </a:p>
        </p:txBody>
      </p:sp>
      <p:sp>
        <p:nvSpPr>
          <p:cNvPr id="3" name="Text Placeholder 2"/>
          <p:cNvSpPr>
            <a:spLocks noGrp="1"/>
          </p:cNvSpPr>
          <p:nvPr>
            <p:ph type="body" idx="1"/>
          </p:nvPr>
        </p:nvSpPr>
        <p:spPr>
          <a:xfrm>
            <a:off x="1226968" y="5582422"/>
            <a:ext cx="4774452" cy="1485629"/>
          </a:xfrm>
        </p:spPr>
        <p:txBody>
          <a:bodyPr tIns="91440">
            <a:normAutofit/>
          </a:bodyPr>
          <a:lstStyle>
            <a:lvl1pPr marL="0" indent="0" algn="l">
              <a:buNone/>
              <a:defRPr sz="1530">
                <a:solidFill>
                  <a:schemeClr val="tx1"/>
                </a:solidFill>
              </a:defRPr>
            </a:lvl1pPr>
            <a:lvl2pPr marL="291465" indent="0">
              <a:buNone/>
              <a:defRPr sz="1275">
                <a:solidFill>
                  <a:schemeClr val="tx1">
                    <a:tint val="75000"/>
                  </a:schemeClr>
                </a:solidFill>
              </a:defRPr>
            </a:lvl2pPr>
            <a:lvl3pPr marL="582930" indent="0">
              <a:buNone/>
              <a:defRPr sz="1148">
                <a:solidFill>
                  <a:schemeClr val="tx1">
                    <a:tint val="75000"/>
                  </a:schemeClr>
                </a:solidFill>
              </a:defRPr>
            </a:lvl3pPr>
            <a:lvl4pPr marL="874395" indent="0">
              <a:buNone/>
              <a:defRPr sz="1020">
                <a:solidFill>
                  <a:schemeClr val="tx1">
                    <a:tint val="75000"/>
                  </a:schemeClr>
                </a:solidFill>
              </a:defRPr>
            </a:lvl4pPr>
            <a:lvl5pPr marL="1165860" indent="0">
              <a:buNone/>
              <a:defRPr sz="1020">
                <a:solidFill>
                  <a:schemeClr val="tx1">
                    <a:tint val="75000"/>
                  </a:schemeClr>
                </a:solidFill>
              </a:defRPr>
            </a:lvl5pPr>
            <a:lvl6pPr marL="1457325" indent="0">
              <a:buNone/>
              <a:defRPr sz="1020">
                <a:solidFill>
                  <a:schemeClr val="tx1">
                    <a:tint val="75000"/>
                  </a:schemeClr>
                </a:solidFill>
              </a:defRPr>
            </a:lvl6pPr>
            <a:lvl7pPr marL="1748790" indent="0">
              <a:buNone/>
              <a:defRPr sz="1020">
                <a:solidFill>
                  <a:schemeClr val="tx1">
                    <a:tint val="75000"/>
                  </a:schemeClr>
                </a:solidFill>
              </a:defRPr>
            </a:lvl7pPr>
            <a:lvl8pPr marL="2040255" indent="0">
              <a:buNone/>
              <a:defRPr sz="1020">
                <a:solidFill>
                  <a:schemeClr val="tx1">
                    <a:tint val="75000"/>
                  </a:schemeClr>
                </a:solidFill>
              </a:defRPr>
            </a:lvl8pPr>
            <a:lvl9pPr marL="2331720" indent="0">
              <a:buNone/>
              <a:defRPr sz="10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226967" y="5580645"/>
            <a:ext cx="477445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88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26968" y="1180506"/>
            <a:ext cx="5585642" cy="155364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26967" y="2953773"/>
            <a:ext cx="2656990" cy="50417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55805" y="2953774"/>
            <a:ext cx="2656804" cy="50417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33" name="Straight Connector 32"/>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348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226968" y="1179441"/>
            <a:ext cx="5585642" cy="15492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26967" y="2962007"/>
            <a:ext cx="2656901" cy="1176183"/>
          </a:xfrm>
        </p:spPr>
        <p:txBody>
          <a:bodyPr anchor="b">
            <a:normAutofit/>
          </a:bodyPr>
          <a:lstStyle>
            <a:lvl1pPr marL="0" indent="0">
              <a:lnSpc>
                <a:spcPct val="100000"/>
              </a:lnSpc>
              <a:buNone/>
              <a:defRPr sz="1870" b="0" cap="all" baseline="0">
                <a:solidFill>
                  <a:schemeClr val="accent1"/>
                </a:soli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4" name="Content Placeholder 3"/>
          <p:cNvSpPr>
            <a:spLocks noGrp="1"/>
          </p:cNvSpPr>
          <p:nvPr>
            <p:ph sz="half" idx="2"/>
          </p:nvPr>
        </p:nvSpPr>
        <p:spPr>
          <a:xfrm>
            <a:off x="1226967" y="4142263"/>
            <a:ext cx="2656901" cy="3878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55805" y="2967073"/>
            <a:ext cx="2656804" cy="1176614"/>
          </a:xfrm>
        </p:spPr>
        <p:txBody>
          <a:bodyPr anchor="b">
            <a:normAutofit/>
          </a:bodyPr>
          <a:lstStyle>
            <a:lvl1pPr marL="0" indent="0">
              <a:lnSpc>
                <a:spcPct val="100000"/>
              </a:lnSpc>
              <a:buNone/>
              <a:defRPr sz="1870" b="0" cap="all" baseline="0">
                <a:solidFill>
                  <a:schemeClr val="accent1"/>
                </a:solidFill>
              </a:defRPr>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Click to edit Master text styles</a:t>
            </a:r>
          </a:p>
        </p:txBody>
      </p:sp>
      <p:sp>
        <p:nvSpPr>
          <p:cNvPr id="6" name="Content Placeholder 5"/>
          <p:cNvSpPr>
            <a:spLocks noGrp="1"/>
          </p:cNvSpPr>
          <p:nvPr>
            <p:ph sz="quarter" idx="4"/>
          </p:nvPr>
        </p:nvSpPr>
        <p:spPr>
          <a:xfrm>
            <a:off x="4155805" y="4138188"/>
            <a:ext cx="2656804" cy="386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4345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226968" y="2709062"/>
            <a:ext cx="558564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8460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9021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3185" y="1171828"/>
            <a:ext cx="2062058" cy="3295772"/>
          </a:xfrm>
        </p:spPr>
        <p:txBody>
          <a:bodyPr anchor="b">
            <a:normAutofit/>
          </a:bodyPr>
          <a:lstStyle>
            <a:lvl1pPr algn="l">
              <a:defRPr sz="2040"/>
            </a:lvl1pPr>
          </a:lstStyle>
          <a:p>
            <a:r>
              <a:rPr lang="en-US"/>
              <a:t>Click to edit Master title style</a:t>
            </a:r>
            <a:endParaRPr lang="en-US" dirty="0"/>
          </a:p>
        </p:txBody>
      </p:sp>
      <p:sp>
        <p:nvSpPr>
          <p:cNvPr id="3" name="Content Placeholder 2"/>
          <p:cNvSpPr>
            <a:spLocks noGrp="1"/>
          </p:cNvSpPr>
          <p:nvPr>
            <p:ph idx="1"/>
          </p:nvPr>
        </p:nvSpPr>
        <p:spPr>
          <a:xfrm>
            <a:off x="3558658" y="1171828"/>
            <a:ext cx="3253951" cy="683294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23186" y="4701389"/>
            <a:ext cx="2063264" cy="3297332"/>
          </a:xfrm>
        </p:spPr>
        <p:txBody>
          <a:bodyPr>
            <a:normAutofit/>
          </a:bodyPr>
          <a:lstStyle>
            <a:lvl1pPr marL="0" indent="0" algn="l">
              <a:buNone/>
              <a:defRPr sz="136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7" name="Straight Connector 16"/>
          <p:cNvCxnSpPr/>
          <p:nvPr/>
        </p:nvCxnSpPr>
        <p:spPr>
          <a:xfrm>
            <a:off x="1225486" y="4701387"/>
            <a:ext cx="205978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450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247026" y="707185"/>
            <a:ext cx="2984679" cy="7552015"/>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227526" y="1656619"/>
            <a:ext cx="2758195" cy="2684857"/>
          </a:xfrm>
        </p:spPr>
        <p:txBody>
          <a:bodyPr anchor="b">
            <a:normAutofit/>
          </a:bodyPr>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94109" y="1646397"/>
            <a:ext cx="1899748" cy="5670613"/>
          </a:xfrm>
          <a:solidFill>
            <a:schemeClr val="bg1">
              <a:lumMod val="85000"/>
            </a:schemeClr>
          </a:solidFill>
          <a:ln w="9525" cap="sq">
            <a:noFill/>
            <a:miter lim="800000"/>
          </a:ln>
          <a:effectLst/>
        </p:spPr>
        <p:txBody>
          <a:bodyPr anchor="t"/>
          <a:lstStyle>
            <a:lvl1pPr marL="0" indent="0" algn="ctr">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r>
              <a:rPr lang="en-US"/>
              <a:t>Click icon to add picture</a:t>
            </a:r>
            <a:endParaRPr lang="en-US" dirty="0"/>
          </a:p>
        </p:txBody>
      </p:sp>
      <p:sp>
        <p:nvSpPr>
          <p:cNvPr id="4" name="Text Placeholder 3"/>
          <p:cNvSpPr>
            <a:spLocks noGrp="1"/>
          </p:cNvSpPr>
          <p:nvPr>
            <p:ph type="body" sz="half" idx="2"/>
          </p:nvPr>
        </p:nvSpPr>
        <p:spPr>
          <a:xfrm>
            <a:off x="1226968" y="4614121"/>
            <a:ext cx="2754243" cy="2938822"/>
          </a:xfrm>
        </p:spPr>
        <p:txBody>
          <a:bodyPr>
            <a:normAutofit/>
          </a:bodyPr>
          <a:lstStyle>
            <a:lvl1pPr marL="0" indent="0" algn="l">
              <a:buNone/>
              <a:defRPr sz="153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Click to edit Master text styles</a:t>
            </a:r>
          </a:p>
        </p:txBody>
      </p:sp>
      <p:sp>
        <p:nvSpPr>
          <p:cNvPr id="5" name="Date Placeholder 4"/>
          <p:cNvSpPr>
            <a:spLocks noGrp="1"/>
          </p:cNvSpPr>
          <p:nvPr>
            <p:ph type="dt" sz="half" idx="10"/>
          </p:nvPr>
        </p:nvSpPr>
        <p:spPr>
          <a:xfrm>
            <a:off x="1221164" y="8022458"/>
            <a:ext cx="2764557" cy="469514"/>
          </a:xfrm>
        </p:spPr>
        <p:txBody>
          <a:bodyPr/>
          <a:lstStyle>
            <a:lvl1pPr algn="l">
              <a:defRPr/>
            </a:lvl1pPr>
          </a:lstStyle>
          <a:p>
            <a:fld id="{1D8BD707-D9CF-40AE-B4C6-C98DA3205C09}" type="datetimeFigureOut">
              <a:rPr lang="en-US" smtClean="0"/>
              <a:t>6/28/2024</a:t>
            </a:fld>
            <a:endParaRPr lang="en-US"/>
          </a:p>
        </p:txBody>
      </p:sp>
      <p:sp>
        <p:nvSpPr>
          <p:cNvPr id="6" name="Footer Placeholder 5"/>
          <p:cNvSpPr>
            <a:spLocks noGrp="1"/>
          </p:cNvSpPr>
          <p:nvPr>
            <p:ph type="ftr" sz="quarter" idx="11"/>
          </p:nvPr>
        </p:nvSpPr>
        <p:spPr>
          <a:xfrm>
            <a:off x="1221901" y="467341"/>
            <a:ext cx="2763820" cy="470699"/>
          </a:xfrm>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31" name="Straight Connector 30"/>
          <p:cNvCxnSpPr/>
          <p:nvPr/>
        </p:nvCxnSpPr>
        <p:spPr>
          <a:xfrm>
            <a:off x="1225089" y="4610621"/>
            <a:ext cx="27557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054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956410"/>
            <a:ext cx="7772400" cy="598329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8939705"/>
            <a:ext cx="7772401" cy="1136266"/>
          </a:xfrm>
          <a:prstGeom prst="rect">
            <a:avLst/>
          </a:prstGeom>
        </p:spPr>
      </p:pic>
      <p:cxnSp>
        <p:nvCxnSpPr>
          <p:cNvPr id="13" name="Straight Connector 12"/>
          <p:cNvCxnSpPr/>
          <p:nvPr/>
        </p:nvCxnSpPr>
        <p:spPr>
          <a:xfrm>
            <a:off x="0" y="8948320"/>
            <a:ext cx="7772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226968" y="1179963"/>
            <a:ext cx="5585642" cy="153887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26968" y="2956409"/>
            <a:ext cx="5585642" cy="5060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99561" y="484543"/>
            <a:ext cx="2013048" cy="453495"/>
          </a:xfrm>
          <a:prstGeom prst="rect">
            <a:avLst/>
          </a:prstGeom>
        </p:spPr>
        <p:txBody>
          <a:bodyPr vert="horz" lIns="91440" tIns="45720" rIns="91440" bIns="45720" rtlCol="0" anchor="ctr"/>
          <a:lstStyle>
            <a:lvl1pPr algn="r">
              <a:defRPr sz="850">
                <a:solidFill>
                  <a:schemeClr val="tx1">
                    <a:tint val="75000"/>
                  </a:schemeClr>
                </a:solidFill>
              </a:defRPr>
            </a:lvl1pPr>
          </a:lstStyle>
          <a:p>
            <a:fld id="{1D8BD707-D9CF-40AE-B4C6-C98DA3205C09}" type="datetimeFigureOut">
              <a:rPr lang="en-US" smtClean="0"/>
              <a:t>6/28/2024</a:t>
            </a:fld>
            <a:endParaRPr lang="en-US"/>
          </a:p>
        </p:txBody>
      </p:sp>
      <p:sp>
        <p:nvSpPr>
          <p:cNvPr id="5" name="Footer Placeholder 4"/>
          <p:cNvSpPr>
            <a:spLocks noGrp="1"/>
          </p:cNvSpPr>
          <p:nvPr>
            <p:ph type="ftr" sz="quarter" idx="3"/>
          </p:nvPr>
        </p:nvSpPr>
        <p:spPr>
          <a:xfrm>
            <a:off x="1226968" y="482986"/>
            <a:ext cx="3428903" cy="453495"/>
          </a:xfrm>
          <a:prstGeom prst="rect">
            <a:avLst/>
          </a:prstGeom>
        </p:spPr>
        <p:txBody>
          <a:bodyPr vert="horz" lIns="91440" tIns="45720" rIns="91440" bIns="45720" rtlCol="0" anchor="ctr"/>
          <a:lstStyle>
            <a:lvl1pPr algn="l">
              <a:defRPr sz="8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14566" y="1171827"/>
            <a:ext cx="676384" cy="738581"/>
          </a:xfrm>
          <a:prstGeom prst="rect">
            <a:avLst/>
          </a:prstGeom>
        </p:spPr>
        <p:txBody>
          <a:bodyPr vert="horz" lIns="91440" tIns="45720" rIns="91440" bIns="45720" rtlCol="0" anchor="t"/>
          <a:lstStyle>
            <a:lvl1pPr algn="r">
              <a:defRPr sz="238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357465458"/>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txStyles>
    <p:titleStyle>
      <a:lvl1pPr algn="l" defTabSz="582930" rtl="0" eaLnBrk="1" latinLnBrk="0" hangingPunct="1">
        <a:lnSpc>
          <a:spcPct val="90000"/>
        </a:lnSpc>
        <a:spcBef>
          <a:spcPct val="0"/>
        </a:spcBef>
        <a:buNone/>
        <a:defRPr sz="2720" b="0" i="0" kern="1200" cap="all">
          <a:solidFill>
            <a:schemeClr val="tx1"/>
          </a:solidFill>
          <a:effectLst/>
          <a:latin typeface="+mj-lt"/>
          <a:ea typeface="+mj-ea"/>
          <a:cs typeface="+mj-cs"/>
        </a:defRPr>
      </a:lvl1pPr>
    </p:titleStyle>
    <p:bodyStyle>
      <a:lvl1pPr marL="194310" indent="-194310" algn="l" defTabSz="582930" rtl="0" eaLnBrk="1" latinLnBrk="0" hangingPunct="1">
        <a:lnSpc>
          <a:spcPct val="120000"/>
        </a:lnSpc>
        <a:spcBef>
          <a:spcPts val="850"/>
        </a:spcBef>
        <a:buClr>
          <a:schemeClr val="accent1"/>
        </a:buClr>
        <a:buSzPct val="100000"/>
        <a:buFont typeface="Arial" panose="020B0604020202020204" pitchFamily="34" charset="0"/>
        <a:buChar char="•"/>
        <a:defRPr sz="1700" kern="1200" cap="none">
          <a:solidFill>
            <a:schemeClr val="tx1"/>
          </a:solidFill>
          <a:effectLst/>
          <a:latin typeface="+mn-lt"/>
          <a:ea typeface="+mn-ea"/>
          <a:cs typeface="+mn-cs"/>
        </a:defRPr>
      </a:lvl1pPr>
      <a:lvl2pPr marL="58293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360" kern="1200" cap="none" baseline="0">
          <a:solidFill>
            <a:schemeClr val="tx1"/>
          </a:solidFill>
          <a:effectLst/>
          <a:latin typeface="+mn-lt"/>
          <a:ea typeface="+mn-ea"/>
          <a:cs typeface="+mn-cs"/>
        </a:defRPr>
      </a:lvl2pPr>
      <a:lvl3pPr marL="97155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360" kern="1200" cap="none">
          <a:solidFill>
            <a:schemeClr val="tx1"/>
          </a:solidFill>
          <a:effectLst/>
          <a:latin typeface="+mn-lt"/>
          <a:ea typeface="+mn-ea"/>
          <a:cs typeface="+mn-cs"/>
        </a:defRPr>
      </a:lvl3pPr>
      <a:lvl4pPr marL="136017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190" kern="1200" cap="none" baseline="0">
          <a:solidFill>
            <a:schemeClr val="tx1"/>
          </a:solidFill>
          <a:effectLst/>
          <a:latin typeface="+mn-lt"/>
          <a:ea typeface="+mn-ea"/>
          <a:cs typeface="+mn-cs"/>
        </a:defRPr>
      </a:lvl4pPr>
      <a:lvl5pPr marL="1748790" indent="-194310" algn="l" defTabSz="582930" rtl="0" eaLnBrk="1" latinLnBrk="0" hangingPunct="1">
        <a:lnSpc>
          <a:spcPct val="120000"/>
        </a:lnSpc>
        <a:spcBef>
          <a:spcPts val="425"/>
        </a:spcBef>
        <a:buClr>
          <a:schemeClr val="accent1"/>
        </a:buClr>
        <a:buSzPct val="100000"/>
        <a:buFont typeface="Arial" panose="020B0604020202020204" pitchFamily="34" charset="0"/>
        <a:buChar char="•"/>
        <a:defRPr sz="1020" kern="1200" cap="none">
          <a:solidFill>
            <a:schemeClr val="tx1"/>
          </a:solidFill>
          <a:effectLst/>
          <a:latin typeface="+mn-lt"/>
          <a:ea typeface="+mn-ea"/>
          <a:cs typeface="+mn-cs"/>
        </a:defRPr>
      </a:lvl5pPr>
      <a:lvl6pPr marL="213741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a:solidFill>
            <a:schemeClr val="tx1"/>
          </a:solidFill>
          <a:effectLst/>
          <a:latin typeface="+mn-lt"/>
          <a:ea typeface="+mn-ea"/>
          <a:cs typeface="+mn-cs"/>
        </a:defRPr>
      </a:lvl6pPr>
      <a:lvl7pPr marL="252603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a:solidFill>
            <a:schemeClr val="tx1"/>
          </a:solidFill>
          <a:effectLst/>
          <a:latin typeface="+mn-lt"/>
          <a:ea typeface="+mn-ea"/>
          <a:cs typeface="+mn-cs"/>
        </a:defRPr>
      </a:lvl7pPr>
      <a:lvl8pPr marL="291465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baseline="0">
          <a:solidFill>
            <a:schemeClr val="tx1"/>
          </a:solidFill>
          <a:effectLst/>
          <a:latin typeface="+mn-lt"/>
          <a:ea typeface="+mn-ea"/>
          <a:cs typeface="+mn-cs"/>
        </a:defRPr>
      </a:lvl8pPr>
      <a:lvl9pPr marL="3303270" indent="-194310" algn="l" defTabSz="777240" rtl="0" eaLnBrk="1" latinLnBrk="0" hangingPunct="1">
        <a:lnSpc>
          <a:spcPct val="120000"/>
        </a:lnSpc>
        <a:spcBef>
          <a:spcPts val="425"/>
        </a:spcBef>
        <a:buClr>
          <a:schemeClr val="accent1"/>
        </a:buClr>
        <a:buSzPct val="100000"/>
        <a:buFont typeface="Arial" panose="020B0604020202020204" pitchFamily="34" charset="0"/>
        <a:buChar char="•"/>
        <a:defRPr sz="1020" kern="1200" baseline="0">
          <a:solidFill>
            <a:schemeClr val="tx1"/>
          </a:solidFill>
          <a:effectLst/>
          <a:latin typeface="+mn-lt"/>
          <a:ea typeface="+mn-ea"/>
          <a:cs typeface="+mn-cs"/>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33BE-5C57-7E1B-66A5-88FEAC025217}"/>
              </a:ext>
            </a:extLst>
          </p:cNvPr>
          <p:cNvSpPr>
            <a:spLocks noGrp="1"/>
          </p:cNvSpPr>
          <p:nvPr>
            <p:ph type="title"/>
          </p:nvPr>
        </p:nvSpPr>
        <p:spPr>
          <a:xfrm>
            <a:off x="381000" y="1143000"/>
            <a:ext cx="6858000" cy="430887"/>
          </a:xfrm>
        </p:spPr>
        <p:txBody>
          <a:bodyPr>
            <a:noAutofit/>
          </a:bodyPr>
          <a:lstStyle/>
          <a:p>
            <a:r>
              <a:rPr lang="en-IN" sz="3600" b="1" dirty="0">
                <a:highlight>
                  <a:srgbClr val="00FFFF"/>
                </a:highlight>
              </a:rPr>
              <a:t>Hotel Booking Analysis Using Python</a:t>
            </a:r>
          </a:p>
        </p:txBody>
      </p:sp>
      <p:pic>
        <p:nvPicPr>
          <p:cNvPr id="5" name="Picture 4">
            <a:extLst>
              <a:ext uri="{FF2B5EF4-FFF2-40B4-BE49-F238E27FC236}">
                <a16:creationId xmlns:a16="http://schemas.microsoft.com/office/drawing/2014/main" id="{E29361E4-EBD1-780F-2D43-2D85726F6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048000"/>
            <a:ext cx="6705600" cy="4692650"/>
          </a:xfrm>
          <a:prstGeom prst="rect">
            <a:avLst/>
          </a:prstGeom>
        </p:spPr>
      </p:pic>
    </p:spTree>
    <p:extLst>
      <p:ext uri="{BB962C8B-B14F-4D97-AF65-F5344CB8AC3E}">
        <p14:creationId xmlns:p14="http://schemas.microsoft.com/office/powerpoint/2010/main" val="2070958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811540"/>
            <a:ext cx="3080657" cy="444481"/>
          </a:xfrm>
          <a:prstGeom prst="rect">
            <a:avLst/>
          </a:prstGeom>
        </p:spPr>
        <p:txBody>
          <a:bodyPr vert="horz" wrap="square" lIns="0" tIns="12700" rIns="0" bIns="0" rtlCol="0">
            <a:spAutoFit/>
          </a:bodyPr>
          <a:lstStyle/>
          <a:p>
            <a:pPr marL="12700">
              <a:lnSpc>
                <a:spcPct val="100000"/>
              </a:lnSpc>
              <a:spcBef>
                <a:spcPts val="100"/>
              </a:spcBef>
            </a:pPr>
            <a:r>
              <a:rPr b="1" dirty="0">
                <a:solidFill>
                  <a:schemeClr val="accent2"/>
                </a:solidFill>
              </a:rPr>
              <a:t>Suggestions</a:t>
            </a:r>
          </a:p>
        </p:txBody>
      </p:sp>
      <p:sp>
        <p:nvSpPr>
          <p:cNvPr id="4" name="object 4"/>
          <p:cNvSpPr txBox="1"/>
          <p:nvPr/>
        </p:nvSpPr>
        <p:spPr>
          <a:xfrm>
            <a:off x="685800" y="1752600"/>
            <a:ext cx="6629400" cy="2721258"/>
          </a:xfrm>
          <a:prstGeom prst="rect">
            <a:avLst/>
          </a:prstGeom>
        </p:spPr>
        <p:txBody>
          <a:bodyPr vert="horz" wrap="square" lIns="0" tIns="12700" rIns="0" bIns="0" rtlCol="0">
            <a:spAutoFit/>
          </a:bodyPr>
          <a:lstStyle/>
          <a:p>
            <a:pPr algn="just"/>
            <a:r>
              <a:rPr lang="en-US" sz="1600" b="0" i="0" dirty="0">
                <a:solidFill>
                  <a:srgbClr val="1F2328"/>
                </a:solidFill>
                <a:effectLst/>
                <a:latin typeface="Arial MT"/>
              </a:rPr>
              <a:t>• Implement dynamic pricing strategies to mitigate cancellations caused by high prices.</a:t>
            </a:r>
          </a:p>
          <a:p>
            <a:pPr algn="just"/>
            <a:endParaRPr lang="en-US" sz="1600" b="0" i="0" dirty="0">
              <a:solidFill>
                <a:srgbClr val="1F2328"/>
              </a:solidFill>
              <a:effectLst/>
              <a:latin typeface="Arial MT"/>
            </a:endParaRPr>
          </a:p>
          <a:p>
            <a:pPr algn="just"/>
            <a:r>
              <a:rPr lang="en-US" sz="1600" b="0" i="0" dirty="0">
                <a:solidFill>
                  <a:srgbClr val="1F2328"/>
                </a:solidFill>
                <a:effectLst/>
                <a:latin typeface="Arial MT"/>
              </a:rPr>
              <a:t>• Offer weekend and holiday discounts specifically for resort hotels to boost occupancy rates.</a:t>
            </a:r>
          </a:p>
          <a:p>
            <a:pPr algn="just"/>
            <a:endParaRPr lang="en-US" sz="1600" b="0" i="0" dirty="0">
              <a:solidFill>
                <a:srgbClr val="1F2328"/>
              </a:solidFill>
              <a:effectLst/>
              <a:latin typeface="Arial MT"/>
            </a:endParaRPr>
          </a:p>
          <a:p>
            <a:pPr algn="just"/>
            <a:r>
              <a:rPr lang="en-US" sz="1600" b="0" i="0" dirty="0">
                <a:solidFill>
                  <a:srgbClr val="1F2328"/>
                </a:solidFill>
                <a:effectLst/>
                <a:latin typeface="Arial MT"/>
              </a:rPr>
              <a:t>• Launch targeted marketing campaigns in January to counteract the peak in cancellation rates during this month.</a:t>
            </a:r>
          </a:p>
          <a:p>
            <a:pPr algn="just"/>
            <a:endParaRPr lang="en-US" sz="1600" b="0" i="0" dirty="0">
              <a:solidFill>
                <a:srgbClr val="1F2328"/>
              </a:solidFill>
              <a:effectLst/>
              <a:latin typeface="Arial MT"/>
            </a:endParaRPr>
          </a:p>
          <a:p>
            <a:pPr algn="just"/>
            <a:r>
              <a:rPr lang="en-US" sz="1600" b="0" i="0" dirty="0">
                <a:solidFill>
                  <a:srgbClr val="1F2328"/>
                </a:solidFill>
                <a:effectLst/>
                <a:latin typeface="Arial MT"/>
              </a:rPr>
              <a:t>• Improve hotel quality and services in Portugal to reduce cancellation rates originating from this country.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1638CC-2C87-BBF9-CE9D-7E1D652406CB}"/>
              </a:ext>
            </a:extLst>
          </p:cNvPr>
          <p:cNvSpPr txBox="1"/>
          <p:nvPr/>
        </p:nvSpPr>
        <p:spPr>
          <a:xfrm>
            <a:off x="533400" y="1447800"/>
            <a:ext cx="5968365" cy="646331"/>
          </a:xfrm>
          <a:prstGeom prst="rect">
            <a:avLst/>
          </a:prstGeom>
          <a:noFill/>
        </p:spPr>
        <p:txBody>
          <a:bodyPr wrap="square">
            <a:spAutoFit/>
          </a:bodyPr>
          <a:lstStyle/>
          <a:p>
            <a:r>
              <a:rPr lang="en-IN" sz="3600" b="1" dirty="0">
                <a:solidFill>
                  <a:schemeClr val="accent2"/>
                </a:solidFill>
              </a:rPr>
              <a:t>Business</a:t>
            </a:r>
            <a:r>
              <a:rPr lang="en-IN" sz="3600" b="1" spc="-90" dirty="0">
                <a:solidFill>
                  <a:schemeClr val="accent2"/>
                </a:solidFill>
              </a:rPr>
              <a:t> </a:t>
            </a:r>
            <a:r>
              <a:rPr lang="en-IN" sz="3600" b="1" dirty="0">
                <a:solidFill>
                  <a:schemeClr val="accent2"/>
                </a:solidFill>
              </a:rPr>
              <a:t>Problem</a:t>
            </a:r>
          </a:p>
        </p:txBody>
      </p:sp>
      <p:sp>
        <p:nvSpPr>
          <p:cNvPr id="6" name="object 3"/>
          <p:cNvSpPr txBox="1"/>
          <p:nvPr/>
        </p:nvSpPr>
        <p:spPr>
          <a:xfrm>
            <a:off x="571500" y="2514600"/>
            <a:ext cx="6629400" cy="3353739"/>
          </a:xfrm>
          <a:prstGeom prst="rect">
            <a:avLst/>
          </a:prstGeom>
        </p:spPr>
        <p:txBody>
          <a:bodyPr vert="horz" wrap="square" lIns="0" tIns="12700" rIns="0" bIns="0" rtlCol="0">
            <a:spAutoFit/>
          </a:bodyPr>
          <a:lstStyle/>
          <a:p>
            <a:pPr marL="12700" marR="5080" algn="just">
              <a:lnSpc>
                <a:spcPct val="110200"/>
              </a:lnSpc>
              <a:spcBef>
                <a:spcPts val="100"/>
              </a:spcBef>
            </a:pPr>
            <a:r>
              <a:rPr lang="en-US" i="0" dirty="0">
                <a:effectLst/>
                <a:latin typeface="Arial" panose="020B0604020202020204" pitchFamily="34" charset="0"/>
                <a:cs typeface="Arial" panose="020B0604020202020204" pitchFamily="34" charset="0"/>
              </a:rPr>
              <a:t>In recent years, both City Hotel and Resort Hotel have experienced high cancellation rates, resulting in reduced revenue and underutilized room capacity. The primary objective of this project is to analyze hotel booking cancellations and the factors associated with them. By doing so, we aim to provide insights and recommendations to reduce cancellation rates and improve revenue generation.</a:t>
            </a:r>
          </a:p>
          <a:p>
            <a:pPr marL="12700" marR="5080" algn="just">
              <a:lnSpc>
                <a:spcPct val="110200"/>
              </a:lnSpc>
              <a:spcBef>
                <a:spcPts val="100"/>
              </a:spcBef>
            </a:pPr>
            <a:endParaRPr dirty="0">
              <a:latin typeface="Arial MT"/>
              <a:cs typeface="Arial MT"/>
            </a:endParaRPr>
          </a:p>
          <a:p>
            <a:pPr marL="12700" marR="7620" algn="just">
              <a:lnSpc>
                <a:spcPct val="110200"/>
              </a:lnSpc>
              <a:spcBef>
                <a:spcPts val="5"/>
              </a:spcBef>
            </a:pPr>
            <a:r>
              <a:rPr dirty="0">
                <a:latin typeface="Arial MT"/>
                <a:cs typeface="Arial MT"/>
              </a:rPr>
              <a:t>The</a:t>
            </a:r>
            <a:r>
              <a:rPr spc="65" dirty="0">
                <a:latin typeface="Arial MT"/>
                <a:cs typeface="Arial MT"/>
              </a:rPr>
              <a:t> </a:t>
            </a:r>
            <a:r>
              <a:rPr dirty="0">
                <a:latin typeface="Arial MT"/>
                <a:cs typeface="Arial MT"/>
              </a:rPr>
              <a:t>analysis</a:t>
            </a:r>
            <a:r>
              <a:rPr spc="-10" dirty="0">
                <a:latin typeface="Arial MT"/>
                <a:cs typeface="Arial MT"/>
              </a:rPr>
              <a:t> </a:t>
            </a:r>
            <a:r>
              <a:rPr dirty="0">
                <a:latin typeface="Arial MT"/>
                <a:cs typeface="Arial MT"/>
              </a:rPr>
              <a:t>of</a:t>
            </a:r>
            <a:r>
              <a:rPr spc="-5" dirty="0">
                <a:latin typeface="Arial MT"/>
                <a:cs typeface="Arial MT"/>
              </a:rPr>
              <a:t> </a:t>
            </a:r>
            <a:r>
              <a:rPr dirty="0">
                <a:latin typeface="Arial MT"/>
                <a:cs typeface="Arial MT"/>
              </a:rPr>
              <a:t>hotel</a:t>
            </a:r>
            <a:r>
              <a:rPr spc="-5" dirty="0">
                <a:latin typeface="Arial MT"/>
                <a:cs typeface="Arial MT"/>
              </a:rPr>
              <a:t> </a:t>
            </a:r>
            <a:r>
              <a:rPr dirty="0">
                <a:latin typeface="Arial MT"/>
                <a:cs typeface="Arial MT"/>
              </a:rPr>
              <a:t>booking</a:t>
            </a:r>
            <a:r>
              <a:rPr spc="-10" dirty="0">
                <a:latin typeface="Arial MT"/>
                <a:cs typeface="Arial MT"/>
              </a:rPr>
              <a:t> </a:t>
            </a:r>
            <a:r>
              <a:rPr dirty="0">
                <a:latin typeface="Arial MT"/>
                <a:cs typeface="Arial MT"/>
              </a:rPr>
              <a:t>cancellations</a:t>
            </a:r>
            <a:r>
              <a:rPr spc="-5" dirty="0">
                <a:latin typeface="Arial MT"/>
                <a:cs typeface="Arial MT"/>
              </a:rPr>
              <a:t> </a:t>
            </a:r>
            <a:r>
              <a:rPr dirty="0">
                <a:latin typeface="Arial MT"/>
                <a:cs typeface="Arial MT"/>
              </a:rPr>
              <a:t>as</a:t>
            </a:r>
            <a:r>
              <a:rPr spc="-10" dirty="0">
                <a:latin typeface="Arial MT"/>
                <a:cs typeface="Arial MT"/>
              </a:rPr>
              <a:t> </a:t>
            </a:r>
            <a:r>
              <a:rPr dirty="0">
                <a:latin typeface="Arial MT"/>
                <a:cs typeface="Arial MT"/>
              </a:rPr>
              <a:t>well</a:t>
            </a:r>
            <a:r>
              <a:rPr spc="-5" dirty="0">
                <a:latin typeface="Arial MT"/>
                <a:cs typeface="Arial MT"/>
              </a:rPr>
              <a:t> </a:t>
            </a:r>
            <a:r>
              <a:rPr dirty="0">
                <a:latin typeface="Arial MT"/>
                <a:cs typeface="Arial MT"/>
              </a:rPr>
              <a:t>as</a:t>
            </a:r>
            <a:r>
              <a:rPr spc="-5" dirty="0">
                <a:latin typeface="Arial MT"/>
                <a:cs typeface="Arial MT"/>
              </a:rPr>
              <a:t> </a:t>
            </a:r>
            <a:r>
              <a:rPr dirty="0">
                <a:latin typeface="Arial MT"/>
                <a:cs typeface="Arial MT"/>
              </a:rPr>
              <a:t>other</a:t>
            </a:r>
            <a:r>
              <a:rPr spc="-10" dirty="0">
                <a:latin typeface="Arial MT"/>
                <a:cs typeface="Arial MT"/>
              </a:rPr>
              <a:t> </a:t>
            </a:r>
            <a:r>
              <a:rPr dirty="0">
                <a:latin typeface="Arial MT"/>
                <a:cs typeface="Arial MT"/>
              </a:rPr>
              <a:t>factors</a:t>
            </a:r>
            <a:r>
              <a:rPr spc="-5" dirty="0">
                <a:latin typeface="Arial MT"/>
                <a:cs typeface="Arial MT"/>
              </a:rPr>
              <a:t> </a:t>
            </a:r>
            <a:r>
              <a:rPr dirty="0">
                <a:latin typeface="Arial MT"/>
                <a:cs typeface="Arial MT"/>
              </a:rPr>
              <a:t>that</a:t>
            </a:r>
            <a:r>
              <a:rPr spc="-10" dirty="0">
                <a:latin typeface="Arial MT"/>
                <a:cs typeface="Arial MT"/>
              </a:rPr>
              <a:t> </a:t>
            </a:r>
            <a:r>
              <a:rPr dirty="0">
                <a:latin typeface="Arial MT"/>
                <a:cs typeface="Arial MT"/>
              </a:rPr>
              <a:t>have</a:t>
            </a:r>
            <a:r>
              <a:rPr spc="-5" dirty="0">
                <a:latin typeface="Arial MT"/>
                <a:cs typeface="Arial MT"/>
              </a:rPr>
              <a:t> </a:t>
            </a:r>
            <a:r>
              <a:rPr dirty="0">
                <a:latin typeface="Arial MT"/>
                <a:cs typeface="Arial MT"/>
              </a:rPr>
              <a:t>no</a:t>
            </a:r>
            <a:r>
              <a:rPr spc="-5" dirty="0">
                <a:latin typeface="Arial MT"/>
                <a:cs typeface="Arial MT"/>
              </a:rPr>
              <a:t> </a:t>
            </a:r>
            <a:r>
              <a:rPr dirty="0">
                <a:latin typeface="Arial MT"/>
                <a:cs typeface="Arial MT"/>
              </a:rPr>
              <a:t>bearing </a:t>
            </a:r>
            <a:r>
              <a:rPr spc="-325" dirty="0">
                <a:latin typeface="Arial MT"/>
                <a:cs typeface="Arial MT"/>
              </a:rPr>
              <a:t> </a:t>
            </a:r>
            <a:r>
              <a:rPr dirty="0">
                <a:latin typeface="Arial MT"/>
                <a:cs typeface="Arial MT"/>
              </a:rPr>
              <a:t>on</a:t>
            </a:r>
            <a:r>
              <a:rPr spc="-5" dirty="0">
                <a:latin typeface="Arial MT"/>
                <a:cs typeface="Arial MT"/>
              </a:rPr>
              <a:t> </a:t>
            </a:r>
            <a:r>
              <a:rPr dirty="0">
                <a:latin typeface="Arial MT"/>
                <a:cs typeface="Arial MT"/>
              </a:rPr>
              <a:t>their</a:t>
            </a:r>
            <a:r>
              <a:rPr spc="-5" dirty="0">
                <a:latin typeface="Arial MT"/>
                <a:cs typeface="Arial MT"/>
              </a:rPr>
              <a:t> </a:t>
            </a:r>
            <a:r>
              <a:rPr dirty="0">
                <a:latin typeface="Arial MT"/>
                <a:cs typeface="Arial MT"/>
              </a:rPr>
              <a:t>business</a:t>
            </a:r>
            <a:r>
              <a:rPr spc="-5" dirty="0">
                <a:latin typeface="Arial MT"/>
                <a:cs typeface="Arial MT"/>
              </a:rPr>
              <a:t> </a:t>
            </a:r>
            <a:r>
              <a:rPr dirty="0">
                <a:latin typeface="Arial MT"/>
                <a:cs typeface="Arial MT"/>
              </a:rPr>
              <a:t>and</a:t>
            </a:r>
            <a:r>
              <a:rPr spc="-5" dirty="0">
                <a:latin typeface="Arial MT"/>
                <a:cs typeface="Arial MT"/>
              </a:rPr>
              <a:t> </a:t>
            </a:r>
            <a:r>
              <a:rPr dirty="0">
                <a:latin typeface="Arial MT"/>
                <a:cs typeface="Arial MT"/>
              </a:rPr>
              <a:t>yearly</a:t>
            </a:r>
            <a:r>
              <a:rPr spc="-5" dirty="0">
                <a:latin typeface="Arial MT"/>
                <a:cs typeface="Arial MT"/>
              </a:rPr>
              <a:t> </a:t>
            </a:r>
            <a:r>
              <a:rPr dirty="0">
                <a:latin typeface="Arial MT"/>
                <a:cs typeface="Arial MT"/>
              </a:rPr>
              <a:t>revenue</a:t>
            </a:r>
            <a:r>
              <a:rPr spc="-5" dirty="0">
                <a:latin typeface="Arial MT"/>
                <a:cs typeface="Arial MT"/>
              </a:rPr>
              <a:t> </a:t>
            </a:r>
            <a:r>
              <a:rPr dirty="0">
                <a:latin typeface="Arial MT"/>
                <a:cs typeface="Arial MT"/>
              </a:rPr>
              <a:t>generation</a:t>
            </a:r>
            <a:r>
              <a:rPr spc="-5" dirty="0">
                <a:latin typeface="Arial MT"/>
                <a:cs typeface="Arial MT"/>
              </a:rPr>
              <a:t> </a:t>
            </a:r>
            <a:r>
              <a:rPr dirty="0">
                <a:latin typeface="Arial MT"/>
                <a:cs typeface="Arial MT"/>
              </a:rPr>
              <a:t>are the</a:t>
            </a:r>
            <a:r>
              <a:rPr spc="-5" dirty="0">
                <a:latin typeface="Arial MT"/>
                <a:cs typeface="Arial MT"/>
              </a:rPr>
              <a:t> </a:t>
            </a:r>
            <a:r>
              <a:rPr dirty="0">
                <a:latin typeface="Arial MT"/>
                <a:cs typeface="Arial MT"/>
              </a:rPr>
              <a:t>main</a:t>
            </a:r>
            <a:r>
              <a:rPr spc="-5" dirty="0">
                <a:latin typeface="Arial MT"/>
                <a:cs typeface="Arial MT"/>
              </a:rPr>
              <a:t> </a:t>
            </a:r>
            <a:r>
              <a:rPr dirty="0">
                <a:latin typeface="Arial MT"/>
                <a:cs typeface="Arial MT"/>
              </a:rPr>
              <a:t>topics</a:t>
            </a:r>
            <a:r>
              <a:rPr spc="-5" dirty="0">
                <a:latin typeface="Arial MT"/>
                <a:cs typeface="Arial MT"/>
              </a:rPr>
              <a:t> </a:t>
            </a:r>
            <a:r>
              <a:rPr dirty="0">
                <a:latin typeface="Arial MT"/>
                <a:cs typeface="Arial MT"/>
              </a:rPr>
              <a:t>of</a:t>
            </a:r>
            <a:r>
              <a:rPr spc="-5" dirty="0">
                <a:latin typeface="Arial MT"/>
                <a:cs typeface="Arial MT"/>
              </a:rPr>
              <a:t> </a:t>
            </a:r>
            <a:r>
              <a:rPr dirty="0">
                <a:latin typeface="Arial MT"/>
                <a:cs typeface="Arial MT"/>
              </a:rPr>
              <a:t>this</a:t>
            </a:r>
            <a:r>
              <a:rPr spc="-5" dirty="0">
                <a:latin typeface="Arial MT"/>
                <a:cs typeface="Arial MT"/>
              </a:rPr>
              <a:t> </a:t>
            </a:r>
            <a:r>
              <a:rPr dirty="0">
                <a:latin typeface="Arial MT"/>
                <a:cs typeface="Arial MT"/>
              </a:rPr>
              <a:t>report.</a:t>
            </a:r>
          </a:p>
        </p:txBody>
      </p:sp>
    </p:spTree>
    <p:extLst>
      <p:ext uri="{BB962C8B-B14F-4D97-AF65-F5344CB8AC3E}">
        <p14:creationId xmlns:p14="http://schemas.microsoft.com/office/powerpoint/2010/main" val="127374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85800" y="1295400"/>
            <a:ext cx="2362200" cy="443711"/>
          </a:xfrm>
          <a:prstGeom prst="rect">
            <a:avLst/>
          </a:prstGeom>
        </p:spPr>
        <p:txBody>
          <a:bodyPr vert="horz" wrap="square" lIns="0" tIns="12700" rIns="0" bIns="0" rtlCol="0">
            <a:spAutoFit/>
          </a:bodyPr>
          <a:lstStyle/>
          <a:p>
            <a:pPr marL="12700">
              <a:lnSpc>
                <a:spcPct val="100000"/>
              </a:lnSpc>
              <a:spcBef>
                <a:spcPts val="100"/>
              </a:spcBef>
            </a:pPr>
            <a:r>
              <a:rPr sz="2800" b="1" dirty="0">
                <a:solidFill>
                  <a:schemeClr val="accent2"/>
                </a:solidFill>
                <a:latin typeface="Arial"/>
                <a:cs typeface="Arial"/>
              </a:rPr>
              <a:t>Assumptions</a:t>
            </a:r>
            <a:endParaRPr sz="2800" dirty="0">
              <a:solidFill>
                <a:schemeClr val="accent2"/>
              </a:solidFill>
              <a:latin typeface="Arial"/>
              <a:cs typeface="Arial"/>
            </a:endParaRPr>
          </a:p>
        </p:txBody>
      </p:sp>
      <p:sp>
        <p:nvSpPr>
          <p:cNvPr id="5" name="object 5"/>
          <p:cNvSpPr txBox="1"/>
          <p:nvPr/>
        </p:nvSpPr>
        <p:spPr>
          <a:xfrm>
            <a:off x="685800" y="2286000"/>
            <a:ext cx="6553200" cy="2967479"/>
          </a:xfrm>
          <a:prstGeom prst="rect">
            <a:avLst/>
          </a:prstGeom>
        </p:spPr>
        <p:txBody>
          <a:bodyPr vert="horz" wrap="square" lIns="0" tIns="12700" rIns="0" bIns="0" rtlCol="0">
            <a:spAutoFit/>
          </a:bodyPr>
          <a:lstStyle/>
          <a:p>
            <a:pPr algn="just"/>
            <a:r>
              <a:rPr lang="en-US" sz="1600" i="0" dirty="0">
                <a:solidFill>
                  <a:srgbClr val="1F2328"/>
                </a:solidFill>
                <a:effectLst/>
                <a:latin typeface="Arial" panose="020B0604020202020204" pitchFamily="34" charset="0"/>
                <a:cs typeface="Arial" panose="020B0604020202020204" pitchFamily="34" charset="0"/>
              </a:rPr>
              <a:t>• Unusual events occurring between 2015 and 2017 do not significantly affect the data.</a:t>
            </a:r>
          </a:p>
          <a:p>
            <a:pPr algn="just"/>
            <a:endParaRPr lang="en-US" sz="1600" i="0" dirty="0">
              <a:solidFill>
                <a:srgbClr val="1F2328"/>
              </a:solidFill>
              <a:effectLst/>
              <a:latin typeface="Arial" panose="020B0604020202020204" pitchFamily="34" charset="0"/>
              <a:cs typeface="Arial" panose="020B0604020202020204" pitchFamily="34" charset="0"/>
            </a:endParaRPr>
          </a:p>
          <a:p>
            <a:pPr algn="just"/>
            <a:r>
              <a:rPr lang="en-US" sz="1600" i="0" dirty="0">
                <a:solidFill>
                  <a:srgbClr val="1F2328"/>
                </a:solidFill>
                <a:effectLst/>
                <a:latin typeface="Arial" panose="020B0604020202020204" pitchFamily="34" charset="0"/>
                <a:cs typeface="Arial" panose="020B0604020202020204" pitchFamily="34" charset="0"/>
              </a:rPr>
              <a:t>• The dataset is current and relevant, ensuring efficient analysis.</a:t>
            </a:r>
          </a:p>
          <a:p>
            <a:pPr algn="just"/>
            <a:endParaRPr lang="en-US" sz="1600" i="0" dirty="0">
              <a:solidFill>
                <a:srgbClr val="1F2328"/>
              </a:solidFill>
              <a:effectLst/>
              <a:latin typeface="Arial" panose="020B0604020202020204" pitchFamily="34" charset="0"/>
              <a:cs typeface="Arial" panose="020B0604020202020204" pitchFamily="34" charset="0"/>
            </a:endParaRPr>
          </a:p>
          <a:p>
            <a:pPr algn="just"/>
            <a:r>
              <a:rPr lang="en-US" sz="1600" i="0" dirty="0">
                <a:solidFill>
                  <a:srgbClr val="1F2328"/>
                </a:solidFill>
                <a:effectLst/>
                <a:latin typeface="Arial" panose="020B0604020202020204" pitchFamily="34" charset="0"/>
                <a:cs typeface="Arial" panose="020B0604020202020204" pitchFamily="34" charset="0"/>
              </a:rPr>
              <a:t>• Anticipated negative consequences of implementing suggested techniques are minimal.</a:t>
            </a:r>
          </a:p>
          <a:p>
            <a:pPr algn="just"/>
            <a:endParaRPr lang="en-US" sz="1600" i="0" dirty="0">
              <a:solidFill>
                <a:srgbClr val="1F2328"/>
              </a:solidFill>
              <a:effectLst/>
              <a:latin typeface="Arial" panose="020B0604020202020204" pitchFamily="34" charset="0"/>
              <a:cs typeface="Arial" panose="020B0604020202020204" pitchFamily="34" charset="0"/>
            </a:endParaRPr>
          </a:p>
          <a:p>
            <a:pPr algn="just"/>
            <a:r>
              <a:rPr lang="en-US" sz="1600" i="0" dirty="0">
                <a:solidFill>
                  <a:srgbClr val="1F2328"/>
                </a:solidFill>
                <a:effectLst/>
                <a:latin typeface="Arial" panose="020B0604020202020204" pitchFamily="34" charset="0"/>
                <a:cs typeface="Arial" panose="020B0604020202020204" pitchFamily="34" charset="0"/>
              </a:rPr>
              <a:t>• The hotels are not currently utilizing the proposed solutions.</a:t>
            </a:r>
          </a:p>
          <a:p>
            <a:pPr algn="just"/>
            <a:endParaRPr lang="en-US" sz="1600" i="0" dirty="0">
              <a:solidFill>
                <a:srgbClr val="1F2328"/>
              </a:solidFill>
              <a:effectLst/>
              <a:latin typeface="Arial" panose="020B0604020202020204" pitchFamily="34" charset="0"/>
              <a:cs typeface="Arial" panose="020B0604020202020204" pitchFamily="34" charset="0"/>
            </a:endParaRPr>
          </a:p>
          <a:p>
            <a:pPr algn="just"/>
            <a:r>
              <a:rPr lang="en-US" sz="1600" i="0" dirty="0">
                <a:solidFill>
                  <a:srgbClr val="1F2328"/>
                </a:solidFill>
                <a:effectLst/>
                <a:latin typeface="Arial" panose="020B0604020202020204" pitchFamily="34" charset="0"/>
                <a:cs typeface="Arial" panose="020B0604020202020204" pitchFamily="34" charset="0"/>
              </a:rPr>
              <a:t>• Booking cancellations have a substantial impact on revenue generation.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62000" y="965914"/>
            <a:ext cx="280352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chemeClr val="accent2"/>
                </a:solidFill>
                <a:latin typeface="Arial"/>
                <a:cs typeface="Arial"/>
              </a:rPr>
              <a:t>Research</a:t>
            </a:r>
            <a:r>
              <a:rPr sz="2400" b="1" spc="-90" dirty="0">
                <a:solidFill>
                  <a:schemeClr val="accent2"/>
                </a:solidFill>
                <a:latin typeface="Arial"/>
                <a:cs typeface="Arial"/>
              </a:rPr>
              <a:t> </a:t>
            </a:r>
            <a:r>
              <a:rPr sz="2400" b="1" dirty="0">
                <a:solidFill>
                  <a:schemeClr val="accent2"/>
                </a:solidFill>
                <a:latin typeface="Arial"/>
                <a:cs typeface="Arial"/>
              </a:rPr>
              <a:t>Question</a:t>
            </a:r>
            <a:endParaRPr sz="2400" dirty="0">
              <a:solidFill>
                <a:schemeClr val="accent2"/>
              </a:solidFill>
              <a:latin typeface="Arial"/>
              <a:cs typeface="Arial"/>
            </a:endParaRPr>
          </a:p>
        </p:txBody>
      </p:sp>
      <p:sp>
        <p:nvSpPr>
          <p:cNvPr id="4" name="object 4"/>
          <p:cNvSpPr txBox="1"/>
          <p:nvPr/>
        </p:nvSpPr>
        <p:spPr>
          <a:xfrm>
            <a:off x="769257" y="1769904"/>
            <a:ext cx="6469743" cy="2001189"/>
          </a:xfrm>
          <a:prstGeom prst="rect">
            <a:avLst/>
          </a:prstGeom>
        </p:spPr>
        <p:txBody>
          <a:bodyPr vert="horz" wrap="square" lIns="0" tIns="31115" rIns="0" bIns="0" rtlCol="0">
            <a:spAutoFit/>
          </a:bodyPr>
          <a:lstStyle/>
          <a:p>
            <a:pPr marL="285750" indent="-285750" algn="just">
              <a:buFont typeface="Wingdings" panose="05000000000000000000" pitchFamily="2" charset="2"/>
              <a:buChar char="§"/>
            </a:pPr>
            <a:r>
              <a:rPr lang="en-US" sz="1600" b="0" i="0" dirty="0">
                <a:solidFill>
                  <a:srgbClr val="1F2328"/>
                </a:solidFill>
                <a:effectLst/>
                <a:latin typeface="Arial" panose="020B0604020202020204" pitchFamily="34" charset="0"/>
                <a:cs typeface="Arial" panose="020B0604020202020204" pitchFamily="34" charset="0"/>
              </a:rPr>
              <a:t>What are the key factors that influence hotel reservation cancellations?</a:t>
            </a:r>
          </a:p>
          <a:p>
            <a:pPr marL="285750" indent="-285750" algn="just">
              <a:buFont typeface="Wingdings" panose="05000000000000000000" pitchFamily="2" charset="2"/>
              <a:buChar char="§"/>
            </a:pPr>
            <a:endParaRPr lang="en-US" sz="1600" b="0" i="0" dirty="0">
              <a:solidFill>
                <a:srgbClr val="1F2328"/>
              </a:solidFill>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600" b="0" i="0" dirty="0">
                <a:solidFill>
                  <a:srgbClr val="1F2328"/>
                </a:solidFill>
                <a:effectLst/>
                <a:latin typeface="Arial" panose="020B0604020202020204" pitchFamily="34" charset="0"/>
                <a:cs typeface="Arial" panose="020B0604020202020204" pitchFamily="34" charset="0"/>
              </a:rPr>
              <a:t>What strategies can be implemented to minimize hotel reservation cancellations?</a:t>
            </a:r>
          </a:p>
          <a:p>
            <a:pPr marL="285750" indent="-285750" algn="just">
              <a:buFont typeface="Wingdings" panose="05000000000000000000" pitchFamily="2" charset="2"/>
              <a:buChar char="§"/>
            </a:pPr>
            <a:endParaRPr lang="en-US" sz="1600" b="0" i="0" dirty="0">
              <a:solidFill>
                <a:srgbClr val="1F2328"/>
              </a:solidFill>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600" b="0" i="0" dirty="0">
                <a:solidFill>
                  <a:srgbClr val="1F2328"/>
                </a:solidFill>
                <a:effectLst/>
                <a:latin typeface="Arial" panose="020B0604020202020204" pitchFamily="34" charset="0"/>
                <a:cs typeface="Arial" panose="020B0604020202020204" pitchFamily="34" charset="0"/>
              </a:rPr>
              <a:t>How can hotels utilize data insights to make informed pricing and promotional decisions?</a:t>
            </a:r>
          </a:p>
        </p:txBody>
      </p:sp>
      <p:sp>
        <p:nvSpPr>
          <p:cNvPr id="5" name="object 5"/>
          <p:cNvSpPr txBox="1"/>
          <p:nvPr/>
        </p:nvSpPr>
        <p:spPr>
          <a:xfrm>
            <a:off x="769257" y="4638040"/>
            <a:ext cx="166878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chemeClr val="accent2"/>
                </a:solidFill>
                <a:latin typeface="Arial"/>
                <a:cs typeface="Arial"/>
              </a:rPr>
              <a:t>Hypothesis</a:t>
            </a:r>
            <a:endParaRPr sz="2400" dirty="0">
              <a:solidFill>
                <a:schemeClr val="accent2"/>
              </a:solidFill>
              <a:latin typeface="Arial"/>
              <a:cs typeface="Arial"/>
            </a:endParaRPr>
          </a:p>
        </p:txBody>
      </p:sp>
      <p:sp>
        <p:nvSpPr>
          <p:cNvPr id="6" name="object 6"/>
          <p:cNvSpPr txBox="1"/>
          <p:nvPr/>
        </p:nvSpPr>
        <p:spPr>
          <a:xfrm>
            <a:off x="762000" y="5562600"/>
            <a:ext cx="6365875" cy="2001189"/>
          </a:xfrm>
          <a:prstGeom prst="rect">
            <a:avLst/>
          </a:prstGeom>
        </p:spPr>
        <p:txBody>
          <a:bodyPr vert="horz" wrap="square" lIns="0" tIns="31115" rIns="0" bIns="0" rtlCol="0">
            <a:spAutoFit/>
          </a:bodyPr>
          <a:lstStyle/>
          <a:p>
            <a:pPr algn="just"/>
            <a:r>
              <a:rPr lang="en-US" sz="1600" b="0" i="0" dirty="0">
                <a:solidFill>
                  <a:srgbClr val="1F2328"/>
                </a:solidFill>
                <a:effectLst/>
                <a:latin typeface="Arial" panose="020B0604020202020204" pitchFamily="34" charset="0"/>
                <a:cs typeface="Arial" panose="020B0604020202020204" pitchFamily="34" charset="0"/>
              </a:rPr>
              <a:t>• Higher prices are positively correlated with increased cancellation rates.</a:t>
            </a:r>
          </a:p>
          <a:p>
            <a:pPr algn="just"/>
            <a:endParaRPr lang="en-US" sz="1600" b="0" i="0" dirty="0">
              <a:solidFill>
                <a:srgbClr val="1F2328"/>
              </a:solidFill>
              <a:effectLst/>
              <a:latin typeface="Arial" panose="020B0604020202020204" pitchFamily="34" charset="0"/>
              <a:cs typeface="Arial" panose="020B0604020202020204" pitchFamily="34" charset="0"/>
            </a:endParaRPr>
          </a:p>
          <a:p>
            <a:pPr algn="just"/>
            <a:r>
              <a:rPr lang="en-US" sz="1600" b="0" i="0" dirty="0">
                <a:solidFill>
                  <a:srgbClr val="1F2328"/>
                </a:solidFill>
                <a:effectLst/>
                <a:latin typeface="Arial" panose="020B0604020202020204" pitchFamily="34" charset="0"/>
                <a:cs typeface="Arial" panose="020B0604020202020204" pitchFamily="34" charset="0"/>
              </a:rPr>
              <a:t>• Longer waiting lists are associated with higher frequencies of cancellations.</a:t>
            </a:r>
          </a:p>
          <a:p>
            <a:pPr algn="just"/>
            <a:endParaRPr lang="en-US" sz="1600" b="0" i="0" dirty="0">
              <a:solidFill>
                <a:srgbClr val="1F2328"/>
              </a:solidFill>
              <a:effectLst/>
              <a:latin typeface="Arial" panose="020B0604020202020204" pitchFamily="34" charset="0"/>
              <a:cs typeface="Arial" panose="020B0604020202020204" pitchFamily="34" charset="0"/>
            </a:endParaRPr>
          </a:p>
          <a:p>
            <a:pPr algn="just"/>
            <a:r>
              <a:rPr lang="en-US" sz="1600" b="0" i="0" dirty="0">
                <a:solidFill>
                  <a:srgbClr val="1F2328"/>
                </a:solidFill>
                <a:effectLst/>
                <a:latin typeface="Arial" panose="020B0604020202020204" pitchFamily="34" charset="0"/>
                <a:cs typeface="Arial" panose="020B0604020202020204" pitchFamily="34" charset="0"/>
              </a:rPr>
              <a:t>• Offline travel agents contribute more to reservations compared to online channels.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640351" y="599440"/>
            <a:ext cx="326072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chemeClr val="accent2"/>
                </a:solidFill>
                <a:latin typeface="Arial"/>
                <a:cs typeface="Arial"/>
              </a:rPr>
              <a:t>Analysis</a:t>
            </a:r>
            <a:r>
              <a:rPr sz="2400" b="1" spc="-50" dirty="0">
                <a:solidFill>
                  <a:schemeClr val="accent2"/>
                </a:solidFill>
                <a:latin typeface="Arial"/>
                <a:cs typeface="Arial"/>
              </a:rPr>
              <a:t> </a:t>
            </a:r>
            <a:r>
              <a:rPr sz="2400" b="1" dirty="0">
                <a:solidFill>
                  <a:schemeClr val="accent2"/>
                </a:solidFill>
                <a:latin typeface="Arial"/>
                <a:cs typeface="Arial"/>
              </a:rPr>
              <a:t>and</a:t>
            </a:r>
            <a:r>
              <a:rPr sz="2400" b="1" spc="-45" dirty="0">
                <a:solidFill>
                  <a:schemeClr val="accent2"/>
                </a:solidFill>
                <a:latin typeface="Arial"/>
                <a:cs typeface="Arial"/>
              </a:rPr>
              <a:t> </a:t>
            </a:r>
            <a:r>
              <a:rPr sz="2400" b="1" dirty="0">
                <a:solidFill>
                  <a:schemeClr val="accent2"/>
                </a:solidFill>
                <a:latin typeface="Arial"/>
                <a:cs typeface="Arial"/>
              </a:rPr>
              <a:t>Findings</a:t>
            </a:r>
            <a:endParaRPr sz="2400" dirty="0">
              <a:solidFill>
                <a:schemeClr val="accent2"/>
              </a:solidFill>
              <a:latin typeface="Arial"/>
              <a:cs typeface="Arial"/>
            </a:endParaRPr>
          </a:p>
        </p:txBody>
      </p:sp>
      <p:pic>
        <p:nvPicPr>
          <p:cNvPr id="8" name="object 8"/>
          <p:cNvPicPr/>
          <p:nvPr/>
        </p:nvPicPr>
        <p:blipFill>
          <a:blip r:embed="rId2" cstate="print"/>
          <a:stretch>
            <a:fillRect/>
          </a:stretch>
        </p:blipFill>
        <p:spPr>
          <a:xfrm>
            <a:off x="1916746" y="1447800"/>
            <a:ext cx="4560253" cy="3733800"/>
          </a:xfrm>
          <a:prstGeom prst="rect">
            <a:avLst/>
          </a:prstGeom>
        </p:spPr>
      </p:pic>
      <p:sp>
        <p:nvSpPr>
          <p:cNvPr id="6" name="object 2"/>
          <p:cNvSpPr txBox="1"/>
          <p:nvPr/>
        </p:nvSpPr>
        <p:spPr>
          <a:xfrm>
            <a:off x="640351" y="5791200"/>
            <a:ext cx="6674849" cy="1346010"/>
          </a:xfrm>
          <a:prstGeom prst="rect">
            <a:avLst/>
          </a:prstGeom>
        </p:spPr>
        <p:txBody>
          <a:bodyPr vert="horz" wrap="square" lIns="0" tIns="12700" rIns="0" bIns="0" rtlCol="0">
            <a:spAutoFit/>
          </a:bodyPr>
          <a:lstStyle/>
          <a:p>
            <a:pPr marL="12700" marR="5080" algn="just">
              <a:lnSpc>
                <a:spcPct val="110200"/>
              </a:lnSpc>
              <a:spcBef>
                <a:spcPts val="100"/>
              </a:spcBef>
            </a:pPr>
            <a:r>
              <a:rPr sz="1600" dirty="0">
                <a:latin typeface="Arial MT"/>
                <a:cs typeface="Arial MT"/>
              </a:rPr>
              <a:t>The accompanying bar graph shows the percentage of reservations that are canceled </a:t>
            </a:r>
            <a:r>
              <a:rPr sz="1600" spc="5" dirty="0">
                <a:latin typeface="Arial MT"/>
                <a:cs typeface="Arial MT"/>
              </a:rPr>
              <a:t> </a:t>
            </a:r>
            <a:r>
              <a:rPr sz="1600" dirty="0">
                <a:latin typeface="Arial MT"/>
                <a:cs typeface="Arial MT"/>
              </a:rPr>
              <a:t>and</a:t>
            </a:r>
            <a:r>
              <a:rPr sz="1600" spc="5" dirty="0">
                <a:latin typeface="Arial MT"/>
                <a:cs typeface="Arial MT"/>
              </a:rPr>
              <a:t> </a:t>
            </a:r>
            <a:r>
              <a:rPr sz="1600" dirty="0">
                <a:latin typeface="Arial MT"/>
                <a:cs typeface="Arial MT"/>
              </a:rPr>
              <a:t>those</a:t>
            </a:r>
            <a:r>
              <a:rPr sz="1600" spc="5" dirty="0">
                <a:latin typeface="Arial MT"/>
                <a:cs typeface="Arial MT"/>
              </a:rPr>
              <a:t> </a:t>
            </a:r>
            <a:r>
              <a:rPr sz="1600" dirty="0">
                <a:latin typeface="Arial MT"/>
                <a:cs typeface="Arial MT"/>
              </a:rPr>
              <a:t>that</a:t>
            </a:r>
            <a:r>
              <a:rPr sz="1600" spc="5" dirty="0">
                <a:latin typeface="Arial MT"/>
                <a:cs typeface="Arial MT"/>
              </a:rPr>
              <a:t> </a:t>
            </a:r>
            <a:r>
              <a:rPr sz="1600" dirty="0">
                <a:latin typeface="Arial MT"/>
                <a:cs typeface="Arial MT"/>
              </a:rPr>
              <a:t>are</a:t>
            </a:r>
            <a:r>
              <a:rPr sz="1600" spc="5" dirty="0">
                <a:latin typeface="Arial MT"/>
                <a:cs typeface="Arial MT"/>
              </a:rPr>
              <a:t> </a:t>
            </a:r>
            <a:r>
              <a:rPr sz="1600" dirty="0">
                <a:latin typeface="Arial MT"/>
                <a:cs typeface="Arial MT"/>
              </a:rPr>
              <a:t>not.</a:t>
            </a:r>
            <a:r>
              <a:rPr sz="1600" spc="5" dirty="0">
                <a:latin typeface="Arial MT"/>
                <a:cs typeface="Arial MT"/>
              </a:rPr>
              <a:t> </a:t>
            </a:r>
            <a:r>
              <a:rPr sz="1600" dirty="0">
                <a:latin typeface="Arial MT"/>
                <a:cs typeface="Arial MT"/>
              </a:rPr>
              <a:t>It</a:t>
            </a:r>
            <a:r>
              <a:rPr sz="1600" spc="5" dirty="0">
                <a:latin typeface="Arial MT"/>
                <a:cs typeface="Arial MT"/>
              </a:rPr>
              <a:t> </a:t>
            </a:r>
            <a:r>
              <a:rPr sz="1600" dirty="0">
                <a:latin typeface="Arial MT"/>
                <a:cs typeface="Arial MT"/>
              </a:rPr>
              <a:t>is</a:t>
            </a:r>
            <a:r>
              <a:rPr sz="1600" spc="5" dirty="0">
                <a:latin typeface="Arial MT"/>
                <a:cs typeface="Arial MT"/>
              </a:rPr>
              <a:t> </a:t>
            </a:r>
            <a:r>
              <a:rPr sz="1600" dirty="0">
                <a:latin typeface="Arial MT"/>
                <a:cs typeface="Arial MT"/>
              </a:rPr>
              <a:t>obvious</a:t>
            </a:r>
            <a:r>
              <a:rPr sz="1600" spc="5" dirty="0">
                <a:latin typeface="Arial MT"/>
                <a:cs typeface="Arial MT"/>
              </a:rPr>
              <a:t> </a:t>
            </a:r>
            <a:r>
              <a:rPr sz="1600" dirty="0">
                <a:latin typeface="Arial MT"/>
                <a:cs typeface="Arial MT"/>
              </a:rPr>
              <a:t>that</a:t>
            </a:r>
            <a:r>
              <a:rPr sz="1600" spc="5" dirty="0">
                <a:latin typeface="Arial MT"/>
                <a:cs typeface="Arial MT"/>
              </a:rPr>
              <a:t> </a:t>
            </a:r>
            <a:r>
              <a:rPr sz="1600" dirty="0">
                <a:latin typeface="Arial MT"/>
                <a:cs typeface="Arial MT"/>
              </a:rPr>
              <a:t>there</a:t>
            </a:r>
            <a:r>
              <a:rPr sz="1600" spc="5" dirty="0">
                <a:latin typeface="Arial MT"/>
                <a:cs typeface="Arial MT"/>
              </a:rPr>
              <a:t> </a:t>
            </a:r>
            <a:r>
              <a:rPr sz="1600" dirty="0">
                <a:latin typeface="Arial MT"/>
                <a:cs typeface="Arial MT"/>
              </a:rPr>
              <a:t>are</a:t>
            </a:r>
            <a:r>
              <a:rPr sz="1600" spc="5" dirty="0">
                <a:latin typeface="Arial MT"/>
                <a:cs typeface="Arial MT"/>
              </a:rPr>
              <a:t> </a:t>
            </a:r>
            <a:r>
              <a:rPr sz="1600" dirty="0">
                <a:latin typeface="Arial MT"/>
                <a:cs typeface="Arial MT"/>
              </a:rPr>
              <a:t>still</a:t>
            </a:r>
            <a:r>
              <a:rPr sz="1600" spc="5" dirty="0">
                <a:latin typeface="Arial MT"/>
                <a:cs typeface="Arial MT"/>
              </a:rPr>
              <a:t> </a:t>
            </a:r>
            <a:r>
              <a:rPr sz="1600" dirty="0">
                <a:latin typeface="Arial MT"/>
                <a:cs typeface="Arial MT"/>
              </a:rPr>
              <a:t>a</a:t>
            </a:r>
            <a:r>
              <a:rPr sz="1600" spc="5" dirty="0">
                <a:latin typeface="Arial MT"/>
                <a:cs typeface="Arial MT"/>
              </a:rPr>
              <a:t> </a:t>
            </a:r>
            <a:r>
              <a:rPr sz="1600" dirty="0">
                <a:latin typeface="Arial MT"/>
                <a:cs typeface="Arial MT"/>
              </a:rPr>
              <a:t>significant</a:t>
            </a:r>
            <a:r>
              <a:rPr sz="1600" spc="5" dirty="0">
                <a:latin typeface="Arial MT"/>
                <a:cs typeface="Arial MT"/>
              </a:rPr>
              <a:t> </a:t>
            </a:r>
            <a:r>
              <a:rPr sz="1600" dirty="0">
                <a:latin typeface="Arial MT"/>
                <a:cs typeface="Arial MT"/>
              </a:rPr>
              <a:t>number</a:t>
            </a:r>
            <a:r>
              <a:rPr sz="1600" spc="5" dirty="0">
                <a:latin typeface="Arial MT"/>
                <a:cs typeface="Arial MT"/>
              </a:rPr>
              <a:t> </a:t>
            </a:r>
            <a:r>
              <a:rPr sz="1600" dirty="0">
                <a:latin typeface="Arial MT"/>
                <a:cs typeface="Arial MT"/>
              </a:rPr>
              <a:t>of </a:t>
            </a:r>
            <a:r>
              <a:rPr sz="1600" spc="5" dirty="0">
                <a:latin typeface="Arial MT"/>
                <a:cs typeface="Arial MT"/>
              </a:rPr>
              <a:t> </a:t>
            </a:r>
            <a:r>
              <a:rPr sz="1600" dirty="0">
                <a:latin typeface="Arial MT"/>
                <a:cs typeface="Arial MT"/>
              </a:rPr>
              <a:t>reservations that have not been canceled. There are still 37% of clients who canceled </a:t>
            </a:r>
            <a:r>
              <a:rPr sz="1600" spc="5" dirty="0">
                <a:latin typeface="Arial MT"/>
                <a:cs typeface="Arial MT"/>
              </a:rPr>
              <a:t> </a:t>
            </a:r>
            <a:r>
              <a:rPr sz="1600" dirty="0">
                <a:latin typeface="Arial MT"/>
                <a:cs typeface="Arial MT"/>
              </a:rPr>
              <a:t>their</a:t>
            </a:r>
            <a:r>
              <a:rPr sz="1600" spc="-5" dirty="0">
                <a:latin typeface="Arial MT"/>
                <a:cs typeface="Arial MT"/>
              </a:rPr>
              <a:t> </a:t>
            </a:r>
            <a:r>
              <a:rPr sz="1600" dirty="0">
                <a:latin typeface="Arial MT"/>
                <a:cs typeface="Arial MT"/>
              </a:rPr>
              <a:t>reservation,</a:t>
            </a:r>
            <a:r>
              <a:rPr sz="1600" spc="-5" dirty="0">
                <a:latin typeface="Arial MT"/>
                <a:cs typeface="Arial MT"/>
              </a:rPr>
              <a:t> </a:t>
            </a:r>
            <a:r>
              <a:rPr sz="1600" dirty="0">
                <a:latin typeface="Arial MT"/>
                <a:cs typeface="Arial MT"/>
              </a:rPr>
              <a:t>which has</a:t>
            </a:r>
            <a:r>
              <a:rPr sz="1600" spc="-5" dirty="0">
                <a:latin typeface="Arial MT"/>
                <a:cs typeface="Arial MT"/>
              </a:rPr>
              <a:t> </a:t>
            </a:r>
            <a:r>
              <a:rPr sz="1600" dirty="0">
                <a:latin typeface="Arial MT"/>
                <a:cs typeface="Arial MT"/>
              </a:rPr>
              <a:t>a significant</a:t>
            </a:r>
            <a:r>
              <a:rPr sz="1600" spc="-5" dirty="0">
                <a:latin typeface="Arial MT"/>
                <a:cs typeface="Arial MT"/>
              </a:rPr>
              <a:t> </a:t>
            </a:r>
            <a:r>
              <a:rPr sz="1600" dirty="0">
                <a:latin typeface="Arial MT"/>
                <a:cs typeface="Arial MT"/>
              </a:rPr>
              <a:t>impact on</a:t>
            </a:r>
            <a:r>
              <a:rPr sz="1600" spc="-5" dirty="0">
                <a:latin typeface="Arial MT"/>
                <a:cs typeface="Arial MT"/>
              </a:rPr>
              <a:t> </a:t>
            </a:r>
            <a:r>
              <a:rPr sz="1600" dirty="0">
                <a:latin typeface="Arial MT"/>
                <a:cs typeface="Arial MT"/>
              </a:rPr>
              <a:t>the hotels'</a:t>
            </a:r>
            <a:r>
              <a:rPr sz="1600" spc="-5" dirty="0">
                <a:latin typeface="Arial MT"/>
                <a:cs typeface="Arial MT"/>
              </a:rPr>
              <a:t> </a:t>
            </a:r>
            <a:r>
              <a:rPr sz="1600" dirty="0">
                <a:latin typeface="Arial MT"/>
                <a:cs typeface="Arial MT"/>
              </a:rPr>
              <a:t>earnings.</a:t>
            </a:r>
          </a:p>
        </p:txBody>
      </p:sp>
    </p:spTree>
    <p:extLst>
      <p:ext uri="{BB962C8B-B14F-4D97-AF65-F5344CB8AC3E}">
        <p14:creationId xmlns:p14="http://schemas.microsoft.com/office/powerpoint/2010/main" val="16926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62001" y="4655530"/>
            <a:ext cx="6330450" cy="533479"/>
          </a:xfrm>
          <a:prstGeom prst="rect">
            <a:avLst/>
          </a:prstGeom>
        </p:spPr>
        <p:txBody>
          <a:bodyPr vert="horz" wrap="square" lIns="0" tIns="12700" rIns="0" bIns="0" rtlCol="0">
            <a:spAutoFit/>
          </a:bodyPr>
          <a:lstStyle/>
          <a:p>
            <a:pPr marL="12700" marR="5080" algn="just">
              <a:lnSpc>
                <a:spcPct val="110200"/>
              </a:lnSpc>
              <a:spcBef>
                <a:spcPts val="100"/>
              </a:spcBef>
            </a:pPr>
            <a:r>
              <a:rPr sz="1600" dirty="0">
                <a:latin typeface="Arial MT"/>
                <a:cs typeface="Arial MT"/>
              </a:rPr>
              <a:t>In</a:t>
            </a:r>
            <a:r>
              <a:rPr sz="1600" spc="-10" dirty="0">
                <a:latin typeface="Arial MT"/>
                <a:cs typeface="Arial MT"/>
              </a:rPr>
              <a:t> </a:t>
            </a:r>
            <a:r>
              <a:rPr sz="1600" dirty="0">
                <a:latin typeface="Arial MT"/>
                <a:cs typeface="Arial MT"/>
              </a:rPr>
              <a:t>comparison</a:t>
            </a:r>
            <a:r>
              <a:rPr sz="1600" spc="-10" dirty="0">
                <a:latin typeface="Arial MT"/>
                <a:cs typeface="Arial MT"/>
              </a:rPr>
              <a:t> </a:t>
            </a:r>
            <a:r>
              <a:rPr sz="1600" dirty="0">
                <a:latin typeface="Arial MT"/>
                <a:cs typeface="Arial MT"/>
              </a:rPr>
              <a:t>to</a:t>
            </a:r>
            <a:r>
              <a:rPr sz="1600" spc="-5" dirty="0">
                <a:latin typeface="Arial MT"/>
                <a:cs typeface="Arial MT"/>
              </a:rPr>
              <a:t> </a:t>
            </a:r>
            <a:r>
              <a:rPr sz="1600" dirty="0">
                <a:latin typeface="Arial MT"/>
                <a:cs typeface="Arial MT"/>
              </a:rPr>
              <a:t>resort</a:t>
            </a:r>
            <a:r>
              <a:rPr sz="1600" spc="-10" dirty="0">
                <a:latin typeface="Arial MT"/>
                <a:cs typeface="Arial MT"/>
              </a:rPr>
              <a:t> </a:t>
            </a:r>
            <a:r>
              <a:rPr sz="1600" dirty="0">
                <a:latin typeface="Arial MT"/>
                <a:cs typeface="Arial MT"/>
              </a:rPr>
              <a:t>hotels,</a:t>
            </a:r>
            <a:r>
              <a:rPr sz="1600" spc="-5" dirty="0">
                <a:latin typeface="Arial MT"/>
                <a:cs typeface="Arial MT"/>
              </a:rPr>
              <a:t> </a:t>
            </a:r>
            <a:r>
              <a:rPr sz="1600" dirty="0">
                <a:latin typeface="Arial MT"/>
                <a:cs typeface="Arial MT"/>
              </a:rPr>
              <a:t>city</a:t>
            </a:r>
            <a:r>
              <a:rPr sz="1600" spc="-10" dirty="0">
                <a:latin typeface="Arial MT"/>
                <a:cs typeface="Arial MT"/>
              </a:rPr>
              <a:t> </a:t>
            </a:r>
            <a:r>
              <a:rPr sz="1600" dirty="0">
                <a:latin typeface="Arial MT"/>
                <a:cs typeface="Arial MT"/>
              </a:rPr>
              <a:t>hotels</a:t>
            </a:r>
            <a:r>
              <a:rPr sz="1600" spc="-5" dirty="0">
                <a:latin typeface="Arial MT"/>
                <a:cs typeface="Arial MT"/>
              </a:rPr>
              <a:t> </a:t>
            </a:r>
            <a:r>
              <a:rPr sz="1600" dirty="0">
                <a:latin typeface="Arial MT"/>
                <a:cs typeface="Arial MT"/>
              </a:rPr>
              <a:t>have</a:t>
            </a:r>
            <a:r>
              <a:rPr sz="1600" spc="-10" dirty="0">
                <a:latin typeface="Arial MT"/>
                <a:cs typeface="Arial MT"/>
              </a:rPr>
              <a:t> </a:t>
            </a:r>
            <a:r>
              <a:rPr sz="1600" dirty="0">
                <a:latin typeface="Arial MT"/>
                <a:cs typeface="Arial MT"/>
              </a:rPr>
              <a:t>more</a:t>
            </a:r>
            <a:r>
              <a:rPr sz="1600" spc="-5" dirty="0">
                <a:latin typeface="Arial MT"/>
                <a:cs typeface="Arial MT"/>
              </a:rPr>
              <a:t> </a:t>
            </a:r>
            <a:r>
              <a:rPr sz="1600" dirty="0">
                <a:latin typeface="Arial MT"/>
                <a:cs typeface="Arial MT"/>
              </a:rPr>
              <a:t>bookings.</a:t>
            </a:r>
            <a:r>
              <a:rPr sz="1600" spc="-10" dirty="0">
                <a:latin typeface="Arial MT"/>
                <a:cs typeface="Arial MT"/>
              </a:rPr>
              <a:t> </a:t>
            </a:r>
            <a:r>
              <a:rPr sz="1600" dirty="0">
                <a:latin typeface="Arial MT"/>
                <a:cs typeface="Arial MT"/>
              </a:rPr>
              <a:t>It's</a:t>
            </a:r>
            <a:r>
              <a:rPr sz="1600" spc="-5" dirty="0">
                <a:latin typeface="Arial MT"/>
                <a:cs typeface="Arial MT"/>
              </a:rPr>
              <a:t> </a:t>
            </a:r>
            <a:r>
              <a:rPr sz="1600" dirty="0">
                <a:latin typeface="Arial MT"/>
                <a:cs typeface="Arial MT"/>
              </a:rPr>
              <a:t>possible</a:t>
            </a:r>
            <a:r>
              <a:rPr sz="1600" spc="-10" dirty="0">
                <a:latin typeface="Arial MT"/>
                <a:cs typeface="Arial MT"/>
              </a:rPr>
              <a:t> </a:t>
            </a:r>
            <a:r>
              <a:rPr sz="1600" dirty="0">
                <a:latin typeface="Arial MT"/>
                <a:cs typeface="Arial MT"/>
              </a:rPr>
              <a:t>that</a:t>
            </a:r>
            <a:r>
              <a:rPr sz="1600" spc="-5" dirty="0">
                <a:latin typeface="Arial MT"/>
                <a:cs typeface="Arial MT"/>
              </a:rPr>
              <a:t> </a:t>
            </a:r>
            <a:r>
              <a:rPr sz="1600" dirty="0">
                <a:latin typeface="Arial MT"/>
                <a:cs typeface="Arial MT"/>
              </a:rPr>
              <a:t>resort </a:t>
            </a:r>
            <a:r>
              <a:rPr sz="1600" spc="-325" dirty="0">
                <a:latin typeface="Arial MT"/>
                <a:cs typeface="Arial MT"/>
              </a:rPr>
              <a:t> </a:t>
            </a:r>
            <a:r>
              <a:rPr sz="1600" dirty="0">
                <a:latin typeface="Arial MT"/>
                <a:cs typeface="Arial MT"/>
              </a:rPr>
              <a:t>hotels</a:t>
            </a:r>
            <a:r>
              <a:rPr sz="1600" spc="-5" dirty="0">
                <a:latin typeface="Arial MT"/>
                <a:cs typeface="Arial MT"/>
              </a:rPr>
              <a:t> </a:t>
            </a:r>
            <a:r>
              <a:rPr sz="1600" dirty="0">
                <a:latin typeface="Arial MT"/>
                <a:cs typeface="Arial MT"/>
              </a:rPr>
              <a:t>are more expensive</a:t>
            </a:r>
            <a:r>
              <a:rPr sz="1600" spc="-5" dirty="0">
                <a:latin typeface="Arial MT"/>
                <a:cs typeface="Arial MT"/>
              </a:rPr>
              <a:t> </a:t>
            </a:r>
            <a:r>
              <a:rPr sz="1600" dirty="0">
                <a:latin typeface="Arial MT"/>
                <a:cs typeface="Arial MT"/>
              </a:rPr>
              <a:t>than those in cities.</a:t>
            </a:r>
          </a:p>
        </p:txBody>
      </p:sp>
      <p:pic>
        <p:nvPicPr>
          <p:cNvPr id="4" name="object 4"/>
          <p:cNvPicPr/>
          <p:nvPr/>
        </p:nvPicPr>
        <p:blipFill>
          <a:blip r:embed="rId2" cstate="print"/>
          <a:stretch>
            <a:fillRect/>
          </a:stretch>
        </p:blipFill>
        <p:spPr>
          <a:xfrm>
            <a:off x="901700" y="609600"/>
            <a:ext cx="6201636" cy="3733800"/>
          </a:xfrm>
          <a:prstGeom prst="rect">
            <a:avLst/>
          </a:prstGeom>
        </p:spPr>
      </p:pic>
      <p:pic>
        <p:nvPicPr>
          <p:cNvPr id="5" name="object 5"/>
          <p:cNvPicPr/>
          <p:nvPr/>
        </p:nvPicPr>
        <p:blipFill>
          <a:blip r:embed="rId3" cstate="print"/>
          <a:stretch>
            <a:fillRect/>
          </a:stretch>
        </p:blipFill>
        <p:spPr>
          <a:xfrm>
            <a:off x="914400" y="5577359"/>
            <a:ext cx="6127415" cy="33380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2305" y="571092"/>
            <a:ext cx="6576695" cy="1075166"/>
          </a:xfrm>
          <a:prstGeom prst="rect">
            <a:avLst/>
          </a:prstGeom>
        </p:spPr>
        <p:txBody>
          <a:bodyPr vert="horz" wrap="square" lIns="0" tIns="12700" rIns="0" bIns="0" rtlCol="0">
            <a:spAutoFit/>
          </a:bodyPr>
          <a:lstStyle/>
          <a:p>
            <a:pPr marL="12700" marR="5080" algn="just">
              <a:lnSpc>
                <a:spcPct val="110200"/>
              </a:lnSpc>
              <a:spcBef>
                <a:spcPts val="100"/>
              </a:spcBef>
            </a:pPr>
            <a:r>
              <a:rPr sz="1600" dirty="0">
                <a:latin typeface="Arial MT"/>
                <a:cs typeface="Arial MT"/>
              </a:rPr>
              <a:t>The line graph above shows that, on certain days, the average daily rate for a city hotel </a:t>
            </a:r>
            <a:r>
              <a:rPr sz="1600" spc="5" dirty="0">
                <a:latin typeface="Arial MT"/>
                <a:cs typeface="Arial MT"/>
              </a:rPr>
              <a:t> </a:t>
            </a:r>
            <a:r>
              <a:rPr sz="1600" dirty="0">
                <a:latin typeface="Arial MT"/>
                <a:cs typeface="Arial MT"/>
              </a:rPr>
              <a:t>is less than that of a resort hotel, and on other days, it is even less. It goes without </a:t>
            </a:r>
            <a:r>
              <a:rPr sz="1600" spc="5" dirty="0">
                <a:latin typeface="Arial MT"/>
                <a:cs typeface="Arial MT"/>
              </a:rPr>
              <a:t> </a:t>
            </a:r>
            <a:r>
              <a:rPr sz="1600" dirty="0">
                <a:latin typeface="Arial MT"/>
                <a:cs typeface="Arial MT"/>
              </a:rPr>
              <a:t>saying</a:t>
            </a:r>
            <a:r>
              <a:rPr sz="1600" spc="-5" dirty="0">
                <a:latin typeface="Arial MT"/>
                <a:cs typeface="Arial MT"/>
              </a:rPr>
              <a:t> </a:t>
            </a:r>
            <a:r>
              <a:rPr sz="1600" dirty="0">
                <a:latin typeface="Arial MT"/>
                <a:cs typeface="Arial MT"/>
              </a:rPr>
              <a:t>that</a:t>
            </a:r>
            <a:r>
              <a:rPr sz="1600" spc="-5" dirty="0">
                <a:latin typeface="Arial MT"/>
                <a:cs typeface="Arial MT"/>
              </a:rPr>
              <a:t> </a:t>
            </a:r>
            <a:r>
              <a:rPr sz="1600" dirty="0">
                <a:latin typeface="Arial MT"/>
                <a:cs typeface="Arial MT"/>
              </a:rPr>
              <a:t>weekends and</a:t>
            </a:r>
            <a:r>
              <a:rPr sz="1600" spc="-5" dirty="0">
                <a:latin typeface="Arial MT"/>
                <a:cs typeface="Arial MT"/>
              </a:rPr>
              <a:t> </a:t>
            </a:r>
            <a:r>
              <a:rPr sz="1600" dirty="0">
                <a:latin typeface="Arial MT"/>
                <a:cs typeface="Arial MT"/>
              </a:rPr>
              <a:t>holidays may</a:t>
            </a:r>
            <a:r>
              <a:rPr sz="1600" spc="-5" dirty="0">
                <a:latin typeface="Arial MT"/>
                <a:cs typeface="Arial MT"/>
              </a:rPr>
              <a:t> </a:t>
            </a:r>
            <a:r>
              <a:rPr sz="1600" dirty="0">
                <a:latin typeface="Arial MT"/>
                <a:cs typeface="Arial MT"/>
              </a:rPr>
              <a:t>see a</a:t>
            </a:r>
            <a:r>
              <a:rPr sz="1600" spc="-5" dirty="0">
                <a:latin typeface="Arial MT"/>
                <a:cs typeface="Arial MT"/>
              </a:rPr>
              <a:t> </a:t>
            </a:r>
            <a:r>
              <a:rPr sz="1600" dirty="0">
                <a:latin typeface="Arial MT"/>
                <a:cs typeface="Arial MT"/>
              </a:rPr>
              <a:t>rise in</a:t>
            </a:r>
            <a:r>
              <a:rPr sz="1600" spc="-5" dirty="0">
                <a:latin typeface="Arial MT"/>
                <a:cs typeface="Arial MT"/>
              </a:rPr>
              <a:t> </a:t>
            </a:r>
            <a:r>
              <a:rPr sz="1600" dirty="0">
                <a:latin typeface="Arial MT"/>
                <a:cs typeface="Arial MT"/>
              </a:rPr>
              <a:t>resort hotel</a:t>
            </a:r>
            <a:r>
              <a:rPr sz="1600" spc="-5" dirty="0">
                <a:latin typeface="Arial MT"/>
                <a:cs typeface="Arial MT"/>
              </a:rPr>
              <a:t> </a:t>
            </a:r>
            <a:r>
              <a:rPr sz="1600" dirty="0">
                <a:latin typeface="Arial MT"/>
                <a:cs typeface="Arial MT"/>
              </a:rPr>
              <a:t>rates.</a:t>
            </a:r>
          </a:p>
        </p:txBody>
      </p:sp>
      <p:sp>
        <p:nvSpPr>
          <p:cNvPr id="3" name="object 3"/>
          <p:cNvSpPr txBox="1"/>
          <p:nvPr/>
        </p:nvSpPr>
        <p:spPr>
          <a:xfrm>
            <a:off x="762000" y="4854489"/>
            <a:ext cx="6477000" cy="1616853"/>
          </a:xfrm>
          <a:prstGeom prst="rect">
            <a:avLst/>
          </a:prstGeom>
        </p:spPr>
        <p:txBody>
          <a:bodyPr vert="horz" wrap="square" lIns="0" tIns="12700" rIns="0" bIns="0" rtlCol="0">
            <a:spAutoFit/>
          </a:bodyPr>
          <a:lstStyle/>
          <a:p>
            <a:pPr marL="12700" marR="5080" algn="just">
              <a:lnSpc>
                <a:spcPct val="110200"/>
              </a:lnSpc>
              <a:spcBef>
                <a:spcPts val="100"/>
              </a:spcBef>
            </a:pPr>
            <a:r>
              <a:rPr sz="1600" spc="-15" dirty="0">
                <a:latin typeface="Arial MT"/>
                <a:cs typeface="Arial MT"/>
              </a:rPr>
              <a:t>We </a:t>
            </a:r>
            <a:r>
              <a:rPr sz="1600" dirty="0">
                <a:latin typeface="Arial MT"/>
                <a:cs typeface="Arial MT"/>
              </a:rPr>
              <a:t>have developed the grouped bar graph to analyze the months with the highest and </a:t>
            </a:r>
            <a:r>
              <a:rPr sz="1600" spc="5" dirty="0">
                <a:latin typeface="Arial MT"/>
                <a:cs typeface="Arial MT"/>
              </a:rPr>
              <a:t> </a:t>
            </a:r>
            <a:r>
              <a:rPr sz="1600" dirty="0">
                <a:latin typeface="Arial MT"/>
                <a:cs typeface="Arial MT"/>
              </a:rPr>
              <a:t>lowest reservation levels according to reservation status. As can be seen, both the </a:t>
            </a:r>
            <a:r>
              <a:rPr sz="1600" spc="5" dirty="0">
                <a:latin typeface="Arial MT"/>
                <a:cs typeface="Arial MT"/>
              </a:rPr>
              <a:t> </a:t>
            </a:r>
            <a:r>
              <a:rPr sz="1600" dirty="0">
                <a:latin typeface="Arial MT"/>
                <a:cs typeface="Arial MT"/>
              </a:rPr>
              <a:t>number of confirmed reservations and the number of canceled reservations are largest </a:t>
            </a:r>
            <a:r>
              <a:rPr sz="1600" spc="5" dirty="0">
                <a:latin typeface="Arial MT"/>
                <a:cs typeface="Arial MT"/>
              </a:rPr>
              <a:t> </a:t>
            </a:r>
            <a:r>
              <a:rPr sz="1600" dirty="0">
                <a:latin typeface="Arial MT"/>
                <a:cs typeface="Arial MT"/>
              </a:rPr>
              <a:t>in</a:t>
            </a:r>
            <a:r>
              <a:rPr sz="1600" spc="5" dirty="0">
                <a:latin typeface="Arial MT"/>
                <a:cs typeface="Arial MT"/>
              </a:rPr>
              <a:t> </a:t>
            </a:r>
            <a:r>
              <a:rPr sz="1600" dirty="0">
                <a:latin typeface="Arial MT"/>
                <a:cs typeface="Arial MT"/>
              </a:rPr>
              <a:t>the</a:t>
            </a:r>
            <a:r>
              <a:rPr sz="1600" spc="5" dirty="0">
                <a:latin typeface="Arial MT"/>
                <a:cs typeface="Arial MT"/>
              </a:rPr>
              <a:t> </a:t>
            </a:r>
            <a:r>
              <a:rPr sz="1600" dirty="0">
                <a:latin typeface="Arial MT"/>
                <a:cs typeface="Arial MT"/>
              </a:rPr>
              <a:t>month</a:t>
            </a:r>
            <a:r>
              <a:rPr sz="1600" spc="5" dirty="0">
                <a:latin typeface="Arial MT"/>
                <a:cs typeface="Arial MT"/>
              </a:rPr>
              <a:t> </a:t>
            </a:r>
            <a:r>
              <a:rPr sz="1600" dirty="0">
                <a:latin typeface="Arial MT"/>
                <a:cs typeface="Arial MT"/>
              </a:rPr>
              <a:t>of</a:t>
            </a:r>
            <a:r>
              <a:rPr sz="1600" spc="5" dirty="0">
                <a:latin typeface="Arial MT"/>
                <a:cs typeface="Arial MT"/>
              </a:rPr>
              <a:t> </a:t>
            </a:r>
            <a:r>
              <a:rPr sz="1600" dirty="0">
                <a:latin typeface="Arial MT"/>
                <a:cs typeface="Arial MT"/>
              </a:rPr>
              <a:t>August.</a:t>
            </a:r>
            <a:r>
              <a:rPr sz="1600" spc="5" dirty="0">
                <a:latin typeface="Arial MT"/>
                <a:cs typeface="Arial MT"/>
              </a:rPr>
              <a:t> </a:t>
            </a:r>
            <a:r>
              <a:rPr sz="1600" dirty="0">
                <a:latin typeface="Arial MT"/>
                <a:cs typeface="Arial MT"/>
              </a:rPr>
              <a:t>whereas</a:t>
            </a:r>
            <a:r>
              <a:rPr sz="1600" spc="5" dirty="0">
                <a:latin typeface="Arial MT"/>
                <a:cs typeface="Arial MT"/>
              </a:rPr>
              <a:t> </a:t>
            </a:r>
            <a:r>
              <a:rPr sz="1600" dirty="0">
                <a:latin typeface="Arial MT"/>
                <a:cs typeface="Arial MT"/>
              </a:rPr>
              <a:t>January</a:t>
            </a:r>
            <a:r>
              <a:rPr sz="1600" spc="5" dirty="0">
                <a:latin typeface="Arial MT"/>
                <a:cs typeface="Arial MT"/>
              </a:rPr>
              <a:t> </a:t>
            </a:r>
            <a:r>
              <a:rPr sz="1600" dirty="0">
                <a:latin typeface="Arial MT"/>
                <a:cs typeface="Arial MT"/>
              </a:rPr>
              <a:t>is</a:t>
            </a:r>
            <a:r>
              <a:rPr sz="1600" spc="5" dirty="0">
                <a:latin typeface="Arial MT"/>
                <a:cs typeface="Arial MT"/>
              </a:rPr>
              <a:t> </a:t>
            </a:r>
            <a:r>
              <a:rPr sz="1600" dirty="0">
                <a:latin typeface="Arial MT"/>
                <a:cs typeface="Arial MT"/>
              </a:rPr>
              <a:t>the</a:t>
            </a:r>
            <a:r>
              <a:rPr sz="1600" spc="5" dirty="0">
                <a:latin typeface="Arial MT"/>
                <a:cs typeface="Arial MT"/>
              </a:rPr>
              <a:t> </a:t>
            </a:r>
            <a:r>
              <a:rPr sz="1600" dirty="0">
                <a:latin typeface="Arial MT"/>
                <a:cs typeface="Arial MT"/>
              </a:rPr>
              <a:t>month</a:t>
            </a:r>
            <a:r>
              <a:rPr sz="1600" spc="5" dirty="0">
                <a:latin typeface="Arial MT"/>
                <a:cs typeface="Arial MT"/>
              </a:rPr>
              <a:t> </a:t>
            </a:r>
            <a:r>
              <a:rPr sz="1600" dirty="0">
                <a:latin typeface="Arial MT"/>
                <a:cs typeface="Arial MT"/>
              </a:rPr>
              <a:t>with</a:t>
            </a:r>
            <a:r>
              <a:rPr sz="1600" spc="5" dirty="0">
                <a:latin typeface="Arial MT"/>
                <a:cs typeface="Arial MT"/>
              </a:rPr>
              <a:t> </a:t>
            </a:r>
            <a:r>
              <a:rPr sz="1600" dirty="0">
                <a:latin typeface="Arial MT"/>
                <a:cs typeface="Arial MT"/>
              </a:rPr>
              <a:t>the</a:t>
            </a:r>
            <a:r>
              <a:rPr sz="1600" spc="5" dirty="0">
                <a:latin typeface="Arial MT"/>
                <a:cs typeface="Arial MT"/>
              </a:rPr>
              <a:t> </a:t>
            </a:r>
            <a:r>
              <a:rPr sz="1600" dirty="0">
                <a:latin typeface="Arial MT"/>
                <a:cs typeface="Arial MT"/>
              </a:rPr>
              <a:t>most</a:t>
            </a:r>
            <a:r>
              <a:rPr sz="1600" spc="5" dirty="0">
                <a:latin typeface="Arial MT"/>
                <a:cs typeface="Arial MT"/>
              </a:rPr>
              <a:t> </a:t>
            </a:r>
            <a:r>
              <a:rPr sz="1600" dirty="0">
                <a:latin typeface="Arial MT"/>
                <a:cs typeface="Arial MT"/>
              </a:rPr>
              <a:t>canceled </a:t>
            </a:r>
            <a:r>
              <a:rPr sz="1600" spc="5" dirty="0">
                <a:latin typeface="Arial MT"/>
                <a:cs typeface="Arial MT"/>
              </a:rPr>
              <a:t> </a:t>
            </a:r>
            <a:r>
              <a:rPr sz="1600" dirty="0">
                <a:latin typeface="Arial MT"/>
                <a:cs typeface="Arial MT"/>
              </a:rPr>
              <a:t>reservations.</a:t>
            </a:r>
          </a:p>
        </p:txBody>
      </p:sp>
      <p:pic>
        <p:nvPicPr>
          <p:cNvPr id="4" name="object 4"/>
          <p:cNvPicPr/>
          <p:nvPr/>
        </p:nvPicPr>
        <p:blipFill>
          <a:blip r:embed="rId2" cstate="print"/>
          <a:stretch>
            <a:fillRect/>
          </a:stretch>
        </p:blipFill>
        <p:spPr>
          <a:xfrm>
            <a:off x="1383214" y="1780418"/>
            <a:ext cx="5550986" cy="2805750"/>
          </a:xfrm>
          <a:prstGeom prst="rect">
            <a:avLst/>
          </a:prstGeom>
        </p:spPr>
      </p:pic>
      <p:pic>
        <p:nvPicPr>
          <p:cNvPr id="5" name="object 5"/>
          <p:cNvPicPr/>
          <p:nvPr/>
        </p:nvPicPr>
        <p:blipFill>
          <a:blip r:embed="rId3" cstate="print"/>
          <a:stretch>
            <a:fillRect/>
          </a:stretch>
        </p:blipFill>
        <p:spPr>
          <a:xfrm>
            <a:off x="1383214" y="6471342"/>
            <a:ext cx="5651501" cy="28194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800" y="873597"/>
            <a:ext cx="6629400" cy="1863074"/>
          </a:xfrm>
          <a:prstGeom prst="rect">
            <a:avLst/>
          </a:prstGeom>
        </p:spPr>
        <p:txBody>
          <a:bodyPr vert="horz" wrap="square" lIns="0" tIns="12700" rIns="0" bIns="0" rtlCol="0">
            <a:spAutoFit/>
          </a:bodyPr>
          <a:lstStyle/>
          <a:p>
            <a:pPr marL="12700" marR="5080" algn="just">
              <a:lnSpc>
                <a:spcPct val="110200"/>
              </a:lnSpc>
              <a:spcBef>
                <a:spcPts val="100"/>
              </a:spcBef>
            </a:pPr>
            <a:r>
              <a:rPr sz="1600" dirty="0">
                <a:latin typeface="Arial MT"/>
                <a:cs typeface="Arial MT"/>
              </a:rPr>
              <a:t>This bar graph demonstrates that cancellations are most common when prices are </a:t>
            </a:r>
            <a:r>
              <a:rPr sz="1600" spc="5" dirty="0">
                <a:latin typeface="Arial MT"/>
                <a:cs typeface="Arial MT"/>
              </a:rPr>
              <a:t> </a:t>
            </a:r>
            <a:r>
              <a:rPr sz="1600" dirty="0">
                <a:latin typeface="Arial MT"/>
                <a:cs typeface="Arial MT"/>
              </a:rPr>
              <a:t>greatest</a:t>
            </a:r>
            <a:r>
              <a:rPr sz="1600" spc="5" dirty="0">
                <a:latin typeface="Arial MT"/>
                <a:cs typeface="Arial MT"/>
              </a:rPr>
              <a:t> </a:t>
            </a:r>
            <a:r>
              <a:rPr sz="1600" dirty="0">
                <a:latin typeface="Arial MT"/>
                <a:cs typeface="Arial MT"/>
              </a:rPr>
              <a:t>and</a:t>
            </a:r>
            <a:r>
              <a:rPr sz="1600" spc="5" dirty="0">
                <a:latin typeface="Arial MT"/>
                <a:cs typeface="Arial MT"/>
              </a:rPr>
              <a:t> </a:t>
            </a:r>
            <a:r>
              <a:rPr sz="1600" dirty="0">
                <a:latin typeface="Arial MT"/>
                <a:cs typeface="Arial MT"/>
              </a:rPr>
              <a:t>are</a:t>
            </a:r>
            <a:r>
              <a:rPr sz="1600" spc="5" dirty="0">
                <a:latin typeface="Arial MT"/>
                <a:cs typeface="Arial MT"/>
              </a:rPr>
              <a:t> </a:t>
            </a:r>
            <a:r>
              <a:rPr sz="1600" dirty="0">
                <a:latin typeface="Arial MT"/>
                <a:cs typeface="Arial MT"/>
              </a:rPr>
              <a:t>least</a:t>
            </a:r>
            <a:r>
              <a:rPr sz="1600" spc="5" dirty="0">
                <a:latin typeface="Arial MT"/>
                <a:cs typeface="Arial MT"/>
              </a:rPr>
              <a:t> </a:t>
            </a:r>
            <a:r>
              <a:rPr sz="1600" dirty="0">
                <a:latin typeface="Arial MT"/>
                <a:cs typeface="Arial MT"/>
              </a:rPr>
              <a:t>common</a:t>
            </a:r>
            <a:r>
              <a:rPr sz="1600" spc="5" dirty="0">
                <a:latin typeface="Arial MT"/>
                <a:cs typeface="Arial MT"/>
              </a:rPr>
              <a:t> </a:t>
            </a:r>
            <a:r>
              <a:rPr sz="1600" dirty="0">
                <a:latin typeface="Arial MT"/>
                <a:cs typeface="Arial MT"/>
              </a:rPr>
              <a:t>when</a:t>
            </a:r>
            <a:r>
              <a:rPr sz="1600" spc="5" dirty="0">
                <a:latin typeface="Arial MT"/>
                <a:cs typeface="Arial MT"/>
              </a:rPr>
              <a:t> </a:t>
            </a:r>
            <a:r>
              <a:rPr sz="1600" dirty="0">
                <a:latin typeface="Arial MT"/>
                <a:cs typeface="Arial MT"/>
              </a:rPr>
              <a:t>they</a:t>
            </a:r>
            <a:r>
              <a:rPr sz="1600" spc="5" dirty="0">
                <a:latin typeface="Arial MT"/>
                <a:cs typeface="Arial MT"/>
              </a:rPr>
              <a:t> </a:t>
            </a:r>
            <a:r>
              <a:rPr sz="1600" dirty="0">
                <a:latin typeface="Arial MT"/>
                <a:cs typeface="Arial MT"/>
              </a:rPr>
              <a:t>are</a:t>
            </a:r>
            <a:r>
              <a:rPr sz="1600" spc="5" dirty="0">
                <a:latin typeface="Arial MT"/>
                <a:cs typeface="Arial MT"/>
              </a:rPr>
              <a:t> </a:t>
            </a:r>
            <a:r>
              <a:rPr sz="1600" dirty="0">
                <a:latin typeface="Arial MT"/>
                <a:cs typeface="Arial MT"/>
              </a:rPr>
              <a:t>lowest.</a:t>
            </a:r>
            <a:r>
              <a:rPr sz="1600" spc="5" dirty="0">
                <a:latin typeface="Arial MT"/>
                <a:cs typeface="Arial MT"/>
              </a:rPr>
              <a:t> </a:t>
            </a:r>
            <a:r>
              <a:rPr sz="1600" dirty="0">
                <a:latin typeface="Arial MT"/>
                <a:cs typeface="Arial MT"/>
              </a:rPr>
              <a:t>Therefore, the cost of the </a:t>
            </a:r>
            <a:r>
              <a:rPr sz="1600" spc="5" dirty="0">
                <a:latin typeface="Arial MT"/>
                <a:cs typeface="Arial MT"/>
              </a:rPr>
              <a:t> </a:t>
            </a:r>
            <a:r>
              <a:rPr sz="1600" dirty="0">
                <a:latin typeface="Arial MT"/>
                <a:cs typeface="Arial MT"/>
              </a:rPr>
              <a:t>accommodation</a:t>
            </a:r>
            <a:r>
              <a:rPr sz="1600" spc="-5" dirty="0">
                <a:latin typeface="Arial MT"/>
                <a:cs typeface="Arial MT"/>
              </a:rPr>
              <a:t> </a:t>
            </a:r>
            <a:r>
              <a:rPr sz="1600" dirty="0">
                <a:latin typeface="Arial MT"/>
                <a:cs typeface="Arial MT"/>
              </a:rPr>
              <a:t>is solely</a:t>
            </a:r>
            <a:r>
              <a:rPr sz="1600" spc="-5" dirty="0">
                <a:latin typeface="Arial MT"/>
                <a:cs typeface="Arial MT"/>
              </a:rPr>
              <a:t> </a:t>
            </a:r>
            <a:r>
              <a:rPr sz="1600" dirty="0">
                <a:latin typeface="Arial MT"/>
                <a:cs typeface="Arial MT"/>
              </a:rPr>
              <a:t>responsible for the</a:t>
            </a:r>
            <a:r>
              <a:rPr sz="1600" spc="-5" dirty="0">
                <a:latin typeface="Arial MT"/>
                <a:cs typeface="Arial MT"/>
              </a:rPr>
              <a:t> </a:t>
            </a:r>
            <a:r>
              <a:rPr sz="1600" dirty="0">
                <a:latin typeface="Arial MT"/>
                <a:cs typeface="Arial MT"/>
              </a:rPr>
              <a:t>cancellation.</a:t>
            </a:r>
          </a:p>
          <a:p>
            <a:pPr algn="just">
              <a:lnSpc>
                <a:spcPct val="100000"/>
              </a:lnSpc>
              <a:spcBef>
                <a:spcPts val="30"/>
              </a:spcBef>
            </a:pPr>
            <a:endParaRPr sz="1600" dirty="0">
              <a:latin typeface="Arial MT"/>
              <a:cs typeface="Arial MT"/>
            </a:endParaRPr>
          </a:p>
          <a:p>
            <a:pPr marL="12700" marR="220345" algn="just">
              <a:lnSpc>
                <a:spcPct val="110200"/>
              </a:lnSpc>
              <a:spcBef>
                <a:spcPts val="5"/>
              </a:spcBef>
            </a:pPr>
            <a:r>
              <a:rPr sz="1600" spc="-20" dirty="0">
                <a:latin typeface="Arial MT"/>
                <a:cs typeface="Arial MT"/>
              </a:rPr>
              <a:t>Now,</a:t>
            </a:r>
            <a:r>
              <a:rPr sz="1600" spc="-10" dirty="0">
                <a:latin typeface="Arial MT"/>
                <a:cs typeface="Arial MT"/>
              </a:rPr>
              <a:t> </a:t>
            </a:r>
            <a:r>
              <a:rPr sz="1600" dirty="0">
                <a:latin typeface="Arial MT"/>
                <a:cs typeface="Arial MT"/>
              </a:rPr>
              <a:t>let's</a:t>
            </a:r>
            <a:r>
              <a:rPr sz="1600" spc="-5" dirty="0">
                <a:latin typeface="Arial MT"/>
                <a:cs typeface="Arial MT"/>
              </a:rPr>
              <a:t> </a:t>
            </a:r>
            <a:r>
              <a:rPr sz="1600" dirty="0">
                <a:latin typeface="Arial MT"/>
                <a:cs typeface="Arial MT"/>
              </a:rPr>
              <a:t>see</a:t>
            </a:r>
            <a:r>
              <a:rPr sz="1600" spc="-10" dirty="0">
                <a:latin typeface="Arial MT"/>
                <a:cs typeface="Arial MT"/>
              </a:rPr>
              <a:t> </a:t>
            </a:r>
            <a:r>
              <a:rPr sz="1600" dirty="0">
                <a:latin typeface="Arial MT"/>
                <a:cs typeface="Arial MT"/>
              </a:rPr>
              <a:t>which</a:t>
            </a:r>
            <a:r>
              <a:rPr sz="1600" spc="-5" dirty="0">
                <a:latin typeface="Arial MT"/>
                <a:cs typeface="Arial MT"/>
              </a:rPr>
              <a:t> </a:t>
            </a:r>
            <a:r>
              <a:rPr sz="1600" dirty="0">
                <a:latin typeface="Arial MT"/>
                <a:cs typeface="Arial MT"/>
              </a:rPr>
              <a:t>country</a:t>
            </a:r>
            <a:r>
              <a:rPr sz="1600" spc="-5" dirty="0">
                <a:latin typeface="Arial MT"/>
                <a:cs typeface="Arial MT"/>
              </a:rPr>
              <a:t> </a:t>
            </a:r>
            <a:r>
              <a:rPr sz="1600" dirty="0">
                <a:latin typeface="Arial MT"/>
                <a:cs typeface="Arial MT"/>
              </a:rPr>
              <a:t>has</a:t>
            </a:r>
            <a:r>
              <a:rPr sz="1600" spc="-10" dirty="0">
                <a:latin typeface="Arial MT"/>
                <a:cs typeface="Arial MT"/>
              </a:rPr>
              <a:t> </a:t>
            </a:r>
            <a:r>
              <a:rPr sz="1600" dirty="0">
                <a:latin typeface="Arial MT"/>
                <a:cs typeface="Arial MT"/>
              </a:rPr>
              <a:t>the</a:t>
            </a:r>
            <a:r>
              <a:rPr sz="1600" spc="-5" dirty="0">
                <a:latin typeface="Arial MT"/>
                <a:cs typeface="Arial MT"/>
              </a:rPr>
              <a:t> </a:t>
            </a:r>
            <a:r>
              <a:rPr sz="1600" dirty="0">
                <a:latin typeface="Arial MT"/>
                <a:cs typeface="Arial MT"/>
              </a:rPr>
              <a:t>highest</a:t>
            </a:r>
            <a:r>
              <a:rPr sz="1600" spc="-10" dirty="0">
                <a:latin typeface="Arial MT"/>
                <a:cs typeface="Arial MT"/>
              </a:rPr>
              <a:t> </a:t>
            </a:r>
            <a:r>
              <a:rPr sz="1600" dirty="0">
                <a:latin typeface="Arial MT"/>
                <a:cs typeface="Arial MT"/>
              </a:rPr>
              <a:t>reservation</a:t>
            </a:r>
            <a:r>
              <a:rPr sz="1600" spc="-5" dirty="0">
                <a:latin typeface="Arial MT"/>
                <a:cs typeface="Arial MT"/>
              </a:rPr>
              <a:t> </a:t>
            </a:r>
            <a:r>
              <a:rPr sz="1600" dirty="0">
                <a:latin typeface="Arial MT"/>
                <a:cs typeface="Arial MT"/>
              </a:rPr>
              <a:t>canceled.</a:t>
            </a:r>
            <a:r>
              <a:rPr sz="1600" spc="-30" dirty="0">
                <a:latin typeface="Arial MT"/>
                <a:cs typeface="Arial MT"/>
              </a:rPr>
              <a:t> </a:t>
            </a:r>
            <a:r>
              <a:rPr sz="1600" dirty="0">
                <a:latin typeface="Arial MT"/>
                <a:cs typeface="Arial MT"/>
              </a:rPr>
              <a:t>The</a:t>
            </a:r>
            <a:r>
              <a:rPr sz="1600" spc="-10" dirty="0">
                <a:latin typeface="Arial MT"/>
                <a:cs typeface="Arial MT"/>
              </a:rPr>
              <a:t> </a:t>
            </a:r>
            <a:r>
              <a:rPr sz="1600" dirty="0">
                <a:latin typeface="Arial MT"/>
                <a:cs typeface="Arial MT"/>
              </a:rPr>
              <a:t>top</a:t>
            </a:r>
            <a:r>
              <a:rPr sz="1600" spc="-5" dirty="0">
                <a:latin typeface="Arial MT"/>
                <a:cs typeface="Arial MT"/>
              </a:rPr>
              <a:t> </a:t>
            </a:r>
            <a:r>
              <a:rPr sz="1600" dirty="0">
                <a:latin typeface="Arial MT"/>
                <a:cs typeface="Arial MT"/>
              </a:rPr>
              <a:t>country</a:t>
            </a:r>
            <a:r>
              <a:rPr sz="1600" spc="-5" dirty="0">
                <a:latin typeface="Arial MT"/>
                <a:cs typeface="Arial MT"/>
              </a:rPr>
              <a:t> </a:t>
            </a:r>
            <a:r>
              <a:rPr sz="1600" dirty="0">
                <a:latin typeface="Arial MT"/>
                <a:cs typeface="Arial MT"/>
              </a:rPr>
              <a:t>is </a:t>
            </a:r>
            <a:r>
              <a:rPr sz="1600" spc="-320" dirty="0">
                <a:latin typeface="Arial MT"/>
                <a:cs typeface="Arial MT"/>
              </a:rPr>
              <a:t> </a:t>
            </a:r>
            <a:r>
              <a:rPr sz="1600" dirty="0">
                <a:latin typeface="Arial MT"/>
                <a:cs typeface="Arial MT"/>
              </a:rPr>
              <a:t>Portugal</a:t>
            </a:r>
            <a:r>
              <a:rPr sz="1600" spc="-5" dirty="0">
                <a:latin typeface="Arial MT"/>
                <a:cs typeface="Arial MT"/>
              </a:rPr>
              <a:t> </a:t>
            </a:r>
            <a:r>
              <a:rPr sz="1600" dirty="0">
                <a:latin typeface="Arial MT"/>
                <a:cs typeface="Arial MT"/>
              </a:rPr>
              <a:t>with the highest</a:t>
            </a:r>
            <a:r>
              <a:rPr sz="1600" spc="-5" dirty="0">
                <a:latin typeface="Arial MT"/>
                <a:cs typeface="Arial MT"/>
              </a:rPr>
              <a:t> </a:t>
            </a:r>
            <a:r>
              <a:rPr sz="1600" dirty="0">
                <a:latin typeface="Arial MT"/>
                <a:cs typeface="Arial MT"/>
              </a:rPr>
              <a:t>number of cancellations.</a:t>
            </a:r>
          </a:p>
        </p:txBody>
      </p:sp>
      <p:pic>
        <p:nvPicPr>
          <p:cNvPr id="4" name="object 4"/>
          <p:cNvPicPr/>
          <p:nvPr/>
        </p:nvPicPr>
        <p:blipFill>
          <a:blip r:embed="rId2" cstate="print"/>
          <a:stretch>
            <a:fillRect/>
          </a:stretch>
        </p:blipFill>
        <p:spPr>
          <a:xfrm>
            <a:off x="1447800" y="3200400"/>
            <a:ext cx="5105399" cy="5715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2256" y="838200"/>
            <a:ext cx="6713985" cy="1346010"/>
          </a:xfrm>
          <a:prstGeom prst="rect">
            <a:avLst/>
          </a:prstGeom>
        </p:spPr>
        <p:txBody>
          <a:bodyPr vert="horz" wrap="square" lIns="0" tIns="12700" rIns="0" bIns="0" rtlCol="0">
            <a:spAutoFit/>
          </a:bodyPr>
          <a:lstStyle/>
          <a:p>
            <a:pPr marL="12700" marR="5080" algn="just">
              <a:lnSpc>
                <a:spcPct val="110200"/>
              </a:lnSpc>
              <a:spcBef>
                <a:spcPts val="100"/>
              </a:spcBef>
            </a:pPr>
            <a:r>
              <a:rPr sz="1600" spc="-5" dirty="0">
                <a:latin typeface="Arial MT"/>
                <a:cs typeface="Arial MT"/>
              </a:rPr>
              <a:t>Let’s</a:t>
            </a:r>
            <a:r>
              <a:rPr sz="1600" spc="-10" dirty="0">
                <a:latin typeface="Arial MT"/>
                <a:cs typeface="Arial MT"/>
              </a:rPr>
              <a:t> </a:t>
            </a:r>
            <a:r>
              <a:rPr sz="1600" dirty="0">
                <a:latin typeface="Arial MT"/>
                <a:cs typeface="Arial MT"/>
              </a:rPr>
              <a:t>check</a:t>
            </a:r>
            <a:r>
              <a:rPr sz="1600" spc="-10" dirty="0">
                <a:latin typeface="Arial MT"/>
                <a:cs typeface="Arial MT"/>
              </a:rPr>
              <a:t> </a:t>
            </a:r>
            <a:r>
              <a:rPr sz="1600" dirty="0">
                <a:latin typeface="Arial MT"/>
                <a:cs typeface="Arial MT"/>
              </a:rPr>
              <a:t>the</a:t>
            </a:r>
            <a:r>
              <a:rPr sz="1600" spc="-5" dirty="0">
                <a:latin typeface="Arial MT"/>
                <a:cs typeface="Arial MT"/>
              </a:rPr>
              <a:t> </a:t>
            </a:r>
            <a:r>
              <a:rPr sz="1600" dirty="0">
                <a:latin typeface="Arial MT"/>
                <a:cs typeface="Arial MT"/>
              </a:rPr>
              <a:t>area</a:t>
            </a:r>
            <a:r>
              <a:rPr sz="1600" spc="-10" dirty="0">
                <a:latin typeface="Arial MT"/>
                <a:cs typeface="Arial MT"/>
              </a:rPr>
              <a:t> </a:t>
            </a:r>
            <a:r>
              <a:rPr sz="1600" dirty="0">
                <a:latin typeface="Arial MT"/>
                <a:cs typeface="Arial MT"/>
              </a:rPr>
              <a:t>from</a:t>
            </a:r>
            <a:r>
              <a:rPr sz="1600" spc="-5" dirty="0">
                <a:latin typeface="Arial MT"/>
                <a:cs typeface="Arial MT"/>
              </a:rPr>
              <a:t> </a:t>
            </a:r>
            <a:r>
              <a:rPr sz="1600" dirty="0">
                <a:latin typeface="Arial MT"/>
                <a:cs typeface="Arial MT"/>
              </a:rPr>
              <a:t>where</a:t>
            </a:r>
            <a:r>
              <a:rPr sz="1600" spc="-10" dirty="0">
                <a:latin typeface="Arial MT"/>
                <a:cs typeface="Arial MT"/>
              </a:rPr>
              <a:t> </a:t>
            </a:r>
            <a:r>
              <a:rPr sz="1600" dirty="0">
                <a:latin typeface="Arial MT"/>
                <a:cs typeface="Arial MT"/>
              </a:rPr>
              <a:t>guests</a:t>
            </a:r>
            <a:r>
              <a:rPr sz="1600" spc="-5" dirty="0">
                <a:latin typeface="Arial MT"/>
                <a:cs typeface="Arial MT"/>
              </a:rPr>
              <a:t> </a:t>
            </a:r>
            <a:r>
              <a:rPr sz="1600" dirty="0">
                <a:latin typeface="Arial MT"/>
                <a:cs typeface="Arial MT"/>
              </a:rPr>
              <a:t>are</a:t>
            </a:r>
            <a:r>
              <a:rPr sz="1600" spc="-10" dirty="0">
                <a:latin typeface="Arial MT"/>
                <a:cs typeface="Arial MT"/>
              </a:rPr>
              <a:t> </a:t>
            </a:r>
            <a:r>
              <a:rPr sz="1600" dirty="0">
                <a:latin typeface="Arial MT"/>
                <a:cs typeface="Arial MT"/>
              </a:rPr>
              <a:t>visiting</a:t>
            </a:r>
            <a:r>
              <a:rPr sz="1600" spc="-5" dirty="0">
                <a:latin typeface="Arial MT"/>
                <a:cs typeface="Arial MT"/>
              </a:rPr>
              <a:t> </a:t>
            </a:r>
            <a:r>
              <a:rPr sz="1600" dirty="0">
                <a:latin typeface="Arial MT"/>
                <a:cs typeface="Arial MT"/>
              </a:rPr>
              <a:t>the</a:t>
            </a:r>
            <a:r>
              <a:rPr sz="1600" spc="-10" dirty="0">
                <a:latin typeface="Arial MT"/>
                <a:cs typeface="Arial MT"/>
              </a:rPr>
              <a:t> </a:t>
            </a:r>
            <a:r>
              <a:rPr sz="1600" dirty="0">
                <a:latin typeface="Arial MT"/>
                <a:cs typeface="Arial MT"/>
              </a:rPr>
              <a:t>hotels</a:t>
            </a:r>
            <a:r>
              <a:rPr sz="1600" spc="-5" dirty="0">
                <a:latin typeface="Arial MT"/>
                <a:cs typeface="Arial MT"/>
              </a:rPr>
              <a:t> </a:t>
            </a:r>
            <a:r>
              <a:rPr sz="1600" dirty="0">
                <a:latin typeface="Arial MT"/>
                <a:cs typeface="Arial MT"/>
              </a:rPr>
              <a:t>and</a:t>
            </a:r>
            <a:r>
              <a:rPr sz="1600" spc="-10" dirty="0">
                <a:latin typeface="Arial MT"/>
                <a:cs typeface="Arial MT"/>
              </a:rPr>
              <a:t> </a:t>
            </a:r>
            <a:r>
              <a:rPr sz="1600" dirty="0">
                <a:latin typeface="Arial MT"/>
                <a:cs typeface="Arial MT"/>
              </a:rPr>
              <a:t>making</a:t>
            </a:r>
            <a:r>
              <a:rPr sz="1600" spc="-5" dirty="0">
                <a:latin typeface="Arial MT"/>
                <a:cs typeface="Arial MT"/>
              </a:rPr>
              <a:t> </a:t>
            </a:r>
            <a:r>
              <a:rPr sz="1600" dirty="0">
                <a:latin typeface="Arial MT"/>
                <a:cs typeface="Arial MT"/>
              </a:rPr>
              <a:t>reservations. </a:t>
            </a:r>
            <a:r>
              <a:rPr sz="1600" spc="-325" dirty="0">
                <a:latin typeface="Arial MT"/>
                <a:cs typeface="Arial MT"/>
              </a:rPr>
              <a:t> </a:t>
            </a:r>
            <a:r>
              <a:rPr sz="1600" dirty="0">
                <a:latin typeface="Arial MT"/>
                <a:cs typeface="Arial MT"/>
              </a:rPr>
              <a:t>Is it coming from Direct or Groups, Online or O</a:t>
            </a:r>
            <a:r>
              <a:rPr sz="1600" spc="-25" dirty="0">
                <a:latin typeface="Arial MT"/>
                <a:cs typeface="Arial MT"/>
              </a:rPr>
              <a:t>f</a:t>
            </a:r>
            <a:r>
              <a:rPr sz="1600" dirty="0">
                <a:latin typeface="Arial MT"/>
                <a:cs typeface="Arial MT"/>
              </a:rPr>
              <a:t>fline</a:t>
            </a:r>
            <a:r>
              <a:rPr sz="1600" spc="-25" dirty="0">
                <a:latin typeface="Arial MT"/>
                <a:cs typeface="Arial MT"/>
              </a:rPr>
              <a:t> </a:t>
            </a:r>
            <a:r>
              <a:rPr sz="1600" spc="-45" dirty="0">
                <a:latin typeface="Arial MT"/>
                <a:cs typeface="Arial MT"/>
              </a:rPr>
              <a:t>T</a:t>
            </a:r>
            <a:r>
              <a:rPr sz="1600" dirty="0">
                <a:latin typeface="Arial MT"/>
                <a:cs typeface="Arial MT"/>
              </a:rPr>
              <a:t>ravel</a:t>
            </a:r>
            <a:r>
              <a:rPr sz="1600" spc="-70" dirty="0">
                <a:latin typeface="Arial MT"/>
                <a:cs typeface="Arial MT"/>
              </a:rPr>
              <a:t> </a:t>
            </a:r>
            <a:r>
              <a:rPr sz="1600" dirty="0">
                <a:latin typeface="Arial MT"/>
                <a:cs typeface="Arial MT"/>
              </a:rPr>
              <a:t>Agents?</a:t>
            </a:r>
            <a:r>
              <a:rPr sz="1600" spc="-70" dirty="0">
                <a:latin typeface="Arial MT"/>
                <a:cs typeface="Arial MT"/>
              </a:rPr>
              <a:t> </a:t>
            </a:r>
            <a:r>
              <a:rPr sz="1600" dirty="0">
                <a:latin typeface="Arial MT"/>
                <a:cs typeface="Arial MT"/>
              </a:rPr>
              <a:t>Around 46% of the  clients come from online travel agencies, whereas 27% come from groups. Only 4% of </a:t>
            </a:r>
            <a:r>
              <a:rPr sz="1600" spc="5" dirty="0">
                <a:latin typeface="Arial MT"/>
                <a:cs typeface="Arial MT"/>
              </a:rPr>
              <a:t> </a:t>
            </a:r>
            <a:r>
              <a:rPr sz="1600" dirty="0">
                <a:latin typeface="Arial MT"/>
                <a:cs typeface="Arial MT"/>
              </a:rPr>
              <a:t>clients</a:t>
            </a:r>
            <a:r>
              <a:rPr sz="1600" spc="-5" dirty="0">
                <a:latin typeface="Arial MT"/>
                <a:cs typeface="Arial MT"/>
              </a:rPr>
              <a:t> </a:t>
            </a:r>
            <a:r>
              <a:rPr sz="1600" dirty="0">
                <a:latin typeface="Arial MT"/>
                <a:cs typeface="Arial MT"/>
              </a:rPr>
              <a:t>book</a:t>
            </a:r>
            <a:r>
              <a:rPr sz="1600" spc="-5" dirty="0">
                <a:latin typeface="Arial MT"/>
                <a:cs typeface="Arial MT"/>
              </a:rPr>
              <a:t> </a:t>
            </a:r>
            <a:r>
              <a:rPr sz="1600" dirty="0">
                <a:latin typeface="Arial MT"/>
                <a:cs typeface="Arial MT"/>
              </a:rPr>
              <a:t>hotels directly</a:t>
            </a:r>
            <a:r>
              <a:rPr sz="1600" spc="-5" dirty="0">
                <a:latin typeface="Arial MT"/>
                <a:cs typeface="Arial MT"/>
              </a:rPr>
              <a:t> </a:t>
            </a:r>
            <a:r>
              <a:rPr sz="1600" dirty="0">
                <a:latin typeface="Arial MT"/>
                <a:cs typeface="Arial MT"/>
              </a:rPr>
              <a:t>by visiting</a:t>
            </a:r>
            <a:r>
              <a:rPr sz="1600" spc="-5" dirty="0">
                <a:latin typeface="Arial MT"/>
                <a:cs typeface="Arial MT"/>
              </a:rPr>
              <a:t> </a:t>
            </a:r>
            <a:r>
              <a:rPr sz="1600" dirty="0">
                <a:latin typeface="Arial MT"/>
                <a:cs typeface="Arial MT"/>
              </a:rPr>
              <a:t>them and</a:t>
            </a:r>
            <a:r>
              <a:rPr sz="1600" spc="-5" dirty="0">
                <a:latin typeface="Arial MT"/>
                <a:cs typeface="Arial MT"/>
              </a:rPr>
              <a:t> </a:t>
            </a:r>
            <a:r>
              <a:rPr sz="1600" dirty="0">
                <a:latin typeface="Arial MT"/>
                <a:cs typeface="Arial MT"/>
              </a:rPr>
              <a:t>making reservations.</a:t>
            </a:r>
          </a:p>
        </p:txBody>
      </p:sp>
      <p:pic>
        <p:nvPicPr>
          <p:cNvPr id="5" name="object 5"/>
          <p:cNvPicPr/>
          <p:nvPr/>
        </p:nvPicPr>
        <p:blipFill>
          <a:blip r:embed="rId2" cstate="print"/>
          <a:stretch>
            <a:fillRect/>
          </a:stretch>
        </p:blipFill>
        <p:spPr>
          <a:xfrm>
            <a:off x="916901" y="2819400"/>
            <a:ext cx="6289442" cy="3733800"/>
          </a:xfrm>
          <a:prstGeom prst="rect">
            <a:avLst/>
          </a:prstGeom>
        </p:spPr>
      </p:pic>
      <p:sp>
        <p:nvSpPr>
          <p:cNvPr id="2" name="object 2"/>
          <p:cNvSpPr txBox="1"/>
          <p:nvPr/>
        </p:nvSpPr>
        <p:spPr>
          <a:xfrm>
            <a:off x="677415" y="7086600"/>
            <a:ext cx="6713985" cy="804323"/>
          </a:xfrm>
          <a:prstGeom prst="rect">
            <a:avLst/>
          </a:prstGeom>
        </p:spPr>
        <p:txBody>
          <a:bodyPr vert="horz" wrap="square" lIns="0" tIns="12700" rIns="0" bIns="0" rtlCol="0">
            <a:spAutoFit/>
          </a:bodyPr>
          <a:lstStyle/>
          <a:p>
            <a:pPr marL="12700" marR="5080" algn="just">
              <a:lnSpc>
                <a:spcPct val="110200"/>
              </a:lnSpc>
              <a:spcBef>
                <a:spcPts val="100"/>
              </a:spcBef>
            </a:pPr>
            <a:r>
              <a:rPr sz="1600" dirty="0">
                <a:latin typeface="Arial MT"/>
                <a:cs typeface="Arial MT"/>
              </a:rPr>
              <a:t>As seen in the graph, reservations are canceled when the average daily rate is higher </a:t>
            </a:r>
            <a:r>
              <a:rPr sz="1600" spc="5" dirty="0">
                <a:latin typeface="Arial MT"/>
                <a:cs typeface="Arial MT"/>
              </a:rPr>
              <a:t> </a:t>
            </a:r>
            <a:r>
              <a:rPr sz="1600" dirty="0">
                <a:latin typeface="Arial MT"/>
                <a:cs typeface="Arial MT"/>
              </a:rPr>
              <a:t>than</a:t>
            </a:r>
            <a:r>
              <a:rPr sz="1600" spc="5" dirty="0">
                <a:latin typeface="Arial MT"/>
                <a:cs typeface="Arial MT"/>
              </a:rPr>
              <a:t> </a:t>
            </a:r>
            <a:r>
              <a:rPr sz="1600" dirty="0">
                <a:latin typeface="Arial MT"/>
                <a:cs typeface="Arial MT"/>
              </a:rPr>
              <a:t>when</a:t>
            </a:r>
            <a:r>
              <a:rPr sz="1600" spc="5" dirty="0">
                <a:latin typeface="Arial MT"/>
                <a:cs typeface="Arial MT"/>
              </a:rPr>
              <a:t> </a:t>
            </a:r>
            <a:r>
              <a:rPr sz="1600" dirty="0">
                <a:latin typeface="Arial MT"/>
                <a:cs typeface="Arial MT"/>
              </a:rPr>
              <a:t>it</a:t>
            </a:r>
            <a:r>
              <a:rPr sz="1600" spc="5" dirty="0">
                <a:latin typeface="Arial MT"/>
                <a:cs typeface="Arial MT"/>
              </a:rPr>
              <a:t> </a:t>
            </a:r>
            <a:r>
              <a:rPr sz="1600" dirty="0">
                <a:latin typeface="Arial MT"/>
                <a:cs typeface="Arial MT"/>
              </a:rPr>
              <a:t>is</a:t>
            </a:r>
            <a:r>
              <a:rPr sz="1600" spc="5" dirty="0">
                <a:latin typeface="Arial MT"/>
                <a:cs typeface="Arial MT"/>
              </a:rPr>
              <a:t> </a:t>
            </a:r>
            <a:r>
              <a:rPr sz="1600" dirty="0">
                <a:latin typeface="Arial MT"/>
                <a:cs typeface="Arial MT"/>
              </a:rPr>
              <a:t>not</a:t>
            </a:r>
            <a:r>
              <a:rPr sz="1600" spc="5" dirty="0">
                <a:latin typeface="Arial MT"/>
                <a:cs typeface="Arial MT"/>
              </a:rPr>
              <a:t> </a:t>
            </a:r>
            <a:r>
              <a:rPr sz="1600" dirty="0">
                <a:latin typeface="Arial MT"/>
                <a:cs typeface="Arial MT"/>
              </a:rPr>
              <a:t>canceled.</a:t>
            </a:r>
            <a:r>
              <a:rPr sz="1600" spc="330" dirty="0">
                <a:latin typeface="Arial MT"/>
                <a:cs typeface="Arial MT"/>
              </a:rPr>
              <a:t> </a:t>
            </a:r>
            <a:r>
              <a:rPr sz="1600" dirty="0">
                <a:latin typeface="Arial MT"/>
                <a:cs typeface="Arial MT"/>
              </a:rPr>
              <a:t>It clearly proves all the above analysis, that the higher </a:t>
            </a:r>
            <a:r>
              <a:rPr sz="1600" spc="5" dirty="0">
                <a:latin typeface="Arial MT"/>
                <a:cs typeface="Arial MT"/>
              </a:rPr>
              <a:t> </a:t>
            </a:r>
            <a:r>
              <a:rPr sz="1600" dirty="0">
                <a:latin typeface="Arial MT"/>
                <a:cs typeface="Arial MT"/>
              </a:rPr>
              <a:t>price</a:t>
            </a:r>
            <a:r>
              <a:rPr sz="1600" spc="-5" dirty="0">
                <a:latin typeface="Arial MT"/>
                <a:cs typeface="Arial MT"/>
              </a:rPr>
              <a:t> </a:t>
            </a:r>
            <a:r>
              <a:rPr sz="1600" dirty="0">
                <a:latin typeface="Arial MT"/>
                <a:cs typeface="Arial MT"/>
              </a:rPr>
              <a:t>leads to higher cancellation.</a:t>
            </a:r>
          </a:p>
        </p:txBody>
      </p:sp>
    </p:spTree>
    <p:extLst>
      <p:ext uri="{BB962C8B-B14F-4D97-AF65-F5344CB8AC3E}">
        <p14:creationId xmlns:p14="http://schemas.microsoft.com/office/powerpoint/2010/main" val="36789418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81</TotalTime>
  <Words>665</Words>
  <Application>Microsoft Office PowerPoint</Application>
  <PresentationFormat>Custom</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MT</vt:lpstr>
      <vt:lpstr>Gill Sans MT</vt:lpstr>
      <vt:lpstr>Wingdings</vt:lpstr>
      <vt:lpstr>Gallery</vt:lpstr>
      <vt:lpstr>Hotel Booking Analysis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dc:title>
  <dc:creator>Ganesh Navale</dc:creator>
  <cp:lastModifiedBy>Ganesh Navale</cp:lastModifiedBy>
  <cp:revision>16</cp:revision>
  <dcterms:created xsi:type="dcterms:W3CDTF">2024-06-04T18:18:28Z</dcterms:created>
  <dcterms:modified xsi:type="dcterms:W3CDTF">2024-06-28T08:22:48Z</dcterms:modified>
</cp:coreProperties>
</file>