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4"/>
  </p:notesMasterIdLst>
  <p:handoutMasterIdLst>
    <p:handoutMasterId r:id="rId25"/>
  </p:handoutMasterIdLst>
  <p:sldIdLst>
    <p:sldId id="257" r:id="rId5"/>
    <p:sldId id="395" r:id="rId6"/>
    <p:sldId id="397" r:id="rId7"/>
    <p:sldId id="317" r:id="rId8"/>
    <p:sldId id="389" r:id="rId9"/>
    <p:sldId id="394" r:id="rId10"/>
    <p:sldId id="393" r:id="rId11"/>
    <p:sldId id="392" r:id="rId12"/>
    <p:sldId id="399" r:id="rId13"/>
    <p:sldId id="277" r:id="rId14"/>
    <p:sldId id="278" r:id="rId15"/>
    <p:sldId id="279" r:id="rId16"/>
    <p:sldId id="268" r:id="rId17"/>
    <p:sldId id="272" r:id="rId18"/>
    <p:sldId id="384" r:id="rId19"/>
    <p:sldId id="270" r:id="rId20"/>
    <p:sldId id="281" r:id="rId21"/>
    <p:sldId id="321" r:id="rId22"/>
    <p:sldId id="3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3" autoAdjust="0"/>
    <p:restoredTop sz="93725" autoAdjust="0"/>
  </p:normalViewPr>
  <p:slideViewPr>
    <p:cSldViewPr snapToGrid="0">
      <p:cViewPr varScale="1">
        <p:scale>
          <a:sx n="111" d="100"/>
          <a:sy n="111" d="100"/>
        </p:scale>
        <p:origin x="5556"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7C9A46-6A34-4BF4-A131-B48047EF587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1B5171C-C8B6-4CC8-A9D0-83AED2D1BABA}">
      <dgm:prSet/>
      <dgm:spPr/>
      <dgm:t>
        <a:bodyPr/>
        <a:lstStyle/>
        <a:p>
          <a:pPr>
            <a:lnSpc>
              <a:spcPct val="100000"/>
            </a:lnSpc>
          </a:pPr>
          <a:r>
            <a:rPr lang="en-US" dirty="0"/>
            <a:t>Open Source </a:t>
          </a:r>
        </a:p>
      </dgm:t>
    </dgm:pt>
    <dgm:pt modelId="{FF067B75-5823-48ED-A201-AC3F25D109F8}" type="parTrans" cxnId="{6C865EC7-7F9A-4E02-B850-730FA29C53EF}">
      <dgm:prSet/>
      <dgm:spPr/>
      <dgm:t>
        <a:bodyPr/>
        <a:lstStyle/>
        <a:p>
          <a:endParaRPr lang="en-US"/>
        </a:p>
      </dgm:t>
    </dgm:pt>
    <dgm:pt modelId="{275A87C2-0726-40B1-AF6F-1D3E0D8B37E0}" type="sibTrans" cxnId="{6C865EC7-7F9A-4E02-B850-730FA29C53EF}">
      <dgm:prSet/>
      <dgm:spPr/>
      <dgm:t>
        <a:bodyPr/>
        <a:lstStyle/>
        <a:p>
          <a:pPr>
            <a:lnSpc>
              <a:spcPct val="100000"/>
            </a:lnSpc>
          </a:pPr>
          <a:endParaRPr lang="en-US"/>
        </a:p>
      </dgm:t>
    </dgm:pt>
    <dgm:pt modelId="{15A87740-74DE-4B16-AF22-7C660E1430BA}">
      <dgm:prSet/>
      <dgm:spPr/>
      <dgm:t>
        <a:bodyPr/>
        <a:lstStyle/>
        <a:p>
          <a:pPr>
            <a:lnSpc>
              <a:spcPct val="100000"/>
            </a:lnSpc>
          </a:pPr>
          <a:endParaRPr lang="en-US" dirty="0"/>
        </a:p>
      </dgm:t>
    </dgm:pt>
    <dgm:pt modelId="{7BEB7408-F445-4890-8317-27F5509DF4EC}" type="parTrans" cxnId="{C2AB01EE-CC4C-4522-AC06-267D2C49DC08}">
      <dgm:prSet/>
      <dgm:spPr/>
      <dgm:t>
        <a:bodyPr/>
        <a:lstStyle/>
        <a:p>
          <a:endParaRPr lang="en-US"/>
        </a:p>
      </dgm:t>
    </dgm:pt>
    <dgm:pt modelId="{7CC167FE-8B09-442E-AF8A-86016E974862}" type="sibTrans" cxnId="{C2AB01EE-CC4C-4522-AC06-267D2C49DC08}">
      <dgm:prSet/>
      <dgm:spPr/>
      <dgm:t>
        <a:bodyPr/>
        <a:lstStyle/>
        <a:p>
          <a:endParaRPr lang="en-US"/>
        </a:p>
      </dgm:t>
    </dgm:pt>
    <dgm:pt modelId="{D6A9A34A-F497-4926-AC6A-32A0A62ECF4A}" type="pres">
      <dgm:prSet presAssocID="{2B7C9A46-6A34-4BF4-A131-B48047EF5870}" presName="root" presStyleCnt="0">
        <dgm:presLayoutVars>
          <dgm:dir/>
          <dgm:resizeHandles val="exact"/>
        </dgm:presLayoutVars>
      </dgm:prSet>
      <dgm:spPr/>
    </dgm:pt>
    <dgm:pt modelId="{6E46C7C2-16F7-4BBC-A724-3C58FCEBCCAE}" type="pres">
      <dgm:prSet presAssocID="{2B7C9A46-6A34-4BF4-A131-B48047EF5870}" presName="container" presStyleCnt="0">
        <dgm:presLayoutVars>
          <dgm:dir/>
          <dgm:resizeHandles val="exact"/>
        </dgm:presLayoutVars>
      </dgm:prSet>
      <dgm:spPr/>
    </dgm:pt>
    <dgm:pt modelId="{7D7CEB40-3E98-4846-9743-CEEA5D24650E}" type="pres">
      <dgm:prSet presAssocID="{D1B5171C-C8B6-4CC8-A9D0-83AED2D1BABA}" presName="compNode" presStyleCnt="0"/>
      <dgm:spPr/>
    </dgm:pt>
    <dgm:pt modelId="{E30D7716-68E1-4D95-A03A-8F81EA4656AE}" type="pres">
      <dgm:prSet presAssocID="{D1B5171C-C8B6-4CC8-A9D0-83AED2D1BABA}" presName="iconBgRect" presStyleLbl="bgShp" presStyleIdx="0" presStyleCnt="2"/>
      <dgm:spPr/>
    </dgm:pt>
    <dgm:pt modelId="{36B3EA69-9085-4FAA-9DA5-FEC3105376AF}" type="pres">
      <dgm:prSet presAssocID="{D1B5171C-C8B6-4CC8-A9D0-83AED2D1BAB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96033D83-5F8C-430F-ABE7-15081B9ECAFF}" type="pres">
      <dgm:prSet presAssocID="{D1B5171C-C8B6-4CC8-A9D0-83AED2D1BABA}" presName="spaceRect" presStyleCnt="0"/>
      <dgm:spPr/>
    </dgm:pt>
    <dgm:pt modelId="{0EF965E4-5849-4699-AE94-421698E41296}" type="pres">
      <dgm:prSet presAssocID="{D1B5171C-C8B6-4CC8-A9D0-83AED2D1BABA}" presName="textRect" presStyleLbl="revTx" presStyleIdx="0" presStyleCnt="2">
        <dgm:presLayoutVars>
          <dgm:chMax val="1"/>
          <dgm:chPref val="1"/>
        </dgm:presLayoutVars>
      </dgm:prSet>
      <dgm:spPr/>
    </dgm:pt>
    <dgm:pt modelId="{76F530C1-4CB6-4A10-8F00-9A940371D688}" type="pres">
      <dgm:prSet presAssocID="{275A87C2-0726-40B1-AF6F-1D3E0D8B37E0}" presName="sibTrans" presStyleLbl="sibTrans2D1" presStyleIdx="0" presStyleCnt="0"/>
      <dgm:spPr/>
    </dgm:pt>
    <dgm:pt modelId="{2F776E7D-2245-4AEA-B9BF-3E367E05D039}" type="pres">
      <dgm:prSet presAssocID="{15A87740-74DE-4B16-AF22-7C660E1430BA}" presName="compNode" presStyleCnt="0"/>
      <dgm:spPr/>
    </dgm:pt>
    <dgm:pt modelId="{907DFC03-CB09-4F08-AAAF-733713B7D9DD}" type="pres">
      <dgm:prSet presAssocID="{15A87740-74DE-4B16-AF22-7C660E1430BA}" presName="iconBgRect" presStyleLbl="bgShp" presStyleIdx="1" presStyleCnt="2"/>
      <dgm:spPr/>
    </dgm:pt>
    <dgm:pt modelId="{88737732-2535-47D5-9579-2A4211C87758}" type="pres">
      <dgm:prSet presAssocID="{15A87740-74DE-4B16-AF22-7C660E1430B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F2B4FBA1-D34E-4643-BDC9-7BD65C49215F}" type="pres">
      <dgm:prSet presAssocID="{15A87740-74DE-4B16-AF22-7C660E1430BA}" presName="spaceRect" presStyleCnt="0"/>
      <dgm:spPr/>
    </dgm:pt>
    <dgm:pt modelId="{887011F5-614D-439D-894E-8BEBE1D94DA6}" type="pres">
      <dgm:prSet presAssocID="{15A87740-74DE-4B16-AF22-7C660E1430BA}" presName="textRect" presStyleLbl="revTx" presStyleIdx="1" presStyleCnt="2">
        <dgm:presLayoutVars>
          <dgm:chMax val="1"/>
          <dgm:chPref val="1"/>
        </dgm:presLayoutVars>
      </dgm:prSet>
      <dgm:spPr/>
    </dgm:pt>
  </dgm:ptLst>
  <dgm:cxnLst>
    <dgm:cxn modelId="{31640C68-195E-4FC2-8A9B-2AC00EB2091D}" type="presOf" srcId="{275A87C2-0726-40B1-AF6F-1D3E0D8B37E0}" destId="{76F530C1-4CB6-4A10-8F00-9A940371D688}" srcOrd="0" destOrd="0" presId="urn:microsoft.com/office/officeart/2018/2/layout/IconCircleList"/>
    <dgm:cxn modelId="{3E1C744F-E5D9-4304-A7CD-F1834F02E8D8}" type="presOf" srcId="{15A87740-74DE-4B16-AF22-7C660E1430BA}" destId="{887011F5-614D-439D-894E-8BEBE1D94DA6}" srcOrd="0" destOrd="0" presId="urn:microsoft.com/office/officeart/2018/2/layout/IconCircleList"/>
    <dgm:cxn modelId="{2EC2A0BA-C081-445E-A069-EDA8B4B1A089}" type="presOf" srcId="{D1B5171C-C8B6-4CC8-A9D0-83AED2D1BABA}" destId="{0EF965E4-5849-4699-AE94-421698E41296}" srcOrd="0" destOrd="0" presId="urn:microsoft.com/office/officeart/2018/2/layout/IconCircleList"/>
    <dgm:cxn modelId="{6C865EC7-7F9A-4E02-B850-730FA29C53EF}" srcId="{2B7C9A46-6A34-4BF4-A131-B48047EF5870}" destId="{D1B5171C-C8B6-4CC8-A9D0-83AED2D1BABA}" srcOrd="0" destOrd="0" parTransId="{FF067B75-5823-48ED-A201-AC3F25D109F8}" sibTransId="{275A87C2-0726-40B1-AF6F-1D3E0D8B37E0}"/>
    <dgm:cxn modelId="{C2AB01EE-CC4C-4522-AC06-267D2C49DC08}" srcId="{2B7C9A46-6A34-4BF4-A131-B48047EF5870}" destId="{15A87740-74DE-4B16-AF22-7C660E1430BA}" srcOrd="1" destOrd="0" parTransId="{7BEB7408-F445-4890-8317-27F5509DF4EC}" sibTransId="{7CC167FE-8B09-442E-AF8A-86016E974862}"/>
    <dgm:cxn modelId="{918089F5-625C-40C4-90F8-D5151F80E668}" type="presOf" srcId="{2B7C9A46-6A34-4BF4-A131-B48047EF5870}" destId="{D6A9A34A-F497-4926-AC6A-32A0A62ECF4A}" srcOrd="0" destOrd="0" presId="urn:microsoft.com/office/officeart/2018/2/layout/IconCircleList"/>
    <dgm:cxn modelId="{5009723D-E774-416E-AE7C-F4483DB8E1B0}" type="presParOf" srcId="{D6A9A34A-F497-4926-AC6A-32A0A62ECF4A}" destId="{6E46C7C2-16F7-4BBC-A724-3C58FCEBCCAE}" srcOrd="0" destOrd="0" presId="urn:microsoft.com/office/officeart/2018/2/layout/IconCircleList"/>
    <dgm:cxn modelId="{319ED2FC-25C0-49C8-B4A7-1AC53E58BBE3}" type="presParOf" srcId="{6E46C7C2-16F7-4BBC-A724-3C58FCEBCCAE}" destId="{7D7CEB40-3E98-4846-9743-CEEA5D24650E}" srcOrd="0" destOrd="0" presId="urn:microsoft.com/office/officeart/2018/2/layout/IconCircleList"/>
    <dgm:cxn modelId="{6727A325-3F25-4908-A388-6707319FA4BF}" type="presParOf" srcId="{7D7CEB40-3E98-4846-9743-CEEA5D24650E}" destId="{E30D7716-68E1-4D95-A03A-8F81EA4656AE}" srcOrd="0" destOrd="0" presId="urn:microsoft.com/office/officeart/2018/2/layout/IconCircleList"/>
    <dgm:cxn modelId="{012C3F67-7B99-43A1-A1BA-B833AFE7900B}" type="presParOf" srcId="{7D7CEB40-3E98-4846-9743-CEEA5D24650E}" destId="{36B3EA69-9085-4FAA-9DA5-FEC3105376AF}" srcOrd="1" destOrd="0" presId="urn:microsoft.com/office/officeart/2018/2/layout/IconCircleList"/>
    <dgm:cxn modelId="{633567C8-50B1-4097-BA15-0DB952A5EA63}" type="presParOf" srcId="{7D7CEB40-3E98-4846-9743-CEEA5D24650E}" destId="{96033D83-5F8C-430F-ABE7-15081B9ECAFF}" srcOrd="2" destOrd="0" presId="urn:microsoft.com/office/officeart/2018/2/layout/IconCircleList"/>
    <dgm:cxn modelId="{F9930AC6-8726-4A04-84B1-7B66817E6842}" type="presParOf" srcId="{7D7CEB40-3E98-4846-9743-CEEA5D24650E}" destId="{0EF965E4-5849-4699-AE94-421698E41296}" srcOrd="3" destOrd="0" presId="urn:microsoft.com/office/officeart/2018/2/layout/IconCircleList"/>
    <dgm:cxn modelId="{C82945C8-0A66-46BD-BD3E-646BE99A40E7}" type="presParOf" srcId="{6E46C7C2-16F7-4BBC-A724-3C58FCEBCCAE}" destId="{76F530C1-4CB6-4A10-8F00-9A940371D688}" srcOrd="1" destOrd="0" presId="urn:microsoft.com/office/officeart/2018/2/layout/IconCircleList"/>
    <dgm:cxn modelId="{5BE60F07-6703-47F0-996C-C2CE95187C8B}" type="presParOf" srcId="{6E46C7C2-16F7-4BBC-A724-3C58FCEBCCAE}" destId="{2F776E7D-2245-4AEA-B9BF-3E367E05D039}" srcOrd="2" destOrd="0" presId="urn:microsoft.com/office/officeart/2018/2/layout/IconCircleList"/>
    <dgm:cxn modelId="{D369BAC3-2335-4C33-8A87-B5A7694B6E9C}" type="presParOf" srcId="{2F776E7D-2245-4AEA-B9BF-3E367E05D039}" destId="{907DFC03-CB09-4F08-AAAF-733713B7D9DD}" srcOrd="0" destOrd="0" presId="urn:microsoft.com/office/officeart/2018/2/layout/IconCircleList"/>
    <dgm:cxn modelId="{938568EA-8258-4C5C-B3BD-71E92A371D63}" type="presParOf" srcId="{2F776E7D-2245-4AEA-B9BF-3E367E05D039}" destId="{88737732-2535-47D5-9579-2A4211C87758}" srcOrd="1" destOrd="0" presId="urn:microsoft.com/office/officeart/2018/2/layout/IconCircleList"/>
    <dgm:cxn modelId="{76C2756C-30D3-4216-BC3C-3E9171110DD7}" type="presParOf" srcId="{2F776E7D-2245-4AEA-B9BF-3E367E05D039}" destId="{F2B4FBA1-D34E-4643-BDC9-7BD65C49215F}" srcOrd="2" destOrd="0" presId="urn:microsoft.com/office/officeart/2018/2/layout/IconCircleList"/>
    <dgm:cxn modelId="{59247373-96A0-4230-9386-4C36FCBB2832}" type="presParOf" srcId="{2F776E7D-2245-4AEA-B9BF-3E367E05D039}" destId="{887011F5-614D-439D-894E-8BEBE1D94DA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Finance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endParaRPr lang="en-US" sz="1800" dirty="0">
            <a:latin typeface="+mn-lt"/>
          </a:endParaRP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Python</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endParaRPr lang="en-US" sz="1800" dirty="0">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Pandas and </a:t>
          </a:r>
          <a:r>
            <a:rPr lang="en-US" sz="1800" dirty="0" err="1">
              <a:latin typeface="+mn-lt"/>
            </a:rPr>
            <a:t>HVPlot</a:t>
          </a:r>
          <a:endParaRPr lang="en-US" sz="1800" dirty="0">
            <a:latin typeface="+mn-lt"/>
          </a:endParaRP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endParaRPr lang="en-US" sz="1800" dirty="0">
            <a:latin typeface="+mn-lt"/>
          </a:endParaRP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Teamwork</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D7716-68E1-4D95-A03A-8F81EA4656AE}">
      <dsp:nvSpPr>
        <dsp:cNvPr id="0" name=""/>
        <dsp:cNvSpPr/>
      </dsp:nvSpPr>
      <dsp:spPr>
        <a:xfrm>
          <a:off x="1148364" y="719417"/>
          <a:ext cx="912252" cy="9122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B3EA69-9085-4FAA-9DA5-FEC3105376AF}">
      <dsp:nvSpPr>
        <dsp:cNvPr id="0" name=""/>
        <dsp:cNvSpPr/>
      </dsp:nvSpPr>
      <dsp:spPr>
        <a:xfrm>
          <a:off x="1339937" y="910990"/>
          <a:ext cx="529106" cy="5291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F965E4-5849-4699-AE94-421698E41296}">
      <dsp:nvSpPr>
        <dsp:cNvPr id="0" name=""/>
        <dsp:cNvSpPr/>
      </dsp:nvSpPr>
      <dsp:spPr>
        <a:xfrm>
          <a:off x="2256100" y="719417"/>
          <a:ext cx="2150310" cy="912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Open Source </a:t>
          </a:r>
        </a:p>
      </dsp:txBody>
      <dsp:txXfrm>
        <a:off x="2256100" y="719417"/>
        <a:ext cx="2150310" cy="912252"/>
      </dsp:txXfrm>
    </dsp:sp>
    <dsp:sp modelId="{907DFC03-CB09-4F08-AAAF-733713B7D9DD}">
      <dsp:nvSpPr>
        <dsp:cNvPr id="0" name=""/>
        <dsp:cNvSpPr/>
      </dsp:nvSpPr>
      <dsp:spPr>
        <a:xfrm>
          <a:off x="4781086" y="719417"/>
          <a:ext cx="912252" cy="9122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737732-2535-47D5-9579-2A4211C87758}">
      <dsp:nvSpPr>
        <dsp:cNvPr id="0" name=""/>
        <dsp:cNvSpPr/>
      </dsp:nvSpPr>
      <dsp:spPr>
        <a:xfrm>
          <a:off x="4972659" y="910990"/>
          <a:ext cx="529106" cy="5291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7011F5-614D-439D-894E-8BEBE1D94DA6}">
      <dsp:nvSpPr>
        <dsp:cNvPr id="0" name=""/>
        <dsp:cNvSpPr/>
      </dsp:nvSpPr>
      <dsp:spPr>
        <a:xfrm>
          <a:off x="5888821" y="719417"/>
          <a:ext cx="2150310" cy="912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5888821" y="719417"/>
        <a:ext cx="2150310" cy="912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Finance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endParaRPr lang="en-US" sz="1800" kern="1200" dirty="0">
            <a:latin typeface="+mn-lt"/>
          </a:endParaRP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Python</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endParaRPr lang="en-US" sz="1800" kern="1200" dirty="0">
            <a:latin typeface="+mn-lt"/>
          </a:endParaRP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Pandas and </a:t>
          </a:r>
          <a:r>
            <a:rPr lang="en-US" sz="1800" kern="1200" dirty="0" err="1">
              <a:latin typeface="+mn-lt"/>
            </a:rPr>
            <a:t>HVPlot</a:t>
          </a:r>
          <a:endParaRPr lang="en-US" sz="1800" kern="1200" dirty="0">
            <a:latin typeface="+mn-lt"/>
          </a:endParaRP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endParaRPr lang="en-US" sz="1800" kern="1200" dirty="0">
            <a:latin typeface="+mn-lt"/>
          </a:endParaRP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Teamwork</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7/9/2022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766451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240003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14</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892395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0"/>
            <a:ext cx="3565524" cy="4434850"/>
          </a:xfrm>
        </p:spPr>
        <p:txBody>
          <a:bodyPr anchor="b" anchorCtr="0">
            <a:normAutofit/>
          </a:bodyPr>
          <a:lstStyle/>
          <a:p>
            <a:r>
              <a:rPr lang="en-US" dirty="0"/>
              <a:t>ROBO ADVISOR  Lite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8626"/>
            <a:ext cx="704088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8186449" y="1051550"/>
            <a:ext cx="3565524" cy="1731963"/>
          </a:xfrm>
        </p:spPr>
        <p:txBody>
          <a:bodyPr>
            <a:normAutofit/>
          </a:bodyPr>
          <a:lstStyle/>
          <a:p>
            <a:r>
              <a:rPr lang="en-US" dirty="0"/>
              <a:t>Project 1</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0" name="Group 29">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1" name="Freeform: Shape 30">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dirty="0"/>
              <a:t>Monte Carlo Simulation</a:t>
            </a:r>
          </a:p>
        </p:txBody>
      </p:sp>
      <p:grpSp>
        <p:nvGrpSpPr>
          <p:cNvPr id="34" name="Group 33">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5"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9" name="Content Placeholder 8" descr="Chart, histogram&#10;&#10;Description automatically generated">
            <a:extLst>
              <a:ext uri="{FF2B5EF4-FFF2-40B4-BE49-F238E27FC236}">
                <a16:creationId xmlns:a16="http://schemas.microsoft.com/office/drawing/2014/main" id="{9E5FBB29-25F1-89C2-7022-19BE38C26C47}"/>
              </a:ext>
            </a:extLst>
          </p:cNvPr>
          <p:cNvPicPr>
            <a:picLocks noGrp="1" noChangeAspect="1"/>
          </p:cNvPicPr>
          <p:nvPr>
            <p:ph idx="1"/>
          </p:nvPr>
        </p:nvPicPr>
        <p:blipFill>
          <a:blip r:embed="rId2"/>
          <a:stretch>
            <a:fillRect/>
          </a:stretch>
        </p:blipFill>
        <p:spPr>
          <a:xfrm>
            <a:off x="4295776" y="1859723"/>
            <a:ext cx="7345363" cy="3140141"/>
          </a:xfrm>
          <a:custGeom>
            <a:avLst/>
            <a:gdLst/>
            <a:ahLst/>
            <a:cxnLst/>
            <a:rect l="l" t="t" r="r" b="b"/>
            <a:pathLst>
              <a:path w="7345363" h="5761037">
                <a:moveTo>
                  <a:pt x="0" y="0"/>
                </a:moveTo>
                <a:lnTo>
                  <a:pt x="7345363" y="0"/>
                </a:lnTo>
                <a:lnTo>
                  <a:pt x="7345363" y="5761037"/>
                </a:lnTo>
                <a:lnTo>
                  <a:pt x="0" y="5761037"/>
                </a:lnTo>
                <a:close/>
              </a:path>
            </a:pathLst>
          </a:custGeom>
        </p:spPr>
      </p:pic>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pic>
        <p:nvPicPr>
          <p:cNvPr id="29" name="Picture 28">
            <a:extLst>
              <a:ext uri="{FF2B5EF4-FFF2-40B4-BE49-F238E27FC236}">
                <a16:creationId xmlns:a16="http://schemas.microsoft.com/office/drawing/2014/main" id="{2BDF3256-36D0-C682-4EFF-EC1040F6381B}"/>
              </a:ext>
            </a:extLst>
          </p:cNvPr>
          <p:cNvPicPr>
            <a:picLocks noChangeAspect="1"/>
          </p:cNvPicPr>
          <p:nvPr/>
        </p:nvPicPr>
        <p:blipFill>
          <a:blip r:embed="rId3"/>
          <a:stretch>
            <a:fillRect/>
          </a:stretch>
        </p:blipFill>
        <p:spPr>
          <a:xfrm>
            <a:off x="639723" y="3941290"/>
            <a:ext cx="3016331" cy="1460512"/>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8075612" y="549275"/>
            <a:ext cx="3565524" cy="1997855"/>
          </a:xfrm>
        </p:spPr>
        <p:txBody>
          <a:bodyPr wrap="square" anchor="b">
            <a:normAutofit/>
          </a:bodyPr>
          <a:lstStyle/>
          <a:p>
            <a:r>
              <a:rPr lang="en-US" sz="4100"/>
              <a:t>5 Year Performance of Selected Stock </a:t>
            </a:r>
          </a:p>
        </p:txBody>
      </p:sp>
      <p:pic>
        <p:nvPicPr>
          <p:cNvPr id="6" name="Content Placeholder 5" descr="Chart, line chart&#10;&#10;Description automatically generated">
            <a:extLst>
              <a:ext uri="{FF2B5EF4-FFF2-40B4-BE49-F238E27FC236}">
                <a16:creationId xmlns:a16="http://schemas.microsoft.com/office/drawing/2014/main" id="{D0F64628-3E7F-07F2-1750-51229846133D}"/>
              </a:ext>
            </a:extLst>
          </p:cNvPr>
          <p:cNvPicPr>
            <a:picLocks noChangeAspect="1"/>
          </p:cNvPicPr>
          <p:nvPr/>
        </p:nvPicPr>
        <p:blipFill>
          <a:blip r:embed="rId2"/>
          <a:stretch>
            <a:fillRect/>
          </a:stretch>
        </p:blipFill>
        <p:spPr>
          <a:xfrm>
            <a:off x="550864" y="1685530"/>
            <a:ext cx="6973882" cy="3486941"/>
          </a:xfrm>
          <a:custGeom>
            <a:avLst/>
            <a:gdLst/>
            <a:ahLst/>
            <a:cxnLst/>
            <a:rect l="l" t="t" r="r" b="b"/>
            <a:pathLst>
              <a:path w="6973882" h="5759451">
                <a:moveTo>
                  <a:pt x="0" y="0"/>
                </a:moveTo>
                <a:lnTo>
                  <a:pt x="6973882" y="0"/>
                </a:lnTo>
                <a:lnTo>
                  <a:pt x="6973882" y="5759451"/>
                </a:lnTo>
                <a:lnTo>
                  <a:pt x="0" y="5759451"/>
                </a:lnTo>
                <a:close/>
              </a:path>
            </a:pathLst>
          </a:custGeom>
        </p:spPr>
      </p:pic>
      <p:pic>
        <p:nvPicPr>
          <p:cNvPr id="8" name="Content Placeholder 7" descr="Chart, histogram&#10;&#10;Description automatically generated">
            <a:extLst>
              <a:ext uri="{FF2B5EF4-FFF2-40B4-BE49-F238E27FC236}">
                <a16:creationId xmlns:a16="http://schemas.microsoft.com/office/drawing/2014/main" id="{2D0A7C62-4A75-DADC-2AE9-A5160589BA44}"/>
              </a:ext>
            </a:extLst>
          </p:cNvPr>
          <p:cNvPicPr>
            <a:picLocks noGrp="1" noChangeAspect="1"/>
          </p:cNvPicPr>
          <p:nvPr>
            <p:ph idx="1"/>
          </p:nvPr>
        </p:nvPicPr>
        <p:blipFill>
          <a:blip r:embed="rId3"/>
          <a:stretch>
            <a:fillRect/>
          </a:stretch>
        </p:blipFill>
        <p:spPr>
          <a:xfrm>
            <a:off x="8075613" y="3620634"/>
            <a:ext cx="3565525" cy="1528082"/>
          </a:xfrm>
        </p:spPr>
      </p:pic>
      <p:sp>
        <p:nvSpPr>
          <p:cNvPr id="29" name="Oval 24">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11</a:t>
            </a:fld>
            <a:endParaRPr lang="en-US"/>
          </a:p>
        </p:txBody>
      </p:sp>
    </p:spTree>
    <p:extLst>
      <p:ext uri="{BB962C8B-B14F-4D97-AF65-F5344CB8AC3E}">
        <p14:creationId xmlns:p14="http://schemas.microsoft.com/office/powerpoint/2010/main" val="249694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1680914" y="1068877"/>
            <a:ext cx="3566160" cy="836942"/>
          </a:xfrm>
        </p:spPr>
        <p:txBody>
          <a:bodyPr>
            <a:normAutofit fontScale="90000"/>
          </a:bodyPr>
          <a:lstStyle/>
          <a:p>
            <a:r>
              <a:rPr lang="en-US" dirty="0"/>
              <a:t>Risk </a:t>
            </a:r>
            <a:br>
              <a:rPr lang="en-US" dirty="0"/>
            </a:br>
            <a:r>
              <a:rPr lang="en-US" dirty="0"/>
              <a:t>	vs </a:t>
            </a:r>
            <a:br>
              <a:rPr lang="en-US" dirty="0"/>
            </a:br>
            <a:r>
              <a:rPr lang="en-US" dirty="0"/>
              <a:t>		Return</a:t>
            </a:r>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pic>
        <p:nvPicPr>
          <p:cNvPr id="5" name="Picture 4" descr="Chart, scatter chart&#10;&#10;Description automatically generated">
            <a:extLst>
              <a:ext uri="{FF2B5EF4-FFF2-40B4-BE49-F238E27FC236}">
                <a16:creationId xmlns:a16="http://schemas.microsoft.com/office/drawing/2014/main" id="{00F7FD28-BF3D-9051-ABB0-CD23BF9886BF}"/>
              </a:ext>
            </a:extLst>
          </p:cNvPr>
          <p:cNvPicPr>
            <a:picLocks noChangeAspect="1"/>
          </p:cNvPicPr>
          <p:nvPr/>
        </p:nvPicPr>
        <p:blipFill>
          <a:blip r:embed="rId2"/>
          <a:stretch>
            <a:fillRect/>
          </a:stretch>
        </p:blipFill>
        <p:spPr>
          <a:xfrm>
            <a:off x="6443933" y="680868"/>
            <a:ext cx="4899804" cy="2449902"/>
          </a:xfrm>
          <a:prstGeom prst="rect">
            <a:avLst/>
          </a:prstGeom>
        </p:spPr>
      </p:pic>
      <p:pic>
        <p:nvPicPr>
          <p:cNvPr id="7" name="Picture 6">
            <a:extLst>
              <a:ext uri="{FF2B5EF4-FFF2-40B4-BE49-F238E27FC236}">
                <a16:creationId xmlns:a16="http://schemas.microsoft.com/office/drawing/2014/main" id="{83870F54-2338-2A15-913C-F5070FB349C0}"/>
              </a:ext>
            </a:extLst>
          </p:cNvPr>
          <p:cNvPicPr>
            <a:picLocks noChangeAspect="1"/>
          </p:cNvPicPr>
          <p:nvPr/>
        </p:nvPicPr>
        <p:blipFill>
          <a:blip r:embed="rId3"/>
          <a:stretch>
            <a:fillRect/>
          </a:stretch>
        </p:blipFill>
        <p:spPr>
          <a:xfrm>
            <a:off x="836257" y="3295291"/>
            <a:ext cx="5255474" cy="2270569"/>
          </a:xfrm>
          <a:prstGeom prst="rect">
            <a:avLst/>
          </a:prstGeom>
        </p:spPr>
      </p:pic>
    </p:spTree>
    <p:extLst>
      <p:ext uri="{BB962C8B-B14F-4D97-AF65-F5344CB8AC3E}">
        <p14:creationId xmlns:p14="http://schemas.microsoft.com/office/powerpoint/2010/main" val="395518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465547" y="117319"/>
            <a:ext cx="8281987" cy="1253041"/>
          </a:xfrm>
        </p:spPr>
        <p:txBody>
          <a:bodyPr/>
          <a:lstStyle/>
          <a:p>
            <a:r>
              <a:rPr lang="en-US" dirty="0"/>
              <a:t>Team</a:t>
            </a:r>
          </a:p>
        </p:txBody>
      </p:sp>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7411674" y="3954368"/>
            <a:ext cx="1711325" cy="365760"/>
          </a:xfrm>
        </p:spPr>
        <p:txBody>
          <a:bodyPr/>
          <a:lstStyle/>
          <a:p>
            <a:r>
              <a:rPr lang="en-US" dirty="0"/>
              <a:t>Michael </a:t>
            </a:r>
            <a:r>
              <a:rPr lang="en-US" dirty="0" err="1"/>
              <a:t>Blauberg</a:t>
            </a:r>
            <a:endParaRPr lang="en-US" dirty="0"/>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5119173" y="3954368"/>
            <a:ext cx="1711325" cy="365760"/>
          </a:xfrm>
        </p:spPr>
        <p:txBody>
          <a:bodyPr/>
          <a:lstStyle/>
          <a:p>
            <a:r>
              <a:rPr lang="en-US" dirty="0"/>
              <a:t>Garry Comber</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2956387" y="3954368"/>
            <a:ext cx="1581610" cy="638175"/>
          </a:xfrm>
        </p:spPr>
        <p:txBody>
          <a:bodyPr/>
          <a:lstStyle/>
          <a:p>
            <a:r>
              <a:rPr lang="en-US" b="1" dirty="0"/>
              <a:t>Ganesh Bashyal</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9704174" y="3954368"/>
            <a:ext cx="1711325" cy="365760"/>
          </a:xfrm>
        </p:spPr>
        <p:txBody>
          <a:bodyPr/>
          <a:lstStyle/>
          <a:p>
            <a:r>
              <a:rPr lang="en-US" dirty="0"/>
              <a:t>Manpreet Singh</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663886" y="3954368"/>
            <a:ext cx="1711325" cy="365760"/>
          </a:xfrm>
        </p:spPr>
        <p:txBody>
          <a:bodyPr/>
          <a:lstStyle/>
          <a:p>
            <a:r>
              <a:rPr lang="en-US" dirty="0"/>
              <a:t>Adam Westlake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465547" y="6075891"/>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465547" y="6075891"/>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465547" y="6075891"/>
            <a:ext cx="1692274" cy="153888"/>
          </a:xfrm>
        </p:spPr>
        <p:txBody>
          <a:bodyPr/>
          <a:lstStyle/>
          <a:p>
            <a:fld id="{DBA1B0FB-D917-4C8C-928F-313BD683BF39}" type="slidenum">
              <a:rPr lang="en-US" smtClean="0"/>
              <a:pPr/>
              <a:t>13</a:t>
            </a:fld>
            <a:endParaRPr lang="en-US"/>
          </a:p>
        </p:txBody>
      </p:sp>
      <p:pic>
        <p:nvPicPr>
          <p:cNvPr id="28" name="Picture Placeholder 27" descr="A picture containing diagram&#10;&#10;Description automatically generated">
            <a:extLst>
              <a:ext uri="{FF2B5EF4-FFF2-40B4-BE49-F238E27FC236}">
                <a16:creationId xmlns:a16="http://schemas.microsoft.com/office/drawing/2014/main" id="{D22C1111-A86D-AB23-BA15-119C4B9DA82E}"/>
              </a:ext>
            </a:extLst>
          </p:cNvPr>
          <p:cNvPicPr>
            <a:picLocks noGrp="1" noChangeAspect="1"/>
          </p:cNvPicPr>
          <p:nvPr>
            <p:ph type="pic" sz="quarter" idx="16"/>
          </p:nvPr>
        </p:nvPicPr>
        <p:blipFill>
          <a:blip r:embed="rId3"/>
          <a:srcRect l="17050" r="17050"/>
          <a:stretch>
            <a:fillRect/>
          </a:stretch>
        </p:blipFill>
        <p:spPr>
          <a:xfrm>
            <a:off x="2847309" y="1904518"/>
            <a:ext cx="1690688" cy="1436687"/>
          </a:xfrm>
        </p:spPr>
      </p:pic>
      <p:pic>
        <p:nvPicPr>
          <p:cNvPr id="26" name="Picture Placeholder 25" descr="Graphical user interface, application&#10;&#10;Description automatically generated">
            <a:extLst>
              <a:ext uri="{FF2B5EF4-FFF2-40B4-BE49-F238E27FC236}">
                <a16:creationId xmlns:a16="http://schemas.microsoft.com/office/drawing/2014/main" id="{8BBFF093-0FC7-6CA2-632F-A69922BF4A5F}"/>
              </a:ext>
            </a:extLst>
          </p:cNvPr>
          <p:cNvPicPr>
            <a:picLocks noGrp="1" noChangeAspect="1"/>
          </p:cNvPicPr>
          <p:nvPr>
            <p:ph type="pic" sz="quarter" idx="15"/>
          </p:nvPr>
        </p:nvPicPr>
        <p:blipFill>
          <a:blip r:embed="rId4"/>
          <a:srcRect t="2354" b="2354"/>
          <a:stretch>
            <a:fillRect/>
          </a:stretch>
        </p:blipFill>
        <p:spPr>
          <a:xfrm>
            <a:off x="9704174" y="1905057"/>
            <a:ext cx="1691640" cy="1435608"/>
          </a:xfrm>
        </p:spPr>
      </p:pic>
      <p:pic>
        <p:nvPicPr>
          <p:cNvPr id="49" name="Picture Placeholder 31">
            <a:extLst>
              <a:ext uri="{FF2B5EF4-FFF2-40B4-BE49-F238E27FC236}">
                <a16:creationId xmlns:a16="http://schemas.microsoft.com/office/drawing/2014/main" id="{3F818986-41DB-2B3E-8478-89147E5F4307}"/>
              </a:ext>
            </a:extLst>
          </p:cNvPr>
          <p:cNvPicPr>
            <a:picLocks noChangeAspect="1"/>
          </p:cNvPicPr>
          <p:nvPr/>
        </p:nvPicPr>
        <p:blipFill>
          <a:blip r:embed="rId5"/>
          <a:srcRect t="5630" b="5630"/>
          <a:stretch>
            <a:fillRect/>
          </a:stretch>
        </p:blipFill>
        <p:spPr>
          <a:xfrm>
            <a:off x="633085" y="1905057"/>
            <a:ext cx="1691640" cy="1435608"/>
          </a:xfrm>
          <a:prstGeom prst="rect">
            <a:avLst/>
          </a:prstGeom>
          <a:solidFill>
            <a:schemeClr val="accent5"/>
          </a:solidFill>
        </p:spPr>
      </p:pic>
      <p:pic>
        <p:nvPicPr>
          <p:cNvPr id="52" name="Picture Placeholder 51" descr="A picture containing text&#10;&#10;Description automatically generated">
            <a:extLst>
              <a:ext uri="{FF2B5EF4-FFF2-40B4-BE49-F238E27FC236}">
                <a16:creationId xmlns:a16="http://schemas.microsoft.com/office/drawing/2014/main" id="{F8192DC0-F60A-99C7-E386-9D2F87E62B84}"/>
              </a:ext>
            </a:extLst>
          </p:cNvPr>
          <p:cNvPicPr>
            <a:picLocks noGrp="1" noChangeAspect="1"/>
          </p:cNvPicPr>
          <p:nvPr>
            <p:ph type="pic" sz="quarter" idx="14"/>
          </p:nvPr>
        </p:nvPicPr>
        <p:blipFill>
          <a:blip r:embed="rId6"/>
          <a:srcRect t="10303" b="10303"/>
          <a:stretch>
            <a:fillRect/>
          </a:stretch>
        </p:blipFill>
        <p:spPr>
          <a:xfrm>
            <a:off x="7407672" y="1905057"/>
            <a:ext cx="1691640" cy="1435608"/>
          </a:xfrm>
        </p:spPr>
      </p:pic>
      <p:pic>
        <p:nvPicPr>
          <p:cNvPr id="64" name="Picture 63">
            <a:extLst>
              <a:ext uri="{FF2B5EF4-FFF2-40B4-BE49-F238E27FC236}">
                <a16:creationId xmlns:a16="http://schemas.microsoft.com/office/drawing/2014/main" id="{0A46A491-2B0A-EDA0-E4B6-20D22B91C01E}"/>
              </a:ext>
            </a:extLst>
          </p:cNvPr>
          <p:cNvPicPr>
            <a:picLocks noChangeAspect="1"/>
          </p:cNvPicPr>
          <p:nvPr/>
        </p:nvPicPr>
        <p:blipFill>
          <a:blip r:embed="rId7"/>
          <a:stretch>
            <a:fillRect/>
          </a:stretch>
        </p:blipFill>
        <p:spPr>
          <a:xfrm>
            <a:off x="5225139" y="1904518"/>
            <a:ext cx="1577670" cy="1436687"/>
          </a:xfrm>
          <a:prstGeom prst="rect">
            <a:avLst/>
          </a:prstGeom>
        </p:spPr>
      </p:pic>
    </p:spTree>
    <p:extLst>
      <p:ext uri="{BB962C8B-B14F-4D97-AF65-F5344CB8AC3E}">
        <p14:creationId xmlns:p14="http://schemas.microsoft.com/office/powerpoint/2010/main" val="2979876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pPr algn="ctr"/>
            <a:r>
              <a:rPr lang="en-US" dirty="0"/>
              <a:t>Project Highlights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447589085"/>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262463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2965955"/>
            <a:ext cx="11601196" cy="3306043"/>
          </a:xfrm>
          <a:noFill/>
        </p:spPr>
        <p:txBody>
          <a:bodyPr numCol="2">
            <a:normAutofit/>
          </a:bodyPr>
          <a:lstStyle/>
          <a:p>
            <a:pPr lvl="1"/>
            <a:r>
              <a:rPr lang="en-AU" sz="2400" b="1" dirty="0"/>
              <a:t>Yahoo Finance’s Multilevel Data Slow speed, access limitations</a:t>
            </a:r>
          </a:p>
          <a:p>
            <a:pPr lvl="1"/>
            <a:r>
              <a:rPr lang="en-AU" sz="2400" b="1" dirty="0"/>
              <a:t>Code length &amp; Data Size</a:t>
            </a:r>
          </a:p>
          <a:p>
            <a:pPr lvl="1"/>
            <a:r>
              <a:rPr lang="en-AU" sz="2400" b="1" dirty="0" err="1"/>
              <a:t>Streamlit</a:t>
            </a:r>
            <a:r>
              <a:rPr lang="en-AU" sz="2400" b="1" dirty="0"/>
              <a:t> Integration</a:t>
            </a:r>
          </a:p>
          <a:p>
            <a:pPr lvl="1"/>
            <a:endParaRPr lang="en-AU" sz="2400" b="1" dirty="0"/>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4092896" y="435965"/>
            <a:ext cx="6485663" cy="2234965"/>
          </a:xfrm>
        </p:spPr>
        <p:txBody>
          <a:bodyPr/>
          <a:lstStyle/>
          <a:p>
            <a:r>
              <a:rPr lang="en-AU" dirty="0"/>
              <a:t>Challenges</a:t>
            </a:r>
            <a:br>
              <a:rPr lang="en-AU" dirty="0"/>
            </a:br>
            <a:endParaRPr lang="en-US" dirty="0"/>
          </a:p>
        </p:txBody>
      </p:sp>
    </p:spTree>
    <p:extLst>
      <p:ext uri="{BB962C8B-B14F-4D97-AF65-F5344CB8AC3E}">
        <p14:creationId xmlns:p14="http://schemas.microsoft.com/office/powerpoint/2010/main" val="142021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Challenges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Yahoo Finance Library</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Pandas Limitations</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Challenges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Data Analysis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1420547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r>
              <a:rPr lang="en-US" dirty="0"/>
              <a:t>Successfully implemented a data acquisition and perform a Quantitative Analysis based on a given set of choices of ASX  securities and their initial weights.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3521561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Team 3</a:t>
            </a:r>
          </a:p>
          <a:p>
            <a:r>
              <a:rPr lang="en-US" dirty="0"/>
              <a:t>Adam Garry Ganesh Manpreet Michael</a:t>
            </a:r>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6CC1-9581-5FA3-177A-0967EEC28C8F}"/>
              </a:ext>
            </a:extLst>
          </p:cNvPr>
          <p:cNvSpPr>
            <a:spLocks noGrp="1"/>
          </p:cNvSpPr>
          <p:nvPr>
            <p:ph type="title"/>
          </p:nvPr>
        </p:nvSpPr>
        <p:spPr/>
        <p:txBody>
          <a:bodyPr/>
          <a:lstStyle/>
          <a:p>
            <a:r>
              <a:rPr lang="en-AU" sz="6000" dirty="0"/>
              <a:t>Project Details</a:t>
            </a:r>
          </a:p>
        </p:txBody>
      </p:sp>
      <p:sp>
        <p:nvSpPr>
          <p:cNvPr id="4" name="Text Placeholder 3">
            <a:extLst>
              <a:ext uri="{FF2B5EF4-FFF2-40B4-BE49-F238E27FC236}">
                <a16:creationId xmlns:a16="http://schemas.microsoft.com/office/drawing/2014/main" id="{5D858490-61AD-2E8C-BF38-425179B90077}"/>
              </a:ext>
            </a:extLst>
          </p:cNvPr>
          <p:cNvSpPr>
            <a:spLocks noGrp="1"/>
          </p:cNvSpPr>
          <p:nvPr>
            <p:ph type="body" sz="half" idx="2"/>
          </p:nvPr>
        </p:nvSpPr>
        <p:spPr>
          <a:xfrm>
            <a:off x="3872033" y="1849303"/>
            <a:ext cx="9688692" cy="4342765"/>
          </a:xfrm>
        </p:spPr>
        <p:txBody>
          <a:bodyPr/>
          <a:lstStyle/>
          <a:p>
            <a:pPr marL="285750" indent="-285750">
              <a:buFont typeface="Arial" panose="020B0604020202020204" pitchFamily="34" charset="0"/>
              <a:buChar char="•"/>
            </a:pPr>
            <a:r>
              <a:rPr lang="en-AU" b="1" dirty="0">
                <a:latin typeface="+mj-lt"/>
              </a:rPr>
              <a:t>Provide a platform for  User input of 5 ASX stocks</a:t>
            </a:r>
          </a:p>
          <a:p>
            <a:pPr marL="285750" indent="-285750">
              <a:buFont typeface="Arial" panose="020B0604020202020204" pitchFamily="34" charset="0"/>
              <a:buChar char="•"/>
            </a:pPr>
            <a:r>
              <a:rPr lang="en-AU" b="1" dirty="0">
                <a:latin typeface="+mj-lt"/>
              </a:rPr>
              <a:t>Perform Data Analysis and  Forecast Returns</a:t>
            </a:r>
          </a:p>
          <a:p>
            <a:pPr marL="285750" indent="-285750">
              <a:buFont typeface="Arial" panose="020B0604020202020204" pitchFamily="34" charset="0"/>
              <a:buChar char="•"/>
            </a:pPr>
            <a:r>
              <a:rPr lang="en-AU" b="1" dirty="0">
                <a:latin typeface="+mj-lt"/>
              </a:rPr>
              <a:t>Understanding Market Dynamics &amp; Sector  Performance </a:t>
            </a:r>
          </a:p>
          <a:p>
            <a:pPr marL="285750" indent="-285750">
              <a:buFont typeface="Arial" panose="020B0604020202020204" pitchFamily="34" charset="0"/>
              <a:buChar char="•"/>
            </a:pPr>
            <a:r>
              <a:rPr lang="en-AU" b="1" dirty="0">
                <a:latin typeface="+mj-lt"/>
              </a:rPr>
              <a:t>Risk VS Return</a:t>
            </a:r>
          </a:p>
          <a:p>
            <a:pPr marL="285750" indent="-285750">
              <a:buFont typeface="Arial" panose="020B0604020202020204" pitchFamily="34" charset="0"/>
              <a:buChar char="•"/>
            </a:pPr>
            <a:r>
              <a:rPr lang="en-AU" b="1" dirty="0">
                <a:latin typeface="+mj-lt"/>
              </a:rPr>
              <a:t>Effective risk management</a:t>
            </a:r>
          </a:p>
          <a:p>
            <a:pPr marL="285750" indent="-285750">
              <a:buFont typeface="Arial" panose="020B0604020202020204" pitchFamily="34" charset="0"/>
              <a:buChar char="•"/>
            </a:pPr>
            <a:r>
              <a:rPr lang="en-AU" b="1" dirty="0">
                <a:latin typeface="+mj-lt"/>
              </a:rPr>
              <a:t>Data sampling   &amp;  Monte Carlo</a:t>
            </a:r>
          </a:p>
          <a:p>
            <a:pPr marL="285750" indent="-285750">
              <a:buFont typeface="Arial" panose="020B0604020202020204" pitchFamily="34" charset="0"/>
              <a:buChar char="•"/>
            </a:pPr>
            <a:r>
              <a:rPr lang="en-AU" b="1" dirty="0">
                <a:latin typeface="+mj-lt"/>
              </a:rPr>
              <a:t>Take emotion out of investing decisions</a:t>
            </a:r>
          </a:p>
          <a:p>
            <a:pPr marL="285750" indent="-285750">
              <a:buFont typeface="Arial" panose="020B0604020202020204" pitchFamily="34" charset="0"/>
              <a:buChar char="•"/>
            </a:pPr>
            <a:endParaRPr lang="en-AU" dirty="0">
              <a:latin typeface="+mj-lt"/>
            </a:endParaRPr>
          </a:p>
        </p:txBody>
      </p:sp>
      <p:sp>
        <p:nvSpPr>
          <p:cNvPr id="5" name="Date Placeholder 4">
            <a:extLst>
              <a:ext uri="{FF2B5EF4-FFF2-40B4-BE49-F238E27FC236}">
                <a16:creationId xmlns:a16="http://schemas.microsoft.com/office/drawing/2014/main" id="{F89F140E-1D6D-A249-2613-1B3E9EA3AD13}"/>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93D6CA55-78BB-310E-BEDD-1B5BBD8DA71F}"/>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F72D75-3E96-4E64-25BB-50472FEC06DD}"/>
              </a:ext>
            </a:extLst>
          </p:cNvPr>
          <p:cNvSpPr>
            <a:spLocks noGrp="1"/>
          </p:cNvSpPr>
          <p:nvPr>
            <p:ph type="sldNum" sz="quarter" idx="12"/>
          </p:nvPr>
        </p:nvSpPr>
        <p:spPr/>
        <p:txBody>
          <a:bodyPr/>
          <a:lstStyle/>
          <a:p>
            <a:fld id="{DBA1B0FB-D917-4C8C-928F-313BD683BF39}" type="slidenum">
              <a:rPr lang="en-US" smtClean="0"/>
              <a:t>2</a:t>
            </a:fld>
            <a:endParaRPr lang="en-US"/>
          </a:p>
        </p:txBody>
      </p:sp>
    </p:spTree>
    <p:extLst>
      <p:ext uri="{BB962C8B-B14F-4D97-AF65-F5344CB8AC3E}">
        <p14:creationId xmlns:p14="http://schemas.microsoft.com/office/powerpoint/2010/main" val="263508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3FB5-677F-7B2B-B254-828B4DA64DB2}"/>
              </a:ext>
            </a:extLst>
          </p:cNvPr>
          <p:cNvSpPr>
            <a:spLocks noGrp="1"/>
          </p:cNvSpPr>
          <p:nvPr>
            <p:ph type="title"/>
          </p:nvPr>
        </p:nvSpPr>
        <p:spPr/>
        <p:txBody>
          <a:bodyPr/>
          <a:lstStyle/>
          <a:p>
            <a:r>
              <a:rPr lang="en-AU" dirty="0"/>
              <a:t>Project Scope</a:t>
            </a:r>
          </a:p>
        </p:txBody>
      </p:sp>
      <p:sp>
        <p:nvSpPr>
          <p:cNvPr id="3" name="Content Placeholder 2">
            <a:extLst>
              <a:ext uri="{FF2B5EF4-FFF2-40B4-BE49-F238E27FC236}">
                <a16:creationId xmlns:a16="http://schemas.microsoft.com/office/drawing/2014/main" id="{EBC2BE2D-F726-43B7-6B83-A452BE14FF9C}"/>
              </a:ext>
            </a:extLst>
          </p:cNvPr>
          <p:cNvSpPr>
            <a:spLocks noGrp="1"/>
          </p:cNvSpPr>
          <p:nvPr>
            <p:ph idx="1"/>
          </p:nvPr>
        </p:nvSpPr>
        <p:spPr/>
        <p:txBody>
          <a:bodyPr/>
          <a:lstStyle/>
          <a:p>
            <a:endParaRPr lang="en-AU"/>
          </a:p>
        </p:txBody>
      </p:sp>
      <p:sp>
        <p:nvSpPr>
          <p:cNvPr id="4" name="Text Placeholder 3">
            <a:extLst>
              <a:ext uri="{FF2B5EF4-FFF2-40B4-BE49-F238E27FC236}">
                <a16:creationId xmlns:a16="http://schemas.microsoft.com/office/drawing/2014/main" id="{697C2BA6-670E-6D12-A8AA-0668BC0CF53E}"/>
              </a:ext>
            </a:extLst>
          </p:cNvPr>
          <p:cNvSpPr>
            <a:spLocks noGrp="1"/>
          </p:cNvSpPr>
          <p:nvPr>
            <p:ph type="body" sz="half" idx="2"/>
          </p:nvPr>
        </p:nvSpPr>
        <p:spPr/>
        <p:txBody>
          <a:bodyPr/>
          <a:lstStyle/>
          <a:p>
            <a:pPr algn="l">
              <a:buFont typeface="+mj-lt"/>
              <a:buAutoNum type="arabicPeriod"/>
            </a:pPr>
            <a:r>
              <a:rPr lang="en-AU" b="0" i="0" dirty="0">
                <a:solidFill>
                  <a:srgbClr val="D1D2D3"/>
                </a:solidFill>
                <a:effectLst/>
                <a:latin typeface="Slack-Lato"/>
              </a:rPr>
              <a:t>5 stocks</a:t>
            </a:r>
          </a:p>
          <a:p>
            <a:pPr algn="l">
              <a:buFont typeface="+mj-lt"/>
              <a:buAutoNum type="arabicPeriod"/>
            </a:pPr>
            <a:r>
              <a:rPr lang="en-AU" b="0" i="0" dirty="0">
                <a:solidFill>
                  <a:srgbClr val="D1D2D3"/>
                </a:solidFill>
                <a:effectLst/>
                <a:latin typeface="Slack-Lato"/>
              </a:rPr>
              <a:t>historical data ( 5y) for each input ticker ( restrict to 5)</a:t>
            </a:r>
          </a:p>
          <a:p>
            <a:pPr algn="l">
              <a:buFont typeface="+mj-lt"/>
              <a:buAutoNum type="arabicPeriod"/>
            </a:pPr>
            <a:r>
              <a:rPr lang="en-AU" b="0" i="0" dirty="0">
                <a:solidFill>
                  <a:srgbClr val="D1D2D3"/>
                </a:solidFill>
                <a:effectLst/>
                <a:latin typeface="Slack-Lato"/>
              </a:rPr>
              <a:t>Weight - 5 random runs ( Monte Carlo)</a:t>
            </a:r>
          </a:p>
          <a:p>
            <a:pPr algn="l">
              <a:buFont typeface="+mj-lt"/>
              <a:buAutoNum type="arabicPeriod"/>
            </a:pPr>
            <a:r>
              <a:rPr lang="en-AU" b="0" i="0" dirty="0">
                <a:solidFill>
                  <a:srgbClr val="D1D2D3"/>
                </a:solidFill>
                <a:effectLst/>
                <a:latin typeface="Slack-Lato"/>
              </a:rPr>
              <a:t>Top 5 performing ASX Companies</a:t>
            </a:r>
          </a:p>
          <a:p>
            <a:pPr algn="l">
              <a:buFont typeface="+mj-lt"/>
              <a:buAutoNum type="arabicPeriod"/>
            </a:pPr>
            <a:r>
              <a:rPr lang="en-AU" b="0" i="0" dirty="0">
                <a:solidFill>
                  <a:srgbClr val="D1D2D3"/>
                </a:solidFill>
                <a:effectLst/>
                <a:latin typeface="Slack-Lato"/>
              </a:rPr>
              <a:t>Top 5 performing sectors</a:t>
            </a:r>
          </a:p>
          <a:p>
            <a:pPr algn="l">
              <a:buFont typeface="+mj-lt"/>
              <a:buAutoNum type="arabicPeriod"/>
            </a:pPr>
            <a:r>
              <a:rPr lang="en-AU" b="0" i="0" dirty="0">
                <a:solidFill>
                  <a:srgbClr val="D1D2D3"/>
                </a:solidFill>
                <a:effectLst/>
                <a:latin typeface="Slack-Lato"/>
              </a:rPr>
              <a:t>Send email with final report</a:t>
            </a:r>
          </a:p>
          <a:p>
            <a:endParaRPr lang="en-AU" dirty="0"/>
          </a:p>
        </p:txBody>
      </p:sp>
      <p:sp>
        <p:nvSpPr>
          <p:cNvPr id="5" name="Date Placeholder 4">
            <a:extLst>
              <a:ext uri="{FF2B5EF4-FFF2-40B4-BE49-F238E27FC236}">
                <a16:creationId xmlns:a16="http://schemas.microsoft.com/office/drawing/2014/main" id="{37D7D937-0AC7-9EA3-F4FD-A2B6438FC6B8}"/>
              </a:ext>
            </a:extLst>
          </p:cNvPr>
          <p:cNvSpPr>
            <a:spLocks noGrp="1"/>
          </p:cNvSpPr>
          <p:nvPr>
            <p:ph type="dt" sz="half" idx="10"/>
          </p:nvPr>
        </p:nvSpPr>
        <p:spPr/>
        <p:txBody>
          <a:bodyPr/>
          <a:lstStyle/>
          <a:p>
            <a:r>
              <a:rPr lang="en-US"/>
              <a:t>Tuesday, February 2, 20XX</a:t>
            </a:r>
          </a:p>
        </p:txBody>
      </p:sp>
      <p:sp>
        <p:nvSpPr>
          <p:cNvPr id="6" name="Footer Placeholder 5">
            <a:extLst>
              <a:ext uri="{FF2B5EF4-FFF2-40B4-BE49-F238E27FC236}">
                <a16:creationId xmlns:a16="http://schemas.microsoft.com/office/drawing/2014/main" id="{78DF32D1-1FF5-E5B2-633F-033DFF476CC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9F4EBA2-6FDF-20DB-D86A-B976EF5279E4}"/>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1781068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97972"/>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937241"/>
            <a:ext cx="5437187" cy="1359756"/>
          </a:xfrm>
        </p:spPr>
        <p:txBody>
          <a:bodyPr vert="horz" wrap="square" lIns="0" tIns="0" rIns="0" bIns="0" rtlCol="0" anchor="b" anchorCtr="0">
            <a:normAutofit/>
          </a:bodyPr>
          <a:lstStyle/>
          <a:p>
            <a:pPr>
              <a:lnSpc>
                <a:spcPct val="100000"/>
              </a:lnSpc>
            </a:pPr>
            <a:r>
              <a:rPr lang="en-US" dirty="0"/>
              <a:t>Yahoo Finance</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6628870" cy="2265216"/>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dirty="0"/>
              <a:t>Open Source </a:t>
            </a:r>
            <a:r>
              <a:rPr lang="en-US" dirty="0" err="1"/>
              <a:t>YFi</a:t>
            </a:r>
            <a:r>
              <a:rPr lang="en-US" kern="1200" dirty="0" err="1">
                <a:latin typeface="+mn-lt"/>
                <a:ea typeface="+mn-ea"/>
                <a:cs typeface="+mn-cs"/>
              </a:rPr>
              <a:t>nance</a:t>
            </a:r>
            <a:r>
              <a:rPr lang="en-US" kern="1200" dirty="0">
                <a:latin typeface="+mn-lt"/>
                <a:ea typeface="+mn-ea"/>
                <a:cs typeface="+mn-cs"/>
              </a:rPr>
              <a:t> &amp; Yahoo Financials Libraries</a:t>
            </a:r>
          </a:p>
          <a:p>
            <a:pPr marL="342900" indent="-342900">
              <a:lnSpc>
                <a:spcPct val="100000"/>
              </a:lnSpc>
              <a:buFont typeface="Arial" panose="020B0604020202020204" pitchFamily="34" charset="0"/>
              <a:buChar char="•"/>
            </a:pPr>
            <a:r>
              <a:rPr lang="en-US" kern="1200" dirty="0">
                <a:latin typeface="+mn-lt"/>
                <a:ea typeface="+mn-ea"/>
                <a:cs typeface="+mn-cs"/>
              </a:rPr>
              <a:t>Free API </a:t>
            </a:r>
            <a:endParaRPr lang="en-US" dirty="0"/>
          </a:p>
          <a:p>
            <a:pPr marL="0" indent="0">
              <a:lnSpc>
                <a:spcPct val="100000"/>
              </a:lnSpc>
              <a:buNone/>
            </a:pPr>
            <a:endParaRPr lang="en-US" kern="1200" dirty="0">
              <a:latin typeface="+mn-lt"/>
              <a:ea typeface="+mn-ea"/>
              <a:cs typeface="+mn-cs"/>
            </a:endParaRPr>
          </a:p>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676374" y="4132771"/>
            <a:ext cx="5545136" cy="1557035"/>
          </a:xfrm>
        </p:spPr>
        <p:txBody>
          <a:bodyPr/>
          <a:lstStyle/>
          <a:p>
            <a:r>
              <a:rPr lang="en-US" dirty="0"/>
              <a:t>Quantitative Analysis</a:t>
            </a:r>
          </a:p>
        </p:txBody>
      </p:sp>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5" name="Plus Sign 4">
            <a:extLst>
              <a:ext uri="{FF2B5EF4-FFF2-40B4-BE49-F238E27FC236}">
                <a16:creationId xmlns:a16="http://schemas.microsoft.com/office/drawing/2014/main" id="{30CC622F-06D6-6C9C-DBF3-53F34E0FBA01}"/>
              </a:ext>
            </a:extLst>
          </p:cNvPr>
          <p:cNvSpPr/>
          <p:nvPr/>
        </p:nvSpPr>
        <p:spPr>
          <a:xfrm>
            <a:off x="8305346" y="2904507"/>
            <a:ext cx="914400" cy="914400"/>
          </a:xfrm>
          <a:prstGeom prst="mathPlu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a:p>
        </p:txBody>
      </p:sp>
      <p:sp>
        <p:nvSpPr>
          <p:cNvPr id="9" name="Minus Sign 8">
            <a:extLst>
              <a:ext uri="{FF2B5EF4-FFF2-40B4-BE49-F238E27FC236}">
                <a16:creationId xmlns:a16="http://schemas.microsoft.com/office/drawing/2014/main" id="{BDDE8DA7-4DD6-B633-6B82-F9F4294A271D}"/>
              </a:ext>
            </a:extLst>
          </p:cNvPr>
          <p:cNvSpPr/>
          <p:nvPr/>
        </p:nvSpPr>
        <p:spPr>
          <a:xfrm>
            <a:off x="6973753" y="2904507"/>
            <a:ext cx="914400" cy="914400"/>
          </a:xfrm>
          <a:prstGeom prst="mathMinus">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dirty="0"/>
          </a:p>
        </p:txBody>
      </p:sp>
      <p:sp>
        <p:nvSpPr>
          <p:cNvPr id="11" name="Multiplication Sign 10">
            <a:extLst>
              <a:ext uri="{FF2B5EF4-FFF2-40B4-BE49-F238E27FC236}">
                <a16:creationId xmlns:a16="http://schemas.microsoft.com/office/drawing/2014/main" id="{E09706FC-AF6A-8D1C-F47D-4F942762A02A}"/>
              </a:ext>
            </a:extLst>
          </p:cNvPr>
          <p:cNvSpPr/>
          <p:nvPr/>
        </p:nvSpPr>
        <p:spPr>
          <a:xfrm>
            <a:off x="9636939" y="2904507"/>
            <a:ext cx="914400" cy="914400"/>
          </a:xfrm>
          <a:prstGeom prst="mathMultiply">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1" name="Content Placeholder 20">
            <a:extLst>
              <a:ext uri="{FF2B5EF4-FFF2-40B4-BE49-F238E27FC236}">
                <a16:creationId xmlns:a16="http://schemas.microsoft.com/office/drawing/2014/main" id="{44FA3E94-132A-F36D-D155-2B132CEA25D3}"/>
              </a:ext>
            </a:extLst>
          </p:cNvPr>
          <p:cNvSpPr>
            <a:spLocks noGrp="1"/>
          </p:cNvSpPr>
          <p:nvPr>
            <p:ph idx="1"/>
          </p:nvPr>
        </p:nvSpPr>
        <p:spPr>
          <a:xfrm>
            <a:off x="835659" y="626443"/>
            <a:ext cx="3492501" cy="1720518"/>
          </a:xfrm>
        </p:spPr>
        <p:txBody>
          <a:bodyPr/>
          <a:lstStyle/>
          <a:p>
            <a:r>
              <a:rPr lang="en-AU" dirty="0"/>
              <a:t> Data Source</a:t>
            </a:r>
          </a:p>
          <a:p>
            <a:r>
              <a:rPr lang="en-AU" dirty="0"/>
              <a:t>Data Clean-up</a:t>
            </a:r>
          </a:p>
          <a:p>
            <a:endParaRPr lang="en-AU" dirty="0"/>
          </a:p>
          <a:p>
            <a:r>
              <a:rPr lang="en-AU" dirty="0"/>
              <a:t>Standardised Risk based on Recent Historical Data </a:t>
            </a:r>
          </a:p>
          <a:p>
            <a:endParaRPr lang="en-AU" dirty="0"/>
          </a:p>
          <a:p>
            <a:endParaRPr lang="en-AU" dirty="0"/>
          </a:p>
        </p:txBody>
      </p:sp>
    </p:spTree>
    <p:extLst>
      <p:ext uri="{BB962C8B-B14F-4D97-AF65-F5344CB8AC3E}">
        <p14:creationId xmlns:p14="http://schemas.microsoft.com/office/powerpoint/2010/main" val="2313234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Oval 88">
            <a:extLst>
              <a:ext uri="{FF2B5EF4-FFF2-40B4-BE49-F238E27FC236}">
                <a16:creationId xmlns:a16="http://schemas.microsoft.com/office/drawing/2014/main" id="{DB4CA0E9-049C-5274-0292-9051060CC330}"/>
              </a:ext>
            </a:extLst>
          </p:cNvPr>
          <p:cNvSpPr/>
          <p:nvPr/>
        </p:nvSpPr>
        <p:spPr>
          <a:xfrm>
            <a:off x="1018135" y="3051729"/>
            <a:ext cx="1235250" cy="123525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549275"/>
            <a:ext cx="10963803" cy="1398058"/>
          </a:xfrm>
        </p:spPr>
        <p:txBody>
          <a:bodyPr>
            <a:normAutofit/>
          </a:bodyPr>
          <a:lstStyle/>
          <a:p>
            <a:r>
              <a:rPr lang="en-US" dirty="0"/>
              <a:t>Python, Pandas, HV Plot &amp; </a:t>
            </a:r>
            <a:r>
              <a:rPr lang="en-US" dirty="0" err="1"/>
              <a:t>Streamlit</a:t>
            </a:r>
            <a:endParaRPr lang="en-US" dirty="0"/>
          </a:p>
        </p:txBody>
      </p:sp>
      <p:graphicFrame>
        <p:nvGraphicFramePr>
          <p:cNvPr id="23" name="Content Placeholder 14">
            <a:extLst>
              <a:ext uri="{FF2B5EF4-FFF2-40B4-BE49-F238E27FC236}">
                <a16:creationId xmlns:a16="http://schemas.microsoft.com/office/drawing/2014/main" id="{C908DCEF-4ECA-1E66-CFFB-22AF6EE17354}"/>
              </a:ext>
            </a:extLst>
          </p:cNvPr>
          <p:cNvGraphicFramePr>
            <a:graphicFrameLocks noGrp="1"/>
          </p:cNvGraphicFramePr>
          <p:nvPr>
            <p:ph sz="quarter" idx="15"/>
            <p:extLst>
              <p:ext uri="{D42A27DB-BD31-4B8C-83A1-F6EECF244321}">
                <p14:modId xmlns:p14="http://schemas.microsoft.com/office/powerpoint/2010/main" val="820377087"/>
              </p:ext>
            </p:extLst>
          </p:nvPr>
        </p:nvGraphicFramePr>
        <p:xfrm>
          <a:off x="1177395" y="3051729"/>
          <a:ext cx="9187497" cy="2351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94" name="Oval 93">
            <a:extLst>
              <a:ext uri="{FF2B5EF4-FFF2-40B4-BE49-F238E27FC236}">
                <a16:creationId xmlns:a16="http://schemas.microsoft.com/office/drawing/2014/main" id="{A24329DD-EEDF-3C31-D7A5-6223E8827691}"/>
              </a:ext>
            </a:extLst>
          </p:cNvPr>
          <p:cNvSpPr/>
          <p:nvPr/>
        </p:nvSpPr>
        <p:spPr>
          <a:xfrm>
            <a:off x="4860750" y="3051729"/>
            <a:ext cx="1235250" cy="123525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77447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Monte Carlo Simulation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r>
              <a:rPr lang="en-US" b="1" kern="1200" dirty="0">
                <a:latin typeface="+mn-lt"/>
                <a:ea typeface="+mn-ea"/>
                <a:cs typeface="+mn-cs"/>
              </a:rPr>
              <a:t>Risk Analysis</a:t>
            </a:r>
          </a:p>
          <a:p>
            <a:pPr marL="0" indent="0">
              <a:lnSpc>
                <a:spcPct val="100000"/>
              </a:lnSpc>
            </a:pPr>
            <a:r>
              <a:rPr lang="en-US" b="1" kern="1200" dirty="0">
                <a:latin typeface="+mn-lt"/>
                <a:ea typeface="+mn-ea"/>
                <a:cs typeface="+mn-cs"/>
              </a:rPr>
              <a:t>Probability Distribution &amp; Probabilistic </a:t>
            </a:r>
          </a:p>
          <a:p>
            <a:pPr marL="0" indent="0">
              <a:lnSpc>
                <a:spcPct val="100000"/>
              </a:lnSpc>
            </a:pPr>
            <a:r>
              <a:rPr lang="en-US" b="1" kern="1200" dirty="0">
                <a:latin typeface="+mn-lt"/>
                <a:ea typeface="+mn-ea"/>
                <a:cs typeface="+mn-cs"/>
              </a:rPr>
              <a:t>Uncertainty in variable of risk analysis</a:t>
            </a:r>
          </a:p>
        </p:txBody>
      </p:sp>
      <p:sp>
        <p:nvSpPr>
          <p:cNvPr id="35" name="Oval 34">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Shape 36">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0" name="Freeform: Shape 38">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2609" r="8868" b="-1"/>
          <a:stretch/>
        </p:blipFill>
        <p:spPr>
          <a:xfrm>
            <a:off x="6640455" y="606796"/>
            <a:ext cx="4868976" cy="5644408"/>
          </a:xfrm>
          <a:custGeom>
            <a:avLst/>
            <a:gdLst/>
            <a:ahLst/>
            <a:cxnLst/>
            <a:rect l="l" t="t" r="r" b="b"/>
            <a:pathLst>
              <a:path w="4868976" h="5644408">
                <a:moveTo>
                  <a:pt x="2398421" y="0"/>
                </a:moveTo>
                <a:lnTo>
                  <a:pt x="4868973"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sp>
        <p:nvSpPr>
          <p:cNvPr id="71" name="Oval 40">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393887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488245" y="1"/>
            <a:ext cx="11215509" cy="6308724"/>
          </a:xfrm>
          <a:custGeom>
            <a:avLst/>
            <a:gdLst/>
            <a:ahLst/>
            <a:cxnLst/>
            <a:rect l="l" t="t" r="r" b="b"/>
            <a:pathLst>
              <a:path w="12192000" h="6308724">
                <a:moveTo>
                  <a:pt x="0" y="0"/>
                </a:moveTo>
                <a:lnTo>
                  <a:pt x="12192000" y="0"/>
                </a:lnTo>
                <a:lnTo>
                  <a:pt x="12192000" y="6308724"/>
                </a:lnTo>
                <a:lnTo>
                  <a:pt x="0" y="6308724"/>
                </a:lnTo>
                <a:close/>
              </a:path>
            </a:pathLst>
          </a:custGeom>
        </p:spPr>
      </p:pic>
      <p:sp>
        <p:nvSpPr>
          <p:cNvPr id="35" name="Rectangle 34">
            <a:extLst>
              <a:ext uri="{FF2B5EF4-FFF2-40B4-BE49-F238E27FC236}">
                <a16:creationId xmlns:a16="http://schemas.microsoft.com/office/drawing/2014/main" id="{B089A443-F4FA-43F4-9F47-CCCBDB13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121469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dirty="0"/>
              <a:t>Data Retrieval </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pic>
        <p:nvPicPr>
          <p:cNvPr id="3" name="Picture 2">
            <a:extLst>
              <a:ext uri="{FF2B5EF4-FFF2-40B4-BE49-F238E27FC236}">
                <a16:creationId xmlns:a16="http://schemas.microsoft.com/office/drawing/2014/main" id="{1B768564-1164-B23E-147A-ABFA2ADF5BBA}"/>
              </a:ext>
            </a:extLst>
          </p:cNvPr>
          <p:cNvPicPr>
            <a:picLocks noChangeAspect="1"/>
          </p:cNvPicPr>
          <p:nvPr/>
        </p:nvPicPr>
        <p:blipFill>
          <a:blip r:embed="rId2"/>
          <a:stretch>
            <a:fillRect/>
          </a:stretch>
        </p:blipFill>
        <p:spPr>
          <a:xfrm>
            <a:off x="550861" y="3950899"/>
            <a:ext cx="2979058" cy="1933985"/>
          </a:xfrm>
          <a:prstGeom prst="rect">
            <a:avLst/>
          </a:prstGeom>
        </p:spPr>
      </p:pic>
      <p:sp>
        <p:nvSpPr>
          <p:cNvPr id="10" name="Content Placeholder 9">
            <a:extLst>
              <a:ext uri="{FF2B5EF4-FFF2-40B4-BE49-F238E27FC236}">
                <a16:creationId xmlns:a16="http://schemas.microsoft.com/office/drawing/2014/main" id="{79C97026-2080-4594-AFA2-EBEA5EA8C41E}"/>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14001518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{106D3726-8C25-4C36-8099-5D9ED66F6DE7}tf33713516_win32</Template>
  <TotalTime>2102</TotalTime>
  <Words>662</Words>
  <Application>Microsoft Office PowerPoint</Application>
  <PresentationFormat>Widescreen</PresentationFormat>
  <Paragraphs>144</Paragraphs>
  <Slides>19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Gill Sans MT</vt:lpstr>
      <vt:lpstr>Slack-Lato</vt:lpstr>
      <vt:lpstr>Symbol</vt:lpstr>
      <vt:lpstr>Walbaum Display</vt:lpstr>
      <vt:lpstr>3DFloatVTI</vt:lpstr>
      <vt:lpstr>ROBO ADVISOR  Lite</vt:lpstr>
      <vt:lpstr>Project Details</vt:lpstr>
      <vt:lpstr>Project Scope</vt:lpstr>
      <vt:lpstr>Yahoo Finance</vt:lpstr>
      <vt:lpstr>Quantitative Analysis</vt:lpstr>
      <vt:lpstr>Python, Pandas, HV Plot &amp; Streamlit</vt:lpstr>
      <vt:lpstr>Monte Carlo Simulation</vt:lpstr>
      <vt:lpstr>PowerPoint Presentation</vt:lpstr>
      <vt:lpstr>Data Retrieval </vt:lpstr>
      <vt:lpstr>Monte Carlo Simulation</vt:lpstr>
      <vt:lpstr>5 Year Performance of Selected Stock </vt:lpstr>
      <vt:lpstr>Risk   vs    Return</vt:lpstr>
      <vt:lpstr>Team</vt:lpstr>
      <vt:lpstr>Project Highlights</vt:lpstr>
      <vt:lpstr>Challenges </vt:lpstr>
      <vt:lpstr>Challenges </vt:lpstr>
      <vt:lpstr>Challenges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 ADVISOR  Lite</dc:title>
  <dc:creator>Ganesh Bashyal</dc:creator>
  <cp:lastModifiedBy>Ganesh Bashyal</cp:lastModifiedBy>
  <cp:revision>15</cp:revision>
  <dcterms:created xsi:type="dcterms:W3CDTF">2022-07-07T11:32:01Z</dcterms:created>
  <dcterms:modified xsi:type="dcterms:W3CDTF">2022-07-09T08:39:06Z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