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8" r:id="rId2"/>
    <p:sldId id="257" r:id="rId3"/>
    <p:sldId id="259" r:id="rId4"/>
    <p:sldId id="260" r:id="rId5"/>
    <p:sldId id="270" r:id="rId6"/>
    <p:sldId id="271" r:id="rId7"/>
    <p:sldId id="272" r:id="rId8"/>
    <p:sldId id="264" r:id="rId9"/>
    <p:sldId id="276" r:id="rId10"/>
    <p:sldId id="277" r:id="rId11"/>
    <p:sldId id="278" r:id="rId12"/>
    <p:sldId id="279" r:id="rId13"/>
    <p:sldId id="280" r:id="rId14"/>
    <p:sldId id="265" r:id="rId15"/>
    <p:sldId id="273" r:id="rId16"/>
    <p:sldId id="274" r:id="rId17"/>
    <p:sldId id="268" r:id="rId18"/>
    <p:sldId id="281" r:id="rId19"/>
    <p:sldId id="282" r:id="rId20"/>
    <p:sldId id="283" r:id="rId21"/>
    <p:sldId id="27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7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10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023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154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8888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599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9838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833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2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59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34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3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83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703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816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50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844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4/8/2025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3215473"/>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B43A-5237-416E-501A-0BF13D157C52}"/>
              </a:ext>
            </a:extLst>
          </p:cNvPr>
          <p:cNvSpPr>
            <a:spLocks noGrp="1"/>
          </p:cNvSpPr>
          <p:nvPr>
            <p:ph type="ctrTitle"/>
          </p:nvPr>
        </p:nvSpPr>
        <p:spPr>
          <a:xfrm>
            <a:off x="514061" y="1459834"/>
            <a:ext cx="11325014" cy="1119690"/>
          </a:xfrm>
        </p:spPr>
        <p:txBody>
          <a:bodyPr>
            <a:normAutofit/>
          </a:bodyPr>
          <a:lstStyle/>
          <a:p>
            <a:pPr algn="l"/>
            <a:r>
              <a:rPr lang="en-US" sz="4400" dirty="0">
                <a:latin typeface="Times New Roman" panose="02020603050405020304" pitchFamily="18" charset="0"/>
                <a:cs typeface="Times New Roman" panose="02020603050405020304" pitchFamily="18" charset="0"/>
              </a:rPr>
              <a:t>Resume based job role PREDICTOR</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B12826-7648-A957-9A9A-0671951A19C8}"/>
              </a:ext>
            </a:extLst>
          </p:cNvPr>
          <p:cNvSpPr>
            <a:spLocks noGrp="1"/>
          </p:cNvSpPr>
          <p:nvPr>
            <p:ph type="subTitle" idx="1"/>
          </p:nvPr>
        </p:nvSpPr>
        <p:spPr>
          <a:xfrm>
            <a:off x="498019" y="4224207"/>
            <a:ext cx="3093593" cy="1290474"/>
          </a:xfrm>
        </p:spPr>
        <p:txBody>
          <a:bodyPr/>
          <a:lstStyle/>
          <a:p>
            <a:r>
              <a:rPr lang="en-US" dirty="0"/>
              <a:t>INTERNAL GUIDE</a:t>
            </a:r>
          </a:p>
          <a:p>
            <a:r>
              <a:rPr lang="en-US" cap="none" dirty="0"/>
              <a:t>Rayudu Soumya</a:t>
            </a:r>
          </a:p>
          <a:p>
            <a:endParaRPr lang="en-IN" cap="none" dirty="0"/>
          </a:p>
        </p:txBody>
      </p:sp>
      <p:sp>
        <p:nvSpPr>
          <p:cNvPr id="4" name="TextBox 8">
            <a:extLst>
              <a:ext uri="{FF2B5EF4-FFF2-40B4-BE49-F238E27FC236}">
                <a16:creationId xmlns:a16="http://schemas.microsoft.com/office/drawing/2014/main" id="{24984F6A-DC8B-F8D6-E1C0-822C63C18F12}"/>
              </a:ext>
            </a:extLst>
          </p:cNvPr>
          <p:cNvSpPr txBox="1"/>
          <p:nvPr/>
        </p:nvSpPr>
        <p:spPr>
          <a:xfrm>
            <a:off x="7931083" y="4472670"/>
            <a:ext cx="3093593" cy="830997"/>
          </a:xfrm>
          <a:prstGeom prst="rect">
            <a:avLst/>
          </a:prstGeom>
          <a:noFill/>
        </p:spPr>
        <p:txBody>
          <a:bodyPr wrap="square">
            <a:spAutoFit/>
          </a:bodyPr>
          <a:lstStyle/>
          <a:p>
            <a:r>
              <a:rPr lang="pt-BR" sz="2400" dirty="0"/>
              <a:t>Battula Ganesh</a:t>
            </a:r>
          </a:p>
          <a:p>
            <a:r>
              <a:rPr lang="pt-BR" sz="2400" dirty="0"/>
              <a:t>23P31F0084</a:t>
            </a:r>
          </a:p>
        </p:txBody>
      </p:sp>
    </p:spTree>
    <p:extLst>
      <p:ext uri="{BB962C8B-B14F-4D97-AF65-F5344CB8AC3E}">
        <p14:creationId xmlns:p14="http://schemas.microsoft.com/office/powerpoint/2010/main" val="280311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C0A90C-078E-737B-3734-5827BEF3D9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080" y="1235241"/>
            <a:ext cx="8248454" cy="4826193"/>
          </a:xfrm>
          <a:prstGeom prst="rect">
            <a:avLst/>
          </a:prstGeom>
          <a:noFill/>
          <a:ln>
            <a:noFill/>
          </a:ln>
        </p:spPr>
      </p:pic>
      <p:sp>
        <p:nvSpPr>
          <p:cNvPr id="3" name="TextBox 2">
            <a:extLst>
              <a:ext uri="{FF2B5EF4-FFF2-40B4-BE49-F238E27FC236}">
                <a16:creationId xmlns:a16="http://schemas.microsoft.com/office/drawing/2014/main" id="{2B64B082-92F9-CAC2-3834-0E4F55A3F258}"/>
              </a:ext>
            </a:extLst>
          </p:cNvPr>
          <p:cNvSpPr txBox="1"/>
          <p:nvPr/>
        </p:nvSpPr>
        <p:spPr>
          <a:xfrm>
            <a:off x="497305" y="304800"/>
            <a:ext cx="830981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Class diagram for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2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9E1CA8-08FB-9543-C04E-C51A5D99A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129" y="1282045"/>
            <a:ext cx="8946037" cy="3959258"/>
          </a:xfrm>
          <a:prstGeom prst="rect">
            <a:avLst/>
          </a:prstGeom>
        </p:spPr>
      </p:pic>
      <p:sp>
        <p:nvSpPr>
          <p:cNvPr id="3" name="TextBox 2">
            <a:extLst>
              <a:ext uri="{FF2B5EF4-FFF2-40B4-BE49-F238E27FC236}">
                <a16:creationId xmlns:a16="http://schemas.microsoft.com/office/drawing/2014/main" id="{014D7C87-3494-670C-5BBE-258AD01FE09E}"/>
              </a:ext>
            </a:extLst>
          </p:cNvPr>
          <p:cNvSpPr txBox="1"/>
          <p:nvPr/>
        </p:nvSpPr>
        <p:spPr>
          <a:xfrm>
            <a:off x="433137" y="609598"/>
            <a:ext cx="872690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Sequence diagram for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49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61BA1-6F2D-8328-655C-CBE2805677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4022" y="1310907"/>
            <a:ext cx="9530498" cy="4819650"/>
          </a:xfrm>
          <a:prstGeom prst="rect">
            <a:avLst/>
          </a:prstGeom>
          <a:noFill/>
          <a:ln>
            <a:noFill/>
          </a:ln>
        </p:spPr>
      </p:pic>
      <p:sp>
        <p:nvSpPr>
          <p:cNvPr id="3" name="TextBox 2">
            <a:extLst>
              <a:ext uri="{FF2B5EF4-FFF2-40B4-BE49-F238E27FC236}">
                <a16:creationId xmlns:a16="http://schemas.microsoft.com/office/drawing/2014/main" id="{F70B7729-DC23-56DC-6CCC-D7F93E275DEC}"/>
              </a:ext>
            </a:extLst>
          </p:cNvPr>
          <p:cNvSpPr txBox="1"/>
          <p:nvPr/>
        </p:nvSpPr>
        <p:spPr>
          <a:xfrm>
            <a:off x="465221" y="272716"/>
            <a:ext cx="7684168"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coollaboration</a:t>
            </a:r>
            <a:r>
              <a:rPr lang="en-US" sz="2400" dirty="0">
                <a:latin typeface="Times New Roman" panose="02020603050405020304" pitchFamily="18" charset="0"/>
                <a:cs typeface="Times New Roman" panose="02020603050405020304" pitchFamily="18" charset="0"/>
              </a:rPr>
              <a:t> diagram for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5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870466-47D7-6F23-FF1C-6399D74CFA1A}"/>
              </a:ext>
            </a:extLst>
          </p:cNvPr>
          <p:cNvPicPr>
            <a:picLocks noChangeAspect="1"/>
          </p:cNvPicPr>
          <p:nvPr/>
        </p:nvPicPr>
        <p:blipFill>
          <a:blip r:embed="rId2">
            <a:extLst>
              <a:ext uri="{28A0092B-C50C-407E-A947-70E740481C1C}">
                <a14:useLocalDpi xmlns:a14="http://schemas.microsoft.com/office/drawing/2010/main" val="0"/>
              </a:ext>
            </a:extLst>
          </a:blip>
          <a:srcRect l="8674" r="15647" b="14251"/>
          <a:stretch/>
        </p:blipFill>
        <p:spPr bwMode="auto">
          <a:xfrm>
            <a:off x="1432874" y="1090862"/>
            <a:ext cx="9426804" cy="5196815"/>
          </a:xfrm>
          <a:prstGeom prst="rect">
            <a:avLst/>
          </a:prstGeom>
          <a:noFill/>
          <a:ln>
            <a:noFill/>
          </a:ln>
        </p:spPr>
      </p:pic>
      <p:sp>
        <p:nvSpPr>
          <p:cNvPr id="3" name="TextBox 2">
            <a:extLst>
              <a:ext uri="{FF2B5EF4-FFF2-40B4-BE49-F238E27FC236}">
                <a16:creationId xmlns:a16="http://schemas.microsoft.com/office/drawing/2014/main" id="{227B1A4F-3532-FA1D-A994-0E6C8B22B85E}"/>
              </a:ext>
            </a:extLst>
          </p:cNvPr>
          <p:cNvSpPr txBox="1"/>
          <p:nvPr/>
        </p:nvSpPr>
        <p:spPr>
          <a:xfrm>
            <a:off x="577516" y="336884"/>
            <a:ext cx="704248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Activity diagram for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01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04C67-8B93-5E9C-8E8F-3C12DED733D4}"/>
              </a:ext>
            </a:extLst>
          </p:cNvPr>
          <p:cNvSpPr txBox="1"/>
          <p:nvPr/>
        </p:nvSpPr>
        <p:spPr>
          <a:xfrm>
            <a:off x="882316" y="786062"/>
            <a:ext cx="10668000" cy="584775"/>
          </a:xfrm>
          <a:prstGeom prst="rect">
            <a:avLst/>
          </a:prstGeom>
          <a:noFill/>
        </p:spPr>
        <p:txBody>
          <a:bodyPr wrap="square" rtlCol="0">
            <a:spAutoFit/>
          </a:bodyPr>
          <a:lstStyle/>
          <a:p>
            <a:r>
              <a:rPr lang="en-US" sz="3200" b="1" spc="-10" dirty="0">
                <a:effectLst/>
                <a:latin typeface="Times New Roman" panose="02020603050405020304" pitchFamily="18" charset="0"/>
                <a:ea typeface="Times New Roman" panose="02020603050405020304" pitchFamily="18" charset="0"/>
              </a:rPr>
              <a:t>ALGORITHM</a:t>
            </a:r>
            <a:endParaRPr lang="en-IN" sz="32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542E9FDD-80A7-168D-9CC9-AC71C71DE85B}"/>
              </a:ext>
            </a:extLst>
          </p:cNvPr>
          <p:cNvSpPr txBox="1"/>
          <p:nvPr/>
        </p:nvSpPr>
        <p:spPr>
          <a:xfrm>
            <a:off x="770019" y="2053389"/>
            <a:ext cx="10668001" cy="2462213"/>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	The core algorithm used in this project is the Random Forest classifier, a powerful ensemble learning method that builds multiple decision trees and combines their results to improve accuracy and reduce overfitting. Random Forest is well-suited for this problem due to its ability to handle high-dimensional, unstructured data like resumes. It takes the extracted resume features as input and predicts the most relevant job roles based on patterns it has learned from the training data. Its robustness, speed, and interpretability make it an ideal choice for building a reliable job role prediction model.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57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2951-4E67-68A7-A75D-5D8658BEB95E}"/>
              </a:ext>
            </a:extLst>
          </p:cNvPr>
          <p:cNvSpPr>
            <a:spLocks noGrp="1"/>
          </p:cNvSpPr>
          <p:nvPr>
            <p:ph type="title"/>
          </p:nvPr>
        </p:nvSpPr>
        <p:spPr>
          <a:xfrm>
            <a:off x="913795" y="0"/>
            <a:ext cx="10353761" cy="1326321"/>
          </a:xfrm>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9BC5962F-AB18-0765-9137-4A789505EEAA}"/>
              </a:ext>
            </a:extLst>
          </p:cNvPr>
          <p:cNvSpPr>
            <a:spLocks noGrp="1"/>
          </p:cNvSpPr>
          <p:nvPr>
            <p:ph idx="1"/>
          </p:nvPr>
        </p:nvSpPr>
        <p:spPr>
          <a:xfrm>
            <a:off x="913795" y="1326321"/>
            <a:ext cx="10353762" cy="5170732"/>
          </a:xfrm>
        </p:spPr>
        <p:txBody>
          <a:bodyPr/>
          <a:lstStyle/>
          <a:p>
            <a:pPr algn="just"/>
            <a:r>
              <a:rPr lang="en-US" dirty="0"/>
              <a:t>Resume Parsing – Extract structured information (skills, experience, education, etc.) from resumes.</a:t>
            </a:r>
          </a:p>
          <a:p>
            <a:pPr algn="just"/>
            <a:r>
              <a:rPr lang="en-US" dirty="0"/>
              <a:t>Role Classification – Predict suitable job roles based on extracted data using machine learning models.</a:t>
            </a:r>
          </a:p>
          <a:p>
            <a:pPr algn="just"/>
            <a:r>
              <a:rPr lang="en-US" dirty="0"/>
              <a:t>Keyword &amp; Skill Matching – Identify relevant skills and match them to job role requirements.</a:t>
            </a:r>
          </a:p>
          <a:p>
            <a:pPr algn="just"/>
            <a:r>
              <a:rPr lang="en-US" dirty="0"/>
              <a:t>Machine Learning Model – Train and deploy models for accurate role prediction and continuous improvement. </a:t>
            </a:r>
          </a:p>
          <a:p>
            <a:pPr algn="just"/>
            <a:r>
              <a:rPr lang="en-US" dirty="0"/>
              <a:t>User Input Handling – Allow users to upload resumes in multiple formats (PDF, DOCX, etc.).</a:t>
            </a:r>
          </a:p>
          <a:p>
            <a:pPr algn="just"/>
            <a:r>
              <a:rPr lang="en-US" dirty="0"/>
              <a:t>Personalized Job Suggestions – Provide recommendations based on career trajectory and aspirations.</a:t>
            </a:r>
          </a:p>
          <a:p>
            <a:endParaRPr lang="en-US" dirty="0"/>
          </a:p>
          <a:p>
            <a:endParaRPr lang="en-IN" dirty="0"/>
          </a:p>
        </p:txBody>
      </p:sp>
    </p:spTree>
    <p:extLst>
      <p:ext uri="{BB962C8B-B14F-4D97-AF65-F5344CB8AC3E}">
        <p14:creationId xmlns:p14="http://schemas.microsoft.com/office/powerpoint/2010/main" val="309080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EF21-0509-BAA3-1576-9D70AD4B2726}"/>
              </a:ext>
            </a:extLst>
          </p:cNvPr>
          <p:cNvSpPr>
            <a:spLocks noGrp="1"/>
          </p:cNvSpPr>
          <p:nvPr>
            <p:ph type="title"/>
          </p:nvPr>
        </p:nvSpPr>
        <p:spPr>
          <a:xfrm>
            <a:off x="913795" y="112295"/>
            <a:ext cx="10353761" cy="1326321"/>
          </a:xfrm>
        </p:spPr>
        <p:txBody>
          <a:bodyPr/>
          <a:lstStyle/>
          <a:p>
            <a:r>
              <a:rPr lang="en-US" dirty="0"/>
              <a:t>Non-functional requirements</a:t>
            </a:r>
            <a:endParaRPr lang="en-IN" dirty="0"/>
          </a:p>
        </p:txBody>
      </p:sp>
      <p:sp>
        <p:nvSpPr>
          <p:cNvPr id="3" name="Content Placeholder 2">
            <a:extLst>
              <a:ext uri="{FF2B5EF4-FFF2-40B4-BE49-F238E27FC236}">
                <a16:creationId xmlns:a16="http://schemas.microsoft.com/office/drawing/2014/main" id="{A0B7C6FA-50D7-C0F5-F6ED-0CCC3DA9A37E}"/>
              </a:ext>
            </a:extLst>
          </p:cNvPr>
          <p:cNvSpPr>
            <a:spLocks noGrp="1"/>
          </p:cNvSpPr>
          <p:nvPr>
            <p:ph idx="1"/>
          </p:nvPr>
        </p:nvSpPr>
        <p:spPr>
          <a:xfrm>
            <a:off x="913795" y="1438615"/>
            <a:ext cx="10353762" cy="4865931"/>
          </a:xfrm>
        </p:spPr>
        <p:txBody>
          <a:bodyPr/>
          <a:lstStyle/>
          <a:p>
            <a:pPr algn="just"/>
            <a:r>
              <a:rPr lang="en-US" dirty="0"/>
              <a:t>Scalability – Should efficiently handle a large volume of resumes without performance degradation.</a:t>
            </a:r>
          </a:p>
          <a:p>
            <a:pPr algn="just"/>
            <a:r>
              <a:rPr lang="en-US" dirty="0"/>
              <a:t>Performance – Predictions should be generated within a few seconds to ensure a smooth user experience.</a:t>
            </a:r>
          </a:p>
          <a:p>
            <a:pPr algn="just"/>
            <a:r>
              <a:rPr lang="en-US" dirty="0"/>
              <a:t>Accuracy – Machine learning models should achieve a high precision and recall in role prediction.</a:t>
            </a:r>
          </a:p>
          <a:p>
            <a:pPr algn="just"/>
            <a:r>
              <a:rPr lang="en-US" dirty="0"/>
              <a:t>Usability – User-friendly interface for candidates and recruiters, with intuitive navigation.</a:t>
            </a:r>
          </a:p>
          <a:p>
            <a:pPr algn="just"/>
            <a:r>
              <a:rPr lang="en-US" dirty="0"/>
              <a:t>Reliability – System should provide consistent and dependable results without frequent failures.</a:t>
            </a:r>
            <a:endParaRPr lang="en-IN" dirty="0"/>
          </a:p>
        </p:txBody>
      </p:sp>
    </p:spTree>
    <p:extLst>
      <p:ext uri="{BB962C8B-B14F-4D97-AF65-F5344CB8AC3E}">
        <p14:creationId xmlns:p14="http://schemas.microsoft.com/office/powerpoint/2010/main" val="369578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18EB8-E894-93A1-9A71-B1767395939E}"/>
              </a:ext>
            </a:extLst>
          </p:cNvPr>
          <p:cNvSpPr>
            <a:spLocks noGrp="1"/>
          </p:cNvSpPr>
          <p:nvPr>
            <p:ph idx="1"/>
          </p:nvPr>
        </p:nvSpPr>
        <p:spPr>
          <a:xfrm>
            <a:off x="913795" y="946484"/>
            <a:ext cx="10353762" cy="4844716"/>
          </a:xfrm>
        </p:spPr>
        <p:txBody>
          <a:bodyPr>
            <a:normAutofit/>
          </a:bodyPr>
          <a:lstStyle/>
          <a:p>
            <a:pPr>
              <a:lnSpc>
                <a:spcPct val="115000"/>
              </a:lnSpc>
              <a:spcBef>
                <a:spcPts val="200"/>
              </a:spcBef>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MINIMUM SOFTWARE REQUIREMENTS:- </a:t>
            </a:r>
          </a:p>
          <a:p>
            <a:pPr marL="342900" marR="563245" lvl="0" indent="-342900" algn="just" fontAlgn="base">
              <a:lnSpc>
                <a:spcPct val="110000"/>
              </a:lnSpc>
              <a:spcBef>
                <a:spcPts val="1200"/>
              </a:spcBef>
              <a:spcAft>
                <a:spcPts val="80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Operating System                        </a:t>
            </a:r>
            <a:r>
              <a:rPr lang="en-IN" sz="1800"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 Windows 11</a:t>
            </a:r>
          </a:p>
          <a:p>
            <a:pPr marL="342900" marR="563245" lvl="0" indent="-342900" algn="just" fontAlgn="base">
              <a:lnSpc>
                <a:spcPct val="110000"/>
              </a:lnSpc>
              <a:spcBef>
                <a:spcPts val="1200"/>
              </a:spcBef>
              <a:spcAft>
                <a:spcPts val="80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Technologies     		 : Python 3.10,FLASK</a:t>
            </a:r>
          </a:p>
          <a:p>
            <a:pPr marL="342900" marR="563245" lvl="0" indent="-342900" algn="just" fontAlgn="base">
              <a:lnSpc>
                <a:spcPct val="110000"/>
              </a:lnSpc>
              <a:spcBef>
                <a:spcPts val="1200"/>
              </a:spcBef>
              <a:spcAft>
                <a:spcPts val="6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Tools  		                 : Visual Studio </a:t>
            </a:r>
          </a:p>
          <a:p>
            <a:pPr marL="0" indent="0">
              <a:lnSpc>
                <a:spcPct val="107000"/>
              </a:lnSpc>
              <a:spcAft>
                <a:spcPts val="310"/>
              </a:spcAft>
              <a:buNone/>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Bef>
                <a:spcPts val="200"/>
              </a:spcBef>
              <a:spcAft>
                <a:spcPts val="300"/>
              </a:spcAft>
            </a:pPr>
            <a:r>
              <a:rPr lang="en-IN" sz="1800" b="1" i="0" kern="100" dirty="0">
                <a:effectLst/>
                <a:latin typeface="Times New Roman" panose="02020603050405020304" pitchFamily="18" charset="0"/>
                <a:ea typeface="Times New Roman" panose="02020603050405020304" pitchFamily="18" charset="0"/>
                <a:cs typeface="Times New Roman" panose="02020603050405020304" pitchFamily="18" charset="0"/>
              </a:rPr>
              <a:t>MINIMUM</a:t>
            </a:r>
            <a:r>
              <a:rPr lang="en-IN"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 </a:t>
            </a:r>
          </a:p>
          <a:p>
            <a:pPr marL="342900" marR="563245" lvl="0" indent="-342900" algn="just" fontAlgn="base">
              <a:lnSpc>
                <a:spcPct val="110000"/>
              </a:lnSpc>
              <a:spcBef>
                <a:spcPts val="600"/>
              </a:spcBef>
              <a:spcAft>
                <a:spcPts val="80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Processor   	   	               	  : intel core i5 </a:t>
            </a:r>
          </a:p>
          <a:p>
            <a:pPr marL="342900" marR="563245" lvl="0" indent="-342900" algn="just" fontAlgn="base">
              <a:lnSpc>
                <a:spcPct val="110000"/>
              </a:lnSpc>
              <a:spcBef>
                <a:spcPts val="600"/>
              </a:spcBef>
              <a:spcAft>
                <a:spcPts val="80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RAM        		                  :  8GB </a:t>
            </a:r>
          </a:p>
          <a:p>
            <a:pPr marL="342900" marR="563245" lvl="0" indent="-342900" algn="just" fontAlgn="base">
              <a:lnSpc>
                <a:spcPct val="110000"/>
              </a:lnSpc>
              <a:spcBef>
                <a:spcPts val="600"/>
              </a:spcBef>
              <a:spcAft>
                <a:spcPts val="80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Hard Disk 		                  : 512 GB </a:t>
            </a:r>
          </a:p>
          <a:p>
            <a:pPr marL="342900" marR="563245" lvl="0" indent="-342900" algn="just" fontAlgn="base">
              <a:lnSpc>
                <a:spcPct val="110000"/>
              </a:lnSpc>
              <a:spcBef>
                <a:spcPts val="600"/>
              </a:spcBef>
              <a:spcAft>
                <a:spcPts val="70"/>
              </a:spcAft>
              <a:buClr>
                <a:srgbClr val="000000"/>
              </a:buClr>
              <a:buSzPts val="1200"/>
              <a:buFont typeface="Arial" panose="020B0604020202020204" pitchFamily="34" charset="0"/>
              <a:buChar char="•"/>
            </a:pPr>
            <a:r>
              <a:rPr lang="en-IN" sz="1800" u="none" strike="noStrike" kern="10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Speed    		                  : 3.14 GHZ </a:t>
            </a:r>
          </a:p>
        </p:txBody>
      </p:sp>
    </p:spTree>
    <p:extLst>
      <p:ext uri="{BB962C8B-B14F-4D97-AF65-F5344CB8AC3E}">
        <p14:creationId xmlns:p14="http://schemas.microsoft.com/office/powerpoint/2010/main" val="1690237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F2E9CD-F9AF-78C0-D6C7-CB8748FB5E79}"/>
              </a:ext>
            </a:extLst>
          </p:cNvPr>
          <p:cNvPicPr>
            <a:picLocks noChangeAspect="1"/>
          </p:cNvPicPr>
          <p:nvPr/>
        </p:nvPicPr>
        <p:blipFill>
          <a:blip r:embed="rId2"/>
          <a:stretch>
            <a:fillRect/>
          </a:stretch>
        </p:blipFill>
        <p:spPr>
          <a:xfrm>
            <a:off x="1178351" y="1306023"/>
            <a:ext cx="9775595" cy="4845378"/>
          </a:xfrm>
          <a:prstGeom prst="rect">
            <a:avLst/>
          </a:prstGeom>
        </p:spPr>
      </p:pic>
      <p:sp>
        <p:nvSpPr>
          <p:cNvPr id="9" name="TextBox 8">
            <a:extLst>
              <a:ext uri="{FF2B5EF4-FFF2-40B4-BE49-F238E27FC236}">
                <a16:creationId xmlns:a16="http://schemas.microsoft.com/office/drawing/2014/main" id="{E8CDD5A9-8C59-EE76-F805-E5412F1CCC4D}"/>
              </a:ext>
            </a:extLst>
          </p:cNvPr>
          <p:cNvSpPr txBox="1"/>
          <p:nvPr/>
        </p:nvSpPr>
        <p:spPr>
          <a:xfrm>
            <a:off x="577516" y="176463"/>
            <a:ext cx="7315200"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Sample</a:t>
            </a:r>
            <a:r>
              <a:rPr lang="en-US" sz="2400" b="1" spc="-4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Test</a:t>
            </a:r>
            <a:r>
              <a:rPr lang="en-US" sz="2400" b="1" spc="-4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Cases</a:t>
            </a:r>
            <a:r>
              <a:rPr lang="en-US" sz="2400" b="1" spc="-1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Specification</a:t>
            </a:r>
            <a:endParaRPr lang="en-IN"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679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AC05CD-13BD-3DD6-665E-19289F74D4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6058" y="772997"/>
            <a:ext cx="9822730" cy="4628561"/>
          </a:xfrm>
          <a:prstGeom prst="rect">
            <a:avLst/>
          </a:prstGeom>
          <a:noFill/>
          <a:ln>
            <a:noFill/>
          </a:ln>
        </p:spPr>
      </p:pic>
    </p:spTree>
    <p:extLst>
      <p:ext uri="{BB962C8B-B14F-4D97-AF65-F5344CB8AC3E}">
        <p14:creationId xmlns:p14="http://schemas.microsoft.com/office/powerpoint/2010/main" val="208874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6643-CD40-09C0-EC0E-04448FB8F2D1}"/>
              </a:ext>
            </a:extLst>
          </p:cNvPr>
          <p:cNvSpPr>
            <a:spLocks noGrp="1"/>
          </p:cNvSpPr>
          <p:nvPr>
            <p:ph type="ctrTitle"/>
          </p:nvPr>
        </p:nvSpPr>
        <p:spPr>
          <a:xfrm>
            <a:off x="1593620" y="500193"/>
            <a:ext cx="8791575" cy="885546"/>
          </a:xfrm>
        </p:spPr>
        <p:txBody>
          <a:bodyPr>
            <a:normAutofit/>
          </a:bodyPr>
          <a:lstStyle/>
          <a:p>
            <a:r>
              <a:rPr lang="en-US" dirty="0"/>
              <a:t>index</a:t>
            </a:r>
            <a:endParaRPr lang="en-IN" dirty="0"/>
          </a:p>
        </p:txBody>
      </p:sp>
      <p:sp>
        <p:nvSpPr>
          <p:cNvPr id="3" name="Subtitle 2">
            <a:extLst>
              <a:ext uri="{FF2B5EF4-FFF2-40B4-BE49-F238E27FC236}">
                <a16:creationId xmlns:a16="http://schemas.microsoft.com/office/drawing/2014/main" id="{F795BD92-E5E6-91CF-122E-EC9461E7CB8F}"/>
              </a:ext>
            </a:extLst>
          </p:cNvPr>
          <p:cNvSpPr>
            <a:spLocks noGrp="1"/>
          </p:cNvSpPr>
          <p:nvPr>
            <p:ph type="subTitle" idx="1"/>
          </p:nvPr>
        </p:nvSpPr>
        <p:spPr>
          <a:xfrm>
            <a:off x="772160" y="1637958"/>
            <a:ext cx="9895839" cy="4616151"/>
          </a:xfrm>
        </p:spPr>
        <p:txBody>
          <a:bodyPr>
            <a:normAutofit fontScale="70000" lnSpcReduction="20000"/>
          </a:bodyPr>
          <a:lstStyle/>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EXISTING SYSTEM</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DISADVANTAGES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PROPOSED SYSTEM</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ADVANTAGES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SYSTEM ARCHITECTURE</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ALGORITHMS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FUNCTIONAL REQUIREMENTS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NON-FUNCTIONAL REQUIREMENTS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MINIMUM SOFTWARE REQUIREMENTS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MINIMUM HARDWARE REQUIREMENTS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SCREENSHOTS</a:t>
            </a:r>
          </a:p>
          <a:p>
            <a:pPr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pPr algn="l"/>
            <a:endParaRPr lang="en-IN" dirty="0"/>
          </a:p>
        </p:txBody>
      </p:sp>
    </p:spTree>
    <p:extLst>
      <p:ext uri="{BB962C8B-B14F-4D97-AF65-F5344CB8AC3E}">
        <p14:creationId xmlns:p14="http://schemas.microsoft.com/office/powerpoint/2010/main" val="56024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4E9360-E622-790D-1F57-64DFDF92F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3191" y="723375"/>
            <a:ext cx="9803877" cy="4593342"/>
          </a:xfrm>
          <a:prstGeom prst="rect">
            <a:avLst/>
          </a:prstGeom>
        </p:spPr>
      </p:pic>
    </p:spTree>
    <p:extLst>
      <p:ext uri="{BB962C8B-B14F-4D97-AF65-F5344CB8AC3E}">
        <p14:creationId xmlns:p14="http://schemas.microsoft.com/office/powerpoint/2010/main" val="2550235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F3BB-55BD-9B0B-6F3E-428C589D3216}"/>
              </a:ext>
            </a:extLst>
          </p:cNvPr>
          <p:cNvSpPr>
            <a:spLocks noGrp="1"/>
          </p:cNvSpPr>
          <p:nvPr>
            <p:ph type="title"/>
          </p:nvPr>
        </p:nvSpPr>
        <p:spPr>
          <a:xfrm>
            <a:off x="913795" y="0"/>
            <a:ext cx="10353761" cy="1326321"/>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B7BD3C8-67C6-613D-A77D-98112D723416}"/>
              </a:ext>
            </a:extLst>
          </p:cNvPr>
          <p:cNvSpPr>
            <a:spLocks noGrp="1"/>
          </p:cNvSpPr>
          <p:nvPr>
            <p:ph idx="1"/>
          </p:nvPr>
        </p:nvSpPr>
        <p:spPr>
          <a:xfrm>
            <a:off x="913795" y="1074821"/>
            <a:ext cx="10353762" cy="4716379"/>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	The resume-based job role prediction system leverages machine learning to automate and enhance the recruitment process by efficiently analyzing resumes and accurately predicting suitable job roles .This system reduces manual effort, improves hiring efficiency. By integrating advanced parsing techniques, skill matching, and predictive analytics, it ensures personalized job recommendations while minimizing biases and improving fairness. Additionally, with scalability, security, and seamless integration into existing HR systems, this solution is adaptable to various industries. As technology evolves, continuous learning and improvements in accuracy will make the system even more effective, contributing to a more efficient and intelligent hiring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21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5369A-32DB-B246-81ED-468CC28CB9E5}"/>
              </a:ext>
            </a:extLst>
          </p:cNvPr>
          <p:cNvSpPr>
            <a:spLocks noGrp="1"/>
          </p:cNvSpPr>
          <p:nvPr>
            <p:ph idx="1"/>
          </p:nvPr>
        </p:nvSpPr>
        <p:spPr/>
        <p:txBody>
          <a:bodyPr>
            <a:normAutofit/>
          </a:bodyPr>
          <a:lstStyle/>
          <a:p>
            <a:pPr marL="0" indent="0" algn="ctr">
              <a:buNone/>
            </a:pPr>
            <a:r>
              <a:rPr lang="en-US" sz="6600" dirty="0"/>
              <a:t>THANK YOU</a:t>
            </a:r>
            <a:endParaRPr lang="en-IN" sz="6600" dirty="0"/>
          </a:p>
        </p:txBody>
      </p:sp>
    </p:spTree>
    <p:extLst>
      <p:ext uri="{BB962C8B-B14F-4D97-AF65-F5344CB8AC3E}">
        <p14:creationId xmlns:p14="http://schemas.microsoft.com/office/powerpoint/2010/main" val="49879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C24769-C6D8-21A3-815D-B0529BD36E3B}"/>
              </a:ext>
            </a:extLst>
          </p:cNvPr>
          <p:cNvSpPr>
            <a:spLocks noGrp="1"/>
          </p:cNvSpPr>
          <p:nvPr>
            <p:ph type="subTitle" idx="1"/>
          </p:nvPr>
        </p:nvSpPr>
        <p:spPr>
          <a:xfrm>
            <a:off x="678730" y="689811"/>
            <a:ext cx="10689996" cy="5239649"/>
          </a:xfrm>
        </p:spPr>
        <p:txBody>
          <a:bodyPr>
            <a:normAutofit/>
          </a:bodyPr>
          <a:lstStyle/>
          <a:p>
            <a:pPr algn="l"/>
            <a:r>
              <a:rPr lang="en-US" sz="3200" dirty="0">
                <a:latin typeface="Times New Roman" panose="02020603050405020304" pitchFamily="18" charset="0"/>
                <a:cs typeface="Times New Roman" panose="02020603050405020304" pitchFamily="18" charset="0"/>
              </a:rPr>
              <a:t>ABSTRACT</a:t>
            </a:r>
          </a:p>
          <a:p>
            <a:pPr algn="just"/>
            <a:r>
              <a:rPr lang="en-US" sz="2200" dirty="0"/>
              <a:t>	</a:t>
            </a:r>
            <a:r>
              <a:rPr lang="en-US" sz="2200" dirty="0">
                <a:latin typeface="Times New Roman" panose="02020603050405020304" pitchFamily="18" charset="0"/>
                <a:cs typeface="Times New Roman" panose="02020603050405020304" pitchFamily="18" charset="0"/>
              </a:rPr>
              <a:t>This project aims to assist job seekers by analyzing their resumes using Natural Language Processing (NLP) and Machine Learning (ML), and suggesting the most suitable job roles. By uploading a resume, the system extracts skills and other relevant details, and predicts job roles using a Random Forest classifier. This empowers candidates with personalized job role suggestions, improving their chances of applying to the right opportunities.</a:t>
            </a:r>
            <a:r>
              <a:rPr lang="en-US" sz="1600" dirty="0"/>
              <a:t> </a:t>
            </a:r>
            <a:r>
              <a:rPr lang="en-US" sz="2200" dirty="0">
                <a:latin typeface="Times New Roman" panose="02020603050405020304" pitchFamily="18" charset="0"/>
                <a:cs typeface="Times New Roman" panose="02020603050405020304" pitchFamily="18" charset="0"/>
              </a:rPr>
              <a:t>System that analyzes a candidate’s resume and predicts the most suitable job roles . Random Forest classifier model, which has learned from a labeled dataset of resumes and corresponding job roles.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04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8FB835-C7D6-8B20-6942-F2D6DD2ED433}"/>
              </a:ext>
            </a:extLst>
          </p:cNvPr>
          <p:cNvSpPr>
            <a:spLocks noGrp="1"/>
          </p:cNvSpPr>
          <p:nvPr>
            <p:ph type="subTitle" idx="1"/>
          </p:nvPr>
        </p:nvSpPr>
        <p:spPr>
          <a:xfrm>
            <a:off x="689811" y="1010653"/>
            <a:ext cx="10796336" cy="4247147"/>
          </a:xfrm>
        </p:spPr>
        <p:txBody>
          <a:bodyPr/>
          <a:lstStyle/>
          <a:p>
            <a:pPr algn="l"/>
            <a:r>
              <a:rPr lang="en-US" sz="3200" dirty="0">
                <a:latin typeface="Times New Roman" panose="02020603050405020304" pitchFamily="18" charset="0"/>
                <a:cs typeface="Times New Roman" panose="02020603050405020304" pitchFamily="18" charset="0"/>
              </a:rPr>
              <a:t>Existing system</a:t>
            </a:r>
            <a:endParaRPr lang="en-IN" sz="3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 the existing job search system, candidates often rely on generic job portals or manual searches to find roles, which can be time-consuming, inefficient, and overwhelming. These platforms typically use basic keyword matching or applicant tracking systems (ATS) that do not fully understand the context of a candidate's resume. As a result, candidates receive irrelevant job recommendations or are unaware of the roles best suited to their skills and experience. The lack of personalization in current systems often leads to frustration and low success rates in job applications.</a:t>
            </a:r>
          </a:p>
        </p:txBody>
      </p:sp>
    </p:spTree>
    <p:extLst>
      <p:ext uri="{BB962C8B-B14F-4D97-AF65-F5344CB8AC3E}">
        <p14:creationId xmlns:p14="http://schemas.microsoft.com/office/powerpoint/2010/main" val="294795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0626-1A2F-E457-4507-13310043F450}"/>
              </a:ext>
            </a:extLst>
          </p:cNvPr>
          <p:cNvSpPr>
            <a:spLocks noGrp="1"/>
          </p:cNvSpPr>
          <p:nvPr>
            <p:ph type="title"/>
          </p:nvPr>
        </p:nvSpPr>
        <p:spPr>
          <a:xfrm>
            <a:off x="913796" y="0"/>
            <a:ext cx="10353761" cy="1326321"/>
          </a:xfrm>
        </p:spPr>
        <p:txBody>
          <a:bodyPr/>
          <a:lstStyle/>
          <a:p>
            <a:r>
              <a:rPr lang="en-US" dirty="0"/>
              <a:t>drawbacks</a:t>
            </a:r>
            <a:endParaRPr lang="en-IN" dirty="0"/>
          </a:p>
        </p:txBody>
      </p:sp>
      <p:sp>
        <p:nvSpPr>
          <p:cNvPr id="3" name="Content Placeholder 2">
            <a:extLst>
              <a:ext uri="{FF2B5EF4-FFF2-40B4-BE49-F238E27FC236}">
                <a16:creationId xmlns:a16="http://schemas.microsoft.com/office/drawing/2014/main" id="{A10DD3CF-7A74-4029-29A7-8F25544583CB}"/>
              </a:ext>
            </a:extLst>
          </p:cNvPr>
          <p:cNvSpPr>
            <a:spLocks noGrp="1"/>
          </p:cNvSpPr>
          <p:nvPr>
            <p:ph idx="1"/>
          </p:nvPr>
        </p:nvSpPr>
        <p:spPr>
          <a:xfrm>
            <a:off x="913795" y="1326321"/>
            <a:ext cx="10353762" cy="4464879"/>
          </a:xfrm>
        </p:spPr>
        <p:txBody>
          <a:bodyPr/>
          <a:lstStyle/>
          <a:p>
            <a:pPr algn="just"/>
            <a:r>
              <a:rPr lang="en-US" sz="2200" b="1" dirty="0">
                <a:latin typeface="Times New Roman" panose="02020603050405020304" pitchFamily="18" charset="0"/>
                <a:cs typeface="Times New Roman" panose="02020603050405020304" pitchFamily="18" charset="0"/>
              </a:rPr>
              <a:t>Limited Context Understanding </a:t>
            </a:r>
            <a:r>
              <a:rPr lang="en-US" sz="2200" dirty="0">
                <a:latin typeface="Times New Roman" panose="02020603050405020304" pitchFamily="18" charset="0"/>
                <a:cs typeface="Times New Roman" panose="02020603050405020304" pitchFamily="18" charset="0"/>
              </a:rPr>
              <a:t>– Struggles to interpret nuances like career transitions, soft skills, or domain shifts.</a:t>
            </a:r>
          </a:p>
          <a:p>
            <a:pPr algn="just"/>
            <a:r>
              <a:rPr lang="en-US" sz="2200" b="1" dirty="0">
                <a:latin typeface="Times New Roman" panose="02020603050405020304" pitchFamily="18" charset="0"/>
                <a:cs typeface="Times New Roman" panose="02020603050405020304" pitchFamily="18" charset="0"/>
              </a:rPr>
              <a:t>Lack of Real-time Skills Assessment </a:t>
            </a:r>
            <a:r>
              <a:rPr lang="en-US" sz="2200" dirty="0">
                <a:latin typeface="Times New Roman" panose="02020603050405020304" pitchFamily="18" charset="0"/>
                <a:cs typeface="Times New Roman" panose="02020603050405020304" pitchFamily="18" charset="0"/>
              </a:rPr>
              <a:t>– Doesn't evaluate current competency levels, only past experience.</a:t>
            </a:r>
          </a:p>
          <a:p>
            <a:pPr algn="just"/>
            <a:r>
              <a:rPr lang="en-US" sz="2200" b="1" dirty="0">
                <a:latin typeface="Times New Roman" panose="02020603050405020304" pitchFamily="18" charset="0"/>
                <a:cs typeface="Times New Roman" panose="02020603050405020304" pitchFamily="18" charset="0"/>
              </a:rPr>
              <a:t>Inability to Assess Potential</a:t>
            </a:r>
            <a:r>
              <a:rPr lang="en-US" sz="2200" dirty="0">
                <a:latin typeface="Times New Roman" panose="02020603050405020304" pitchFamily="18" charset="0"/>
                <a:cs typeface="Times New Roman" panose="02020603050405020304" pitchFamily="18" charset="0"/>
              </a:rPr>
              <a:t> – Fails to recognize transferable skills or career growth potential.</a:t>
            </a:r>
          </a:p>
          <a:p>
            <a:pPr algn="just"/>
            <a:r>
              <a:rPr lang="en-US" sz="2200" b="1" dirty="0">
                <a:latin typeface="Times New Roman" panose="02020603050405020304" pitchFamily="18" charset="0"/>
                <a:cs typeface="Times New Roman" panose="02020603050405020304" pitchFamily="18" charset="0"/>
              </a:rPr>
              <a:t>Difficulty Handling Unstructured Data</a:t>
            </a:r>
            <a:r>
              <a:rPr lang="en-US" sz="2200" dirty="0">
                <a:latin typeface="Times New Roman" panose="02020603050405020304" pitchFamily="18" charset="0"/>
                <a:cs typeface="Times New Roman" panose="02020603050405020304" pitchFamily="18" charset="0"/>
              </a:rPr>
              <a:t> – Struggles with varied resume formats, inconsistent terminology, and missing data.</a:t>
            </a:r>
          </a:p>
          <a:p>
            <a:endParaRPr lang="en-IN" dirty="0"/>
          </a:p>
        </p:txBody>
      </p:sp>
    </p:spTree>
    <p:extLst>
      <p:ext uri="{BB962C8B-B14F-4D97-AF65-F5344CB8AC3E}">
        <p14:creationId xmlns:p14="http://schemas.microsoft.com/office/powerpoint/2010/main" val="149408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A08E-B990-D37D-BD86-1B6CD3C608A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962C544D-2461-A44B-5505-C572FC324FE8}"/>
              </a:ext>
            </a:extLst>
          </p:cNvPr>
          <p:cNvSpPr>
            <a:spLocks noGrp="1"/>
          </p:cNvSpPr>
          <p:nvPr>
            <p:ph idx="1"/>
          </p:nvPr>
        </p:nvSpPr>
        <p:spPr>
          <a:xfrm>
            <a:off x="801277" y="1653117"/>
            <a:ext cx="10466279" cy="3855279"/>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	To address these challenges, the proposed system introduces an intelligent, candidate-focused approach using Machine Learning (ML) and Natural Language Processing (NLP). In this system, candidates simply upload their resumes, and the application automatically extracts important features such as skills, qualifications, and work experience using NLP techniques. These features are then used to predict the most suitable job roles for the candidate. By analyzing real resume-job role datasets, the model learns patterns that help map resumes to appropriate job categories. The goal is to provide personalized, accurate job role suggestions that align with the candidate’s profile, ultimately simplifying and enhancing the job search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20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0DCE-8284-16FB-67AE-791848FCDF6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5A84EA1-E1B4-35E7-1D00-DFE660EA2FF1}"/>
              </a:ext>
            </a:extLst>
          </p:cNvPr>
          <p:cNvSpPr>
            <a:spLocks noGrp="1"/>
          </p:cNvSpPr>
          <p:nvPr>
            <p:ph idx="1"/>
          </p:nvPr>
        </p:nvSpPr>
        <p:spPr/>
        <p:txBody>
          <a:bodyPr/>
          <a:lstStyle/>
          <a:p>
            <a:pPr algn="just"/>
            <a:r>
              <a:rPr lang="en-US" b="1" dirty="0"/>
              <a:t>Automated Role Matching </a:t>
            </a:r>
            <a:r>
              <a:rPr lang="en-US" dirty="0"/>
              <a:t>– Reduces manual effort in screening resumes by quickly identifying suitable job roles.</a:t>
            </a:r>
          </a:p>
          <a:p>
            <a:pPr algn="just"/>
            <a:r>
              <a:rPr lang="en-US" b="1" dirty="0"/>
              <a:t>Scalability</a:t>
            </a:r>
            <a:r>
              <a:rPr lang="en-US" dirty="0"/>
              <a:t> – Can handle large volumes of resumes efficiently compared to human recruiters.</a:t>
            </a:r>
          </a:p>
          <a:p>
            <a:pPr algn="just"/>
            <a:r>
              <a:rPr lang="en-US" b="1" dirty="0"/>
              <a:t>Personalized Role Suggestions </a:t>
            </a:r>
            <a:r>
              <a:rPr lang="en-US" dirty="0"/>
              <a:t>– Can recommend job roles based on skills, experience, and career trajectory.</a:t>
            </a:r>
          </a:p>
          <a:p>
            <a:pPr algn="just"/>
            <a:r>
              <a:rPr lang="en-US" b="1" dirty="0"/>
              <a:t>Adaptability to Various Industries </a:t>
            </a:r>
            <a:r>
              <a:rPr lang="en-US" dirty="0"/>
              <a:t>– Can be fine-tuned to work across different sectors and job roles.</a:t>
            </a:r>
            <a:endParaRPr lang="en-IN" dirty="0"/>
          </a:p>
        </p:txBody>
      </p:sp>
    </p:spTree>
    <p:extLst>
      <p:ext uri="{BB962C8B-B14F-4D97-AF65-F5344CB8AC3E}">
        <p14:creationId xmlns:p14="http://schemas.microsoft.com/office/powerpoint/2010/main" val="19442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E8460-DE1A-B6EE-8377-E4F5F564918F}"/>
              </a:ext>
            </a:extLst>
          </p:cNvPr>
          <p:cNvSpPr>
            <a:spLocks noGrp="1"/>
          </p:cNvSpPr>
          <p:nvPr>
            <p:ph idx="1"/>
          </p:nvPr>
        </p:nvSpPr>
        <p:spPr>
          <a:xfrm>
            <a:off x="913795" y="236784"/>
            <a:ext cx="10353762" cy="708096"/>
          </a:xfrm>
        </p:spPr>
        <p:txBody>
          <a:bodyPr>
            <a:normAutofit/>
          </a:bodyPr>
          <a:lstStyle/>
          <a:p>
            <a:pPr marL="0" indent="0">
              <a:buNone/>
            </a:pPr>
            <a:r>
              <a:rPr lang="en-US" sz="2400" dirty="0"/>
              <a:t>System architecture</a:t>
            </a:r>
            <a:endParaRPr lang="en-IN" sz="2400" dirty="0"/>
          </a:p>
        </p:txBody>
      </p:sp>
      <p:pic>
        <p:nvPicPr>
          <p:cNvPr id="2" name="Picture 1">
            <a:extLst>
              <a:ext uri="{FF2B5EF4-FFF2-40B4-BE49-F238E27FC236}">
                <a16:creationId xmlns:a16="http://schemas.microsoft.com/office/drawing/2014/main" id="{D66DECC3-5D92-DEE8-D86A-A48DE70E46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8606" y="1121790"/>
            <a:ext cx="9483365" cy="4590853"/>
          </a:xfrm>
          <a:prstGeom prst="rect">
            <a:avLst/>
          </a:prstGeom>
          <a:noFill/>
          <a:ln>
            <a:noFill/>
          </a:ln>
        </p:spPr>
      </p:pic>
    </p:spTree>
    <p:extLst>
      <p:ext uri="{BB962C8B-B14F-4D97-AF65-F5344CB8AC3E}">
        <p14:creationId xmlns:p14="http://schemas.microsoft.com/office/powerpoint/2010/main" val="48790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80B25C-D9AD-0FA4-3805-4A46111625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873" y="1310491"/>
            <a:ext cx="9445658" cy="4251488"/>
          </a:xfrm>
          <a:prstGeom prst="rect">
            <a:avLst/>
          </a:prstGeom>
          <a:noFill/>
          <a:ln>
            <a:noFill/>
          </a:ln>
        </p:spPr>
      </p:pic>
      <p:sp>
        <p:nvSpPr>
          <p:cNvPr id="3" name="TextBox 2">
            <a:extLst>
              <a:ext uri="{FF2B5EF4-FFF2-40B4-BE49-F238E27FC236}">
                <a16:creationId xmlns:a16="http://schemas.microsoft.com/office/drawing/2014/main" id="{21A0511E-9B4B-4096-CF0E-947AE04A92DF}"/>
              </a:ext>
            </a:extLst>
          </p:cNvPr>
          <p:cNvSpPr txBox="1"/>
          <p:nvPr/>
        </p:nvSpPr>
        <p:spPr>
          <a:xfrm>
            <a:off x="529389" y="545432"/>
            <a:ext cx="9352548" cy="461665"/>
          </a:xfrm>
          <a:prstGeom prst="rect">
            <a:avLst/>
          </a:prstGeom>
          <a:noFill/>
        </p:spPr>
        <p:txBody>
          <a:bodyPr wrap="square" rtlCol="0">
            <a:spAutoFit/>
          </a:bodyPr>
          <a:lstStyle/>
          <a:p>
            <a:r>
              <a:rPr lang="en-US" sz="2400" dirty="0"/>
              <a:t>Use case diagram for system</a:t>
            </a:r>
            <a:endParaRPr lang="en-IN" sz="2400" dirty="0"/>
          </a:p>
        </p:txBody>
      </p:sp>
    </p:spTree>
    <p:extLst>
      <p:ext uri="{BB962C8B-B14F-4D97-AF65-F5344CB8AC3E}">
        <p14:creationId xmlns:p14="http://schemas.microsoft.com/office/powerpoint/2010/main" val="418598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311</TotalTime>
  <Words>989</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Rockwell</vt:lpstr>
      <vt:lpstr>Times New Roman</vt:lpstr>
      <vt:lpstr>Wingdings</vt:lpstr>
      <vt:lpstr>Damask</vt:lpstr>
      <vt:lpstr>Resume based job role PREDICTOR</vt:lpstr>
      <vt:lpstr>index</vt:lpstr>
      <vt:lpstr>PowerPoint Presentation</vt:lpstr>
      <vt:lpstr>PowerPoint Presentation</vt:lpstr>
      <vt:lpstr>drawbacks</vt:lpstr>
      <vt:lpstr>Proposed system</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requirements</vt:lpstr>
      <vt:lpstr>Non-functional requirements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Battula</dc:creator>
  <cp:lastModifiedBy>Ganesh Battula</cp:lastModifiedBy>
  <cp:revision>7</cp:revision>
  <dcterms:created xsi:type="dcterms:W3CDTF">2025-02-04T07:57:10Z</dcterms:created>
  <dcterms:modified xsi:type="dcterms:W3CDTF">2025-04-08T18:26:43Z</dcterms:modified>
</cp:coreProperties>
</file>