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Kanit Light" panose="020B0604020202020204" charset="-34"/>
      <p:regular r:id="rId13"/>
    </p:embeddedFont>
    <p:embeddedFont>
      <p:font typeface="Martel Sans"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2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57923"/>
            <a:ext cx="7556421" cy="2753814"/>
          </a:xfrm>
          <a:prstGeom prst="rect">
            <a:avLst/>
          </a:prstGeom>
          <a:noFill/>
          <a:ln/>
        </p:spPr>
        <p:txBody>
          <a:bodyPr wrap="squar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Revolutionizing Education: A Learning Management System Built with the MERN Stack</a:t>
            </a:r>
            <a:endParaRPr lang="en-US" sz="4450" dirty="0"/>
          </a:p>
        </p:txBody>
      </p:sp>
      <p:sp>
        <p:nvSpPr>
          <p:cNvPr id="4" name="Text 1"/>
          <p:cNvSpPr/>
          <p:nvPr/>
        </p:nvSpPr>
        <p:spPr>
          <a:xfrm>
            <a:off x="793790" y="3751898"/>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Welcome to a presentation that explores the future of education through a Learning Management System (LMS) built with the MERN stack. The MERN stack, comprising MongoDB, Express.js, React, and Node.js, offers a powerful, flexible, and scalable platform for creating dynamic web applications. This LMS is designed to revolutionize how education is delivered and managed, offering an engaging and efficient learning experience for both students and instructors..</a:t>
            </a:r>
            <a:endParaRPr lang="en-US" sz="1750" dirty="0"/>
          </a:p>
        </p:txBody>
      </p:sp>
      <p:sp>
        <p:nvSpPr>
          <p:cNvPr id="5" name="Shape 2"/>
          <p:cNvSpPr/>
          <p:nvPr/>
        </p:nvSpPr>
        <p:spPr>
          <a:xfrm>
            <a:off x="793790" y="6564273"/>
            <a:ext cx="362903" cy="362903"/>
          </a:xfrm>
          <a:prstGeom prst="roundRect">
            <a:avLst>
              <a:gd name="adj" fmla="val 25194296"/>
            </a:avLst>
          </a:prstGeom>
          <a:noFill/>
          <a:ln w="7620">
            <a:solidFill>
              <a:srgbClr val="FFFFFF"/>
            </a:solidFill>
            <a:prstDash val="solid"/>
          </a:ln>
        </p:spPr>
        <p:txBody>
          <a:body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791664"/>
            <a:ext cx="10457378" cy="708779"/>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Summary: The Future of Education is Here</a:t>
            </a:r>
            <a:endParaRPr lang="en-US" sz="4450" dirty="0"/>
          </a:p>
        </p:txBody>
      </p:sp>
      <p:sp>
        <p:nvSpPr>
          <p:cNvPr id="4" name="Text 1"/>
          <p:cNvSpPr/>
          <p:nvPr/>
        </p:nvSpPr>
        <p:spPr>
          <a:xfrm>
            <a:off x="793790" y="4840605"/>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In summary, a MERN stack LMS offers unparalleled scalability, flexibility, and cost-effectiveness, making it a game-changer in the educational landscape. By leveraging the power of JavaScript and the MERN stack, we are paving the way for a more engaging, efficient, and accessible learning experience.</a:t>
            </a:r>
            <a:endParaRPr lang="en-US" sz="1750" dirty="0"/>
          </a:p>
        </p:txBody>
      </p:sp>
      <p:sp>
        <p:nvSpPr>
          <p:cNvPr id="5" name="Text 2"/>
          <p:cNvSpPr/>
          <p:nvPr/>
        </p:nvSpPr>
        <p:spPr>
          <a:xfrm>
            <a:off x="793790" y="618446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The integration of real-time features and interactive tools enhances student engagement and fosters a collaborative learning environment. The MERN stack LMS is not just a tool, but a catalyst for transforming education and empowering learners worldwide.</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79383" y="613529"/>
            <a:ext cx="7590115" cy="695920"/>
          </a:xfrm>
          <a:prstGeom prst="rect">
            <a:avLst/>
          </a:prstGeom>
          <a:noFill/>
          <a:ln/>
        </p:spPr>
        <p:txBody>
          <a:bodyPr wrap="none" lIns="0" tIns="0" rIns="0" bIns="0" rtlCol="0" anchor="t"/>
          <a:lstStyle/>
          <a:p>
            <a:pPr marL="0" indent="0" algn="l">
              <a:lnSpc>
                <a:spcPts val="5450"/>
              </a:lnSpc>
              <a:buNone/>
            </a:pPr>
            <a:r>
              <a:rPr lang="en-US" sz="4350" dirty="0">
                <a:solidFill>
                  <a:srgbClr val="272D45"/>
                </a:solidFill>
                <a:latin typeface="Kanit Light" pitchFamily="34" charset="0"/>
                <a:ea typeface="Kanit Light" pitchFamily="34" charset="-122"/>
                <a:cs typeface="Kanit Light" pitchFamily="34" charset="-120"/>
              </a:rPr>
              <a:t>Understanding the MERN Stack</a:t>
            </a:r>
            <a:endParaRPr lang="en-US" sz="4350" dirty="0"/>
          </a:p>
        </p:txBody>
      </p:sp>
      <p:sp>
        <p:nvSpPr>
          <p:cNvPr id="3" name="Text 1"/>
          <p:cNvSpPr/>
          <p:nvPr/>
        </p:nvSpPr>
        <p:spPr>
          <a:xfrm>
            <a:off x="779383" y="1866067"/>
            <a:ext cx="2860477" cy="695801"/>
          </a:xfrm>
          <a:prstGeom prst="rect">
            <a:avLst/>
          </a:prstGeom>
          <a:noFill/>
          <a:ln/>
        </p:spPr>
        <p:txBody>
          <a:bodyPr wrap="square" lIns="0" tIns="0" rIns="0" bIns="0" rtlCol="0" anchor="t"/>
          <a:lstStyle/>
          <a:p>
            <a:pPr marL="0" indent="0" algn="l">
              <a:lnSpc>
                <a:spcPts val="2700"/>
              </a:lnSpc>
              <a:buNone/>
            </a:pPr>
            <a:r>
              <a:rPr lang="en-US" sz="2150" dirty="0">
                <a:solidFill>
                  <a:srgbClr val="272D45"/>
                </a:solidFill>
                <a:latin typeface="Kanit Light" pitchFamily="34" charset="0"/>
                <a:ea typeface="Kanit Light" pitchFamily="34" charset="-122"/>
                <a:cs typeface="Kanit Light" pitchFamily="34" charset="-120"/>
              </a:rPr>
              <a:t>MongoDB: Flexible Data Storage</a:t>
            </a:r>
            <a:endParaRPr lang="en-US" sz="2150" dirty="0"/>
          </a:p>
        </p:txBody>
      </p:sp>
      <p:sp>
        <p:nvSpPr>
          <p:cNvPr id="4" name="Text 2"/>
          <p:cNvSpPr/>
          <p:nvPr/>
        </p:nvSpPr>
        <p:spPr>
          <a:xfrm>
            <a:off x="779383" y="2784515"/>
            <a:ext cx="2860477" cy="4631055"/>
          </a:xfrm>
          <a:prstGeom prst="rect">
            <a:avLst/>
          </a:prstGeom>
          <a:noFill/>
          <a:ln/>
        </p:spPr>
        <p:txBody>
          <a:bodyPr wrap="square" lIns="0" tIns="0" rIns="0" bIns="0"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MongoDB, a NoSQL database, provides the flexibility needed to store diverse data such as student profiles and course content. Its document-oriented approach simplifies data management and enhances scalability. It acts as a structured storage system for educational resources.</a:t>
            </a:r>
            <a:endParaRPr lang="en-US" sz="1750" dirty="0"/>
          </a:p>
        </p:txBody>
      </p:sp>
      <p:sp>
        <p:nvSpPr>
          <p:cNvPr id="5" name="Text 3"/>
          <p:cNvSpPr/>
          <p:nvPr/>
        </p:nvSpPr>
        <p:spPr>
          <a:xfrm>
            <a:off x="4190643" y="1866067"/>
            <a:ext cx="2860477" cy="695801"/>
          </a:xfrm>
          <a:prstGeom prst="rect">
            <a:avLst/>
          </a:prstGeom>
          <a:noFill/>
          <a:ln/>
        </p:spPr>
        <p:txBody>
          <a:bodyPr wrap="square" lIns="0" tIns="0" rIns="0" bIns="0" rtlCol="0" anchor="t"/>
          <a:lstStyle/>
          <a:p>
            <a:pPr marL="0" indent="0" algn="l">
              <a:lnSpc>
                <a:spcPts val="2700"/>
              </a:lnSpc>
              <a:buNone/>
            </a:pPr>
            <a:r>
              <a:rPr lang="en-US" sz="2150" dirty="0">
                <a:solidFill>
                  <a:srgbClr val="272D45"/>
                </a:solidFill>
                <a:latin typeface="Kanit Light" pitchFamily="34" charset="0"/>
                <a:ea typeface="Kanit Light" pitchFamily="34" charset="-122"/>
                <a:cs typeface="Kanit Light" pitchFamily="34" charset="-120"/>
              </a:rPr>
              <a:t>Express.js: Backend Framework for APIs</a:t>
            </a:r>
            <a:endParaRPr lang="en-US" sz="2150" dirty="0"/>
          </a:p>
        </p:txBody>
      </p:sp>
      <p:sp>
        <p:nvSpPr>
          <p:cNvPr id="6" name="Text 4"/>
          <p:cNvSpPr/>
          <p:nvPr/>
        </p:nvSpPr>
        <p:spPr>
          <a:xfrm>
            <a:off x="4190643" y="2784515"/>
            <a:ext cx="2860477" cy="4631055"/>
          </a:xfrm>
          <a:prstGeom prst="rect">
            <a:avLst/>
          </a:prstGeom>
          <a:noFill/>
          <a:ln/>
        </p:spPr>
        <p:txBody>
          <a:bodyPr wrap="square" lIns="0" tIns="0" rIns="0" bIns="0"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Express.js serves as the backend framework, creating APIs for user authentication and course management. It streamlines the handling of API requests, making it easier to manage user interactions and data flow within the LMS. It is the traffic controller of the application, directing requests and responses.</a:t>
            </a:r>
            <a:endParaRPr lang="en-US" sz="1750" dirty="0"/>
          </a:p>
        </p:txBody>
      </p:sp>
      <p:sp>
        <p:nvSpPr>
          <p:cNvPr id="7" name="Text 5"/>
          <p:cNvSpPr/>
          <p:nvPr/>
        </p:nvSpPr>
        <p:spPr>
          <a:xfrm>
            <a:off x="7601902" y="1866067"/>
            <a:ext cx="2783681" cy="347901"/>
          </a:xfrm>
          <a:prstGeom prst="rect">
            <a:avLst/>
          </a:prstGeom>
          <a:noFill/>
          <a:ln/>
        </p:spPr>
        <p:txBody>
          <a:bodyPr wrap="none" lIns="0" tIns="0" rIns="0" bIns="0" rtlCol="0" anchor="t"/>
          <a:lstStyle/>
          <a:p>
            <a:pPr marL="0" indent="0" algn="l">
              <a:lnSpc>
                <a:spcPts val="2700"/>
              </a:lnSpc>
              <a:buNone/>
            </a:pPr>
            <a:r>
              <a:rPr lang="en-US" sz="2150" dirty="0">
                <a:solidFill>
                  <a:srgbClr val="272D45"/>
                </a:solidFill>
                <a:latin typeface="Kanit Light" pitchFamily="34" charset="0"/>
                <a:ea typeface="Kanit Light" pitchFamily="34" charset="-122"/>
                <a:cs typeface="Kanit Light" pitchFamily="34" charset="-120"/>
              </a:rPr>
              <a:t>React: Interactive UIs</a:t>
            </a:r>
            <a:endParaRPr lang="en-US" sz="2150" dirty="0"/>
          </a:p>
        </p:txBody>
      </p:sp>
      <p:sp>
        <p:nvSpPr>
          <p:cNvPr id="8" name="Text 6"/>
          <p:cNvSpPr/>
          <p:nvPr/>
        </p:nvSpPr>
        <p:spPr>
          <a:xfrm>
            <a:off x="7601902" y="2436614"/>
            <a:ext cx="2860477" cy="4631055"/>
          </a:xfrm>
          <a:prstGeom prst="rect">
            <a:avLst/>
          </a:prstGeom>
          <a:noFill/>
          <a:ln/>
        </p:spPr>
        <p:txBody>
          <a:bodyPr wrap="square" lIns="0" tIns="0" rIns="0" bIns="0"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React, a frontend library, builds interactive user interfaces, including course dashboards and student portals. Its component-based architecture allows for reusable UI elements, ensuring a consistent and engaging user experience. React is the paintbrush, bringing the application to life visually.</a:t>
            </a:r>
            <a:endParaRPr lang="en-US" sz="1750" dirty="0"/>
          </a:p>
        </p:txBody>
      </p:sp>
      <p:sp>
        <p:nvSpPr>
          <p:cNvPr id="9" name="Text 7"/>
          <p:cNvSpPr/>
          <p:nvPr/>
        </p:nvSpPr>
        <p:spPr>
          <a:xfrm>
            <a:off x="11013162" y="1866067"/>
            <a:ext cx="2860477" cy="695801"/>
          </a:xfrm>
          <a:prstGeom prst="rect">
            <a:avLst/>
          </a:prstGeom>
          <a:noFill/>
          <a:ln/>
        </p:spPr>
        <p:txBody>
          <a:bodyPr wrap="square" lIns="0" tIns="0" rIns="0" bIns="0" rtlCol="0" anchor="t"/>
          <a:lstStyle/>
          <a:p>
            <a:pPr marL="0" indent="0" algn="l">
              <a:lnSpc>
                <a:spcPts val="2700"/>
              </a:lnSpc>
              <a:buNone/>
            </a:pPr>
            <a:r>
              <a:rPr lang="en-US" sz="2150" dirty="0">
                <a:solidFill>
                  <a:srgbClr val="272D45"/>
                </a:solidFill>
                <a:latin typeface="Kanit Light" pitchFamily="34" charset="0"/>
                <a:ea typeface="Kanit Light" pitchFamily="34" charset="-122"/>
                <a:cs typeface="Kanit Light" pitchFamily="34" charset="-120"/>
              </a:rPr>
              <a:t>Node.js: Server-Side Execution</a:t>
            </a:r>
            <a:endParaRPr lang="en-US" sz="2150" dirty="0"/>
          </a:p>
        </p:txBody>
      </p:sp>
      <p:sp>
        <p:nvSpPr>
          <p:cNvPr id="10" name="Text 8"/>
          <p:cNvSpPr/>
          <p:nvPr/>
        </p:nvSpPr>
        <p:spPr>
          <a:xfrm>
            <a:off x="11013162" y="2784515"/>
            <a:ext cx="2860477" cy="3918585"/>
          </a:xfrm>
          <a:prstGeom prst="rect">
            <a:avLst/>
          </a:prstGeom>
          <a:noFill/>
          <a:ln/>
        </p:spPr>
        <p:txBody>
          <a:bodyPr wrap="square" lIns="0" tIns="0" rIns="0" bIns="0" rtlCol="0" anchor="t"/>
          <a:lstStyle/>
          <a:p>
            <a:pPr marL="0" indent="0" algn="l">
              <a:lnSpc>
                <a:spcPts val="2800"/>
              </a:lnSpc>
              <a:buNone/>
            </a:pPr>
            <a:r>
              <a:rPr lang="en-US" sz="1750" dirty="0">
                <a:solidFill>
                  <a:srgbClr val="2C3249"/>
                </a:solidFill>
                <a:latin typeface="Martel Sans" pitchFamily="34" charset="0"/>
                <a:ea typeface="Martel Sans" pitchFamily="34" charset="-122"/>
                <a:cs typeface="Martel Sans" pitchFamily="34" charset="-120"/>
              </a:rPr>
              <a:t>Node.js, a JavaScript runtime environment, handles server-side execution, processing data and managing real-time updates. Its event-driven, non-blocking I/O ensures high scalability and performance. Node.js is the engine that drives the entire application.</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3393" y="770334"/>
            <a:ext cx="6679406" cy="631269"/>
          </a:xfrm>
          <a:prstGeom prst="rect">
            <a:avLst/>
          </a:prstGeom>
          <a:noFill/>
          <a:ln/>
        </p:spPr>
        <p:txBody>
          <a:bodyPr wrap="none" lIns="0" tIns="0" rIns="0" bIns="0" rtlCol="0" anchor="t"/>
          <a:lstStyle/>
          <a:p>
            <a:pPr marL="0" indent="0" algn="l">
              <a:lnSpc>
                <a:spcPts val="4950"/>
              </a:lnSpc>
              <a:buNone/>
            </a:pPr>
            <a:r>
              <a:rPr lang="en-US" sz="3950" dirty="0">
                <a:solidFill>
                  <a:srgbClr val="272D45"/>
                </a:solidFill>
                <a:latin typeface="Kanit Light" pitchFamily="34" charset="0"/>
                <a:ea typeface="Kanit Light" pitchFamily="34" charset="-122"/>
                <a:cs typeface="Kanit Light" pitchFamily="34" charset="-120"/>
              </a:rPr>
              <a:t>LMS Architecture: A Deep Dive</a:t>
            </a:r>
            <a:endParaRPr lang="en-US" sz="3950" dirty="0"/>
          </a:p>
        </p:txBody>
      </p:sp>
      <p:pic>
        <p:nvPicPr>
          <p:cNvPr id="4" name="Image 1" descr="preencoded.png"/>
          <p:cNvPicPr>
            <a:picLocks noChangeAspect="1"/>
          </p:cNvPicPr>
          <p:nvPr/>
        </p:nvPicPr>
        <p:blipFill>
          <a:blip r:embed="rId4"/>
          <a:stretch>
            <a:fillRect/>
          </a:stretch>
        </p:blipFill>
        <p:spPr>
          <a:xfrm>
            <a:off x="6193393" y="1704618"/>
            <a:ext cx="1010007" cy="2133719"/>
          </a:xfrm>
          <a:prstGeom prst="rect">
            <a:avLst/>
          </a:prstGeom>
        </p:spPr>
      </p:pic>
      <p:sp>
        <p:nvSpPr>
          <p:cNvPr id="5" name="Text 1"/>
          <p:cNvSpPr/>
          <p:nvPr/>
        </p:nvSpPr>
        <p:spPr>
          <a:xfrm>
            <a:off x="7506414" y="1906548"/>
            <a:ext cx="2525078" cy="315635"/>
          </a:xfrm>
          <a:prstGeom prst="rect">
            <a:avLst/>
          </a:prstGeom>
          <a:noFill/>
          <a:ln/>
        </p:spPr>
        <p:txBody>
          <a:bodyPr wrap="none" lIns="0" tIns="0" rIns="0" bIns="0" rtlCol="0" anchor="t"/>
          <a:lstStyle/>
          <a:p>
            <a:pPr marL="0" indent="0" algn="l">
              <a:lnSpc>
                <a:spcPts val="2450"/>
              </a:lnSpc>
              <a:buNone/>
            </a:pPr>
            <a:r>
              <a:rPr lang="en-US" sz="1950" dirty="0">
                <a:solidFill>
                  <a:srgbClr val="2C3249"/>
                </a:solidFill>
                <a:latin typeface="Kanit Light" pitchFamily="34" charset="0"/>
                <a:ea typeface="Kanit Light" pitchFamily="34" charset="-122"/>
                <a:cs typeface="Kanit Light" pitchFamily="34" charset="-120"/>
              </a:rPr>
              <a:t>Frontend (React)</a:t>
            </a:r>
            <a:endParaRPr lang="en-US" sz="1950" dirty="0"/>
          </a:p>
        </p:txBody>
      </p:sp>
      <p:sp>
        <p:nvSpPr>
          <p:cNvPr id="6" name="Text 2"/>
          <p:cNvSpPr/>
          <p:nvPr/>
        </p:nvSpPr>
        <p:spPr>
          <a:xfrm>
            <a:off x="7506414" y="2343388"/>
            <a:ext cx="6416993" cy="1293019"/>
          </a:xfrm>
          <a:prstGeom prst="rect">
            <a:avLst/>
          </a:prstGeom>
          <a:noFill/>
          <a:ln/>
        </p:spPr>
        <p:txBody>
          <a:bodyPr wrap="square" lIns="0" tIns="0" rIns="0" bIns="0" rtlCol="0" anchor="t"/>
          <a:lstStyle/>
          <a:p>
            <a:pPr marL="0" indent="0" algn="l">
              <a:lnSpc>
                <a:spcPts val="2500"/>
              </a:lnSpc>
              <a:buNone/>
            </a:pPr>
            <a:r>
              <a:rPr lang="en-US" sz="1550" dirty="0">
                <a:solidFill>
                  <a:srgbClr val="2C3249"/>
                </a:solidFill>
                <a:latin typeface="Martel Sans" pitchFamily="34" charset="0"/>
                <a:ea typeface="Martel Sans" pitchFamily="34" charset="-122"/>
                <a:cs typeface="Martel Sans" pitchFamily="34" charset="-120"/>
              </a:rPr>
              <a:t>The user interface for students, instructors, and admins. Components include course listings, video players, quiz interfaces, user profiles, and an admin panel. State Management uses Redux or Context API for application state.</a:t>
            </a:r>
            <a:endParaRPr lang="en-US" sz="1550" dirty="0"/>
          </a:p>
        </p:txBody>
      </p:sp>
      <p:pic>
        <p:nvPicPr>
          <p:cNvPr id="7" name="Image 2" descr="preencoded.png"/>
          <p:cNvPicPr>
            <a:picLocks noChangeAspect="1"/>
          </p:cNvPicPr>
          <p:nvPr/>
        </p:nvPicPr>
        <p:blipFill>
          <a:blip r:embed="rId5"/>
          <a:stretch>
            <a:fillRect/>
          </a:stretch>
        </p:blipFill>
        <p:spPr>
          <a:xfrm>
            <a:off x="6193393" y="3838337"/>
            <a:ext cx="1010007" cy="1810464"/>
          </a:xfrm>
          <a:prstGeom prst="rect">
            <a:avLst/>
          </a:prstGeom>
        </p:spPr>
      </p:pic>
      <p:sp>
        <p:nvSpPr>
          <p:cNvPr id="8" name="Text 3"/>
          <p:cNvSpPr/>
          <p:nvPr/>
        </p:nvSpPr>
        <p:spPr>
          <a:xfrm>
            <a:off x="7506414" y="4040267"/>
            <a:ext cx="3348037" cy="315635"/>
          </a:xfrm>
          <a:prstGeom prst="rect">
            <a:avLst/>
          </a:prstGeom>
          <a:noFill/>
          <a:ln/>
        </p:spPr>
        <p:txBody>
          <a:bodyPr wrap="none" lIns="0" tIns="0" rIns="0" bIns="0" rtlCol="0" anchor="t"/>
          <a:lstStyle/>
          <a:p>
            <a:pPr marL="0" indent="0" algn="l">
              <a:lnSpc>
                <a:spcPts val="2450"/>
              </a:lnSpc>
              <a:buNone/>
            </a:pPr>
            <a:r>
              <a:rPr lang="en-US" sz="1950" dirty="0">
                <a:solidFill>
                  <a:srgbClr val="2C3249"/>
                </a:solidFill>
                <a:latin typeface="Kanit Light" pitchFamily="34" charset="0"/>
                <a:ea typeface="Kanit Light" pitchFamily="34" charset="-122"/>
                <a:cs typeface="Kanit Light" pitchFamily="34" charset="-120"/>
              </a:rPr>
              <a:t>Backend (Node.js &amp; Express.js)</a:t>
            </a:r>
            <a:endParaRPr lang="en-US" sz="1950" dirty="0"/>
          </a:p>
        </p:txBody>
      </p:sp>
      <p:sp>
        <p:nvSpPr>
          <p:cNvPr id="9" name="Text 4"/>
          <p:cNvSpPr/>
          <p:nvPr/>
        </p:nvSpPr>
        <p:spPr>
          <a:xfrm>
            <a:off x="7506414" y="4477107"/>
            <a:ext cx="6416993" cy="969764"/>
          </a:xfrm>
          <a:prstGeom prst="rect">
            <a:avLst/>
          </a:prstGeom>
          <a:noFill/>
          <a:ln/>
        </p:spPr>
        <p:txBody>
          <a:bodyPr wrap="square" lIns="0" tIns="0" rIns="0" bIns="0" rtlCol="0" anchor="t"/>
          <a:lstStyle/>
          <a:p>
            <a:pPr marL="0" indent="0" algn="l">
              <a:lnSpc>
                <a:spcPts val="2500"/>
              </a:lnSpc>
              <a:buNone/>
            </a:pPr>
            <a:r>
              <a:rPr lang="en-US" sz="1550" dirty="0">
                <a:solidFill>
                  <a:srgbClr val="2C3249"/>
                </a:solidFill>
                <a:latin typeface="Martel Sans" pitchFamily="34" charset="0"/>
                <a:ea typeface="Martel Sans" pitchFamily="34" charset="-122"/>
                <a:cs typeface="Martel Sans" pitchFamily="34" charset="-120"/>
              </a:rPr>
              <a:t>API endpoints handle requests such as `/users`, `/courses`, `/assignments`, and `/authentication`. Authentication is secured with JWT (stateless authentication) (JSON Web Tokens) for secure user sessions.</a:t>
            </a:r>
            <a:endParaRPr lang="en-US" sz="1550" dirty="0"/>
          </a:p>
        </p:txBody>
      </p:sp>
      <p:pic>
        <p:nvPicPr>
          <p:cNvPr id="10" name="Image 3" descr="preencoded.png"/>
          <p:cNvPicPr>
            <a:picLocks noChangeAspect="1"/>
          </p:cNvPicPr>
          <p:nvPr/>
        </p:nvPicPr>
        <p:blipFill>
          <a:blip r:embed="rId6"/>
          <a:stretch>
            <a:fillRect/>
          </a:stretch>
        </p:blipFill>
        <p:spPr>
          <a:xfrm>
            <a:off x="6193393" y="5648801"/>
            <a:ext cx="1010007" cy="1810464"/>
          </a:xfrm>
          <a:prstGeom prst="rect">
            <a:avLst/>
          </a:prstGeom>
        </p:spPr>
      </p:pic>
      <p:sp>
        <p:nvSpPr>
          <p:cNvPr id="11" name="Text 5"/>
          <p:cNvSpPr/>
          <p:nvPr/>
        </p:nvSpPr>
        <p:spPr>
          <a:xfrm>
            <a:off x="7506414" y="5850731"/>
            <a:ext cx="2525078" cy="315635"/>
          </a:xfrm>
          <a:prstGeom prst="rect">
            <a:avLst/>
          </a:prstGeom>
          <a:noFill/>
          <a:ln/>
        </p:spPr>
        <p:txBody>
          <a:bodyPr wrap="none" lIns="0" tIns="0" rIns="0" bIns="0" rtlCol="0" anchor="t"/>
          <a:lstStyle/>
          <a:p>
            <a:pPr marL="0" indent="0" algn="l">
              <a:lnSpc>
                <a:spcPts val="2450"/>
              </a:lnSpc>
              <a:buNone/>
            </a:pPr>
            <a:r>
              <a:rPr lang="en-US" sz="1950" dirty="0">
                <a:solidFill>
                  <a:srgbClr val="2C3249"/>
                </a:solidFill>
                <a:latin typeface="Kanit Light" pitchFamily="34" charset="0"/>
                <a:ea typeface="Kanit Light" pitchFamily="34" charset="-122"/>
                <a:cs typeface="Kanit Light" pitchFamily="34" charset="-120"/>
              </a:rPr>
              <a:t>Database (MongoDB)</a:t>
            </a:r>
            <a:endParaRPr lang="en-US" sz="1950" dirty="0"/>
          </a:p>
        </p:txBody>
      </p:sp>
      <p:sp>
        <p:nvSpPr>
          <p:cNvPr id="12" name="Text 6"/>
          <p:cNvSpPr/>
          <p:nvPr/>
        </p:nvSpPr>
        <p:spPr>
          <a:xfrm>
            <a:off x="7506414" y="6287572"/>
            <a:ext cx="6416993" cy="969764"/>
          </a:xfrm>
          <a:prstGeom prst="rect">
            <a:avLst/>
          </a:prstGeom>
          <a:noFill/>
          <a:ln/>
        </p:spPr>
        <p:txBody>
          <a:bodyPr wrap="square" lIns="0" tIns="0" rIns="0" bIns="0" rtlCol="0" anchor="t"/>
          <a:lstStyle/>
          <a:p>
            <a:pPr marL="0" indent="0" algn="l">
              <a:lnSpc>
                <a:spcPts val="2500"/>
              </a:lnSpc>
              <a:buNone/>
            </a:pPr>
            <a:r>
              <a:rPr lang="en-US" sz="1550" dirty="0">
                <a:solidFill>
                  <a:srgbClr val="2C3249"/>
                </a:solidFill>
                <a:latin typeface="Martel Sans" pitchFamily="34" charset="0"/>
                <a:ea typeface="Martel Sans" pitchFamily="34" charset="-122"/>
                <a:cs typeface="Martel Sans" pitchFamily="34" charset="-120"/>
              </a:rPr>
              <a:t>Stores all application data in collections like `users`, `courses`, `assignments`, and `announcements`. Data Models use schemas to define the structure of each document, ensuring data integrity.</a:t>
            </a:r>
            <a:endParaRPr lang="en-US" sz="1550" dirty="0"/>
          </a:p>
        </p:txBody>
      </p:sp>
      <p:pic>
        <p:nvPicPr>
          <p:cNvPr id="14" name="Picture 13" descr="A diagram of a project&#10;&#10;AI-generated content may be incorrect.">
            <a:extLst>
              <a:ext uri="{FF2B5EF4-FFF2-40B4-BE49-F238E27FC236}">
                <a16:creationId xmlns:a16="http://schemas.microsoft.com/office/drawing/2014/main" id="{5E966B40-8725-A555-42A4-825839A08C8A}"/>
              </a:ext>
            </a:extLst>
          </p:cNvPr>
          <p:cNvPicPr>
            <a:picLocks noChangeAspect="1"/>
          </p:cNvPicPr>
          <p:nvPr/>
        </p:nvPicPr>
        <p:blipFill>
          <a:blip r:embed="rId7"/>
          <a:stretch>
            <a:fillRect/>
          </a:stretch>
        </p:blipFill>
        <p:spPr>
          <a:xfrm>
            <a:off x="0" y="0"/>
            <a:ext cx="5620215" cy="832996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2233" y="1386483"/>
            <a:ext cx="8553093" cy="644843"/>
          </a:xfrm>
          <a:prstGeom prst="rect">
            <a:avLst/>
          </a:prstGeom>
          <a:noFill/>
          <a:ln/>
        </p:spPr>
        <p:txBody>
          <a:bodyPr wrap="none" lIns="0" tIns="0" rIns="0" bIns="0" rtlCol="0" anchor="t"/>
          <a:lstStyle/>
          <a:p>
            <a:pPr marL="0" indent="0" algn="l">
              <a:lnSpc>
                <a:spcPts val="5050"/>
              </a:lnSpc>
              <a:buNone/>
            </a:pPr>
            <a:r>
              <a:rPr lang="en-US" sz="4050" dirty="0">
                <a:solidFill>
                  <a:srgbClr val="272D45"/>
                </a:solidFill>
                <a:latin typeface="Kanit Light" pitchFamily="34" charset="0"/>
                <a:ea typeface="Kanit Light" pitchFamily="34" charset="-122"/>
                <a:cs typeface="Kanit Light" pitchFamily="34" charset="-120"/>
              </a:rPr>
              <a:t>Core Features: Empowering Education</a:t>
            </a:r>
            <a:endParaRPr lang="en-US" sz="4050" dirty="0"/>
          </a:p>
        </p:txBody>
      </p:sp>
      <p:pic>
        <p:nvPicPr>
          <p:cNvPr id="3" name="Image 0" descr="preencoded.png"/>
          <p:cNvPicPr>
            <a:picLocks noChangeAspect="1"/>
          </p:cNvPicPr>
          <p:nvPr/>
        </p:nvPicPr>
        <p:blipFill>
          <a:blip r:embed="rId3"/>
          <a:stretch>
            <a:fillRect/>
          </a:stretch>
        </p:blipFill>
        <p:spPr>
          <a:xfrm>
            <a:off x="722233" y="2480072"/>
            <a:ext cx="515898" cy="515898"/>
          </a:xfrm>
          <a:prstGeom prst="rect">
            <a:avLst/>
          </a:prstGeom>
        </p:spPr>
      </p:pic>
      <p:sp>
        <p:nvSpPr>
          <p:cNvPr id="4" name="Text 1"/>
          <p:cNvSpPr/>
          <p:nvPr/>
        </p:nvSpPr>
        <p:spPr>
          <a:xfrm>
            <a:off x="1444466" y="2443996"/>
            <a:ext cx="2342078" cy="644843"/>
          </a:xfrm>
          <a:prstGeom prst="rect">
            <a:avLst/>
          </a:prstGeom>
          <a:noFill/>
          <a:ln/>
        </p:spPr>
        <p:txBody>
          <a:bodyPr wrap="square" lIns="0" tIns="0" rIns="0" bIns="0" rtlCol="0" anchor="t"/>
          <a:lstStyle/>
          <a:p>
            <a:pPr marL="0" indent="0" algn="l">
              <a:lnSpc>
                <a:spcPts val="2500"/>
              </a:lnSpc>
              <a:buNone/>
            </a:pPr>
            <a:r>
              <a:rPr lang="en-US" sz="2000" dirty="0">
                <a:solidFill>
                  <a:srgbClr val="2C3249"/>
                </a:solidFill>
                <a:latin typeface="Kanit Light" pitchFamily="34" charset="0"/>
                <a:ea typeface="Kanit Light" pitchFamily="34" charset="-122"/>
                <a:cs typeface="Kanit Light" pitchFamily="34" charset="-120"/>
              </a:rPr>
              <a:t>User Authentication and Authorization</a:t>
            </a:r>
            <a:endParaRPr lang="en-US" sz="2000" dirty="0"/>
          </a:p>
        </p:txBody>
      </p:sp>
      <p:sp>
        <p:nvSpPr>
          <p:cNvPr id="5" name="Text 2"/>
          <p:cNvSpPr/>
          <p:nvPr/>
        </p:nvSpPr>
        <p:spPr>
          <a:xfrm>
            <a:off x="1444466" y="3212663"/>
            <a:ext cx="2342078" cy="3630454"/>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Secure access for different user roles (students, teachers, admins). Role-Based Access Control (RBAC) provides granular permissions based on user role, and multi-factor authentication enhances security for sensitive accounts.</a:t>
            </a:r>
            <a:endParaRPr lang="en-US" sz="1600" dirty="0"/>
          </a:p>
        </p:txBody>
      </p:sp>
      <p:pic>
        <p:nvPicPr>
          <p:cNvPr id="6" name="Image 1" descr="preencoded.png"/>
          <p:cNvPicPr>
            <a:picLocks noChangeAspect="1"/>
          </p:cNvPicPr>
          <p:nvPr/>
        </p:nvPicPr>
        <p:blipFill>
          <a:blip r:embed="rId4"/>
          <a:stretch>
            <a:fillRect/>
          </a:stretch>
        </p:blipFill>
        <p:spPr>
          <a:xfrm>
            <a:off x="4096107" y="2480072"/>
            <a:ext cx="515898" cy="515898"/>
          </a:xfrm>
          <a:prstGeom prst="rect">
            <a:avLst/>
          </a:prstGeom>
        </p:spPr>
      </p:pic>
      <p:sp>
        <p:nvSpPr>
          <p:cNvPr id="7" name="Text 3"/>
          <p:cNvSpPr/>
          <p:nvPr/>
        </p:nvSpPr>
        <p:spPr>
          <a:xfrm>
            <a:off x="4818340" y="2443996"/>
            <a:ext cx="2342078" cy="322421"/>
          </a:xfrm>
          <a:prstGeom prst="rect">
            <a:avLst/>
          </a:prstGeom>
          <a:noFill/>
          <a:ln/>
        </p:spPr>
        <p:txBody>
          <a:bodyPr wrap="none" lIns="0" tIns="0" rIns="0" bIns="0" rtlCol="0" anchor="t"/>
          <a:lstStyle/>
          <a:p>
            <a:pPr marL="0" indent="0" algn="l">
              <a:lnSpc>
                <a:spcPts val="2500"/>
              </a:lnSpc>
              <a:buNone/>
            </a:pPr>
            <a:r>
              <a:rPr lang="en-US" sz="2000" dirty="0">
                <a:solidFill>
                  <a:srgbClr val="2C3249"/>
                </a:solidFill>
                <a:latin typeface="Kanit Light" pitchFamily="34" charset="0"/>
                <a:ea typeface="Kanit Light" pitchFamily="34" charset="-122"/>
                <a:cs typeface="Kanit Light" pitchFamily="34" charset="-120"/>
              </a:rPr>
              <a:t>Course Management</a:t>
            </a:r>
            <a:endParaRPr lang="en-US" sz="2000" dirty="0"/>
          </a:p>
        </p:txBody>
      </p:sp>
      <p:sp>
        <p:nvSpPr>
          <p:cNvPr id="8" name="Text 4"/>
          <p:cNvSpPr/>
          <p:nvPr/>
        </p:nvSpPr>
        <p:spPr>
          <a:xfrm>
            <a:off x="4818340" y="2890242"/>
            <a:ext cx="2342078" cy="2970371"/>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Create, organize, and deliver courses effectively with a drag-and-drop course builder, supporting various content types such as videos, documents, quizzes, and assignments.</a:t>
            </a:r>
            <a:endParaRPr lang="en-US" sz="1600" dirty="0"/>
          </a:p>
        </p:txBody>
      </p:sp>
      <p:pic>
        <p:nvPicPr>
          <p:cNvPr id="9" name="Image 2" descr="preencoded.png"/>
          <p:cNvPicPr>
            <a:picLocks noChangeAspect="1"/>
          </p:cNvPicPr>
          <p:nvPr/>
        </p:nvPicPr>
        <p:blipFill>
          <a:blip r:embed="rId5"/>
          <a:stretch>
            <a:fillRect/>
          </a:stretch>
        </p:blipFill>
        <p:spPr>
          <a:xfrm>
            <a:off x="7469981" y="2480072"/>
            <a:ext cx="515898" cy="515898"/>
          </a:xfrm>
          <a:prstGeom prst="rect">
            <a:avLst/>
          </a:prstGeom>
        </p:spPr>
      </p:pic>
      <p:sp>
        <p:nvSpPr>
          <p:cNvPr id="10" name="Text 5"/>
          <p:cNvSpPr/>
          <p:nvPr/>
        </p:nvSpPr>
        <p:spPr>
          <a:xfrm>
            <a:off x="8192214" y="2443996"/>
            <a:ext cx="2342078" cy="644843"/>
          </a:xfrm>
          <a:prstGeom prst="rect">
            <a:avLst/>
          </a:prstGeom>
          <a:noFill/>
          <a:ln/>
        </p:spPr>
        <p:txBody>
          <a:bodyPr wrap="square" lIns="0" tIns="0" rIns="0" bIns="0" rtlCol="0" anchor="t"/>
          <a:lstStyle/>
          <a:p>
            <a:pPr marL="0" indent="0" algn="l">
              <a:lnSpc>
                <a:spcPts val="2500"/>
              </a:lnSpc>
              <a:buNone/>
            </a:pPr>
            <a:r>
              <a:rPr lang="en-US" sz="2000" dirty="0">
                <a:solidFill>
                  <a:srgbClr val="2C3249"/>
                </a:solidFill>
                <a:latin typeface="Kanit Light" pitchFamily="34" charset="0"/>
                <a:ea typeface="Kanit Light" pitchFamily="34" charset="-122"/>
                <a:cs typeface="Kanit Light" pitchFamily="34" charset="-120"/>
              </a:rPr>
              <a:t>Interactive Learning Tools</a:t>
            </a:r>
            <a:endParaRPr lang="en-US" sz="2000" dirty="0"/>
          </a:p>
        </p:txBody>
      </p:sp>
      <p:sp>
        <p:nvSpPr>
          <p:cNvPr id="11" name="Text 6"/>
          <p:cNvSpPr/>
          <p:nvPr/>
        </p:nvSpPr>
        <p:spPr>
          <a:xfrm>
            <a:off x="8192214" y="3212663"/>
            <a:ext cx="2342078" cy="3630454"/>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Engage students with quizzes, forums, and real-time collaboration. Gamification, including badges and leaderboards, motivates students, while progress tracking monitors performance and identifies areas for improvement.</a:t>
            </a:r>
            <a:endParaRPr lang="en-US" sz="1600" dirty="0"/>
          </a:p>
        </p:txBody>
      </p:sp>
      <p:pic>
        <p:nvPicPr>
          <p:cNvPr id="12" name="Image 3" descr="preencoded.png"/>
          <p:cNvPicPr>
            <a:picLocks noChangeAspect="1"/>
          </p:cNvPicPr>
          <p:nvPr/>
        </p:nvPicPr>
        <p:blipFill>
          <a:blip r:embed="rId6"/>
          <a:stretch>
            <a:fillRect/>
          </a:stretch>
        </p:blipFill>
        <p:spPr>
          <a:xfrm>
            <a:off x="10843855" y="2480072"/>
            <a:ext cx="515898" cy="515898"/>
          </a:xfrm>
          <a:prstGeom prst="rect">
            <a:avLst/>
          </a:prstGeom>
        </p:spPr>
      </p:pic>
      <p:sp>
        <p:nvSpPr>
          <p:cNvPr id="13" name="Text 7"/>
          <p:cNvSpPr/>
          <p:nvPr/>
        </p:nvSpPr>
        <p:spPr>
          <a:xfrm>
            <a:off x="11566088" y="2443996"/>
            <a:ext cx="2342078" cy="644843"/>
          </a:xfrm>
          <a:prstGeom prst="rect">
            <a:avLst/>
          </a:prstGeom>
          <a:noFill/>
          <a:ln/>
        </p:spPr>
        <p:txBody>
          <a:bodyPr wrap="square" lIns="0" tIns="0" rIns="0" bIns="0" rtlCol="0" anchor="t"/>
          <a:lstStyle/>
          <a:p>
            <a:pPr marL="0" indent="0" algn="l">
              <a:lnSpc>
                <a:spcPts val="2500"/>
              </a:lnSpc>
              <a:buNone/>
            </a:pPr>
            <a:r>
              <a:rPr lang="en-US" sz="2000" dirty="0">
                <a:solidFill>
                  <a:srgbClr val="2C3249"/>
                </a:solidFill>
                <a:latin typeface="Kanit Light" pitchFamily="34" charset="0"/>
                <a:ea typeface="Kanit Light" pitchFamily="34" charset="-122"/>
                <a:cs typeface="Kanit Light" pitchFamily="34" charset="-120"/>
              </a:rPr>
              <a:t>Reporting and Analytics</a:t>
            </a:r>
            <a:endParaRPr lang="en-US" sz="2000" dirty="0"/>
          </a:p>
        </p:txBody>
      </p:sp>
      <p:sp>
        <p:nvSpPr>
          <p:cNvPr id="14" name="Text 8"/>
          <p:cNvSpPr/>
          <p:nvPr/>
        </p:nvSpPr>
        <p:spPr>
          <a:xfrm>
            <a:off x="11566088" y="3212663"/>
            <a:ext cx="2342078" cy="3300412"/>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Track student progress and system usage to make informed decisions. Generate custom reports on student performance and use data visualization tools to present data in an easy-to-understand format.</a:t>
            </a:r>
            <a:endParaRPr lang="en-US" sz="16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12577" y="483275"/>
            <a:ext cx="7918847" cy="1093708"/>
          </a:xfrm>
          <a:prstGeom prst="rect">
            <a:avLst/>
          </a:prstGeom>
          <a:noFill/>
          <a:ln/>
        </p:spPr>
        <p:txBody>
          <a:bodyPr wrap="square" lIns="0" tIns="0" rIns="0" bIns="0" rtlCol="0" anchor="t"/>
          <a:lstStyle/>
          <a:p>
            <a:pPr marL="0" indent="0" algn="l">
              <a:lnSpc>
                <a:spcPts val="4300"/>
              </a:lnSpc>
              <a:buNone/>
            </a:pPr>
            <a:r>
              <a:rPr lang="en-US" sz="3400" dirty="0">
                <a:solidFill>
                  <a:srgbClr val="272D45"/>
                </a:solidFill>
                <a:latin typeface="Kanit Light" pitchFamily="34" charset="0"/>
                <a:ea typeface="Kanit Light" pitchFamily="34" charset="-122"/>
                <a:cs typeface="Kanit Light" pitchFamily="34" charset="-120"/>
              </a:rPr>
              <a:t>Frontend Functionality: React Components</a:t>
            </a:r>
            <a:endParaRPr lang="en-US" sz="3400" dirty="0"/>
          </a:p>
        </p:txBody>
      </p:sp>
      <p:sp>
        <p:nvSpPr>
          <p:cNvPr id="4" name="Shape 1"/>
          <p:cNvSpPr/>
          <p:nvPr/>
        </p:nvSpPr>
        <p:spPr>
          <a:xfrm>
            <a:off x="612577" y="2036326"/>
            <a:ext cx="393740" cy="393740"/>
          </a:xfrm>
          <a:prstGeom prst="roundRect">
            <a:avLst>
              <a:gd name="adj" fmla="val 18671"/>
            </a:avLst>
          </a:prstGeom>
          <a:solidFill>
            <a:srgbClr val="DFECE9"/>
          </a:solidFill>
          <a:ln w="7620">
            <a:solidFill>
              <a:srgbClr val="C5D2CF"/>
            </a:solidFill>
            <a:prstDash val="solid"/>
          </a:ln>
        </p:spPr>
        <p:txBody>
          <a:bodyPr/>
          <a:lstStyle/>
          <a:p>
            <a:endParaRPr/>
          </a:p>
        </p:txBody>
      </p:sp>
      <p:sp>
        <p:nvSpPr>
          <p:cNvPr id="5" name="Text 2"/>
          <p:cNvSpPr/>
          <p:nvPr/>
        </p:nvSpPr>
        <p:spPr>
          <a:xfrm>
            <a:off x="1181338" y="2036326"/>
            <a:ext cx="2187893" cy="273487"/>
          </a:xfrm>
          <a:prstGeom prst="rect">
            <a:avLst/>
          </a:prstGeom>
          <a:noFill/>
          <a:ln/>
        </p:spPr>
        <p:txBody>
          <a:bodyPr wrap="none" lIns="0" tIns="0" rIns="0" bIns="0" rtlCol="0" anchor="t"/>
          <a:lstStyle/>
          <a:p>
            <a:pPr marL="0" indent="0" algn="l">
              <a:lnSpc>
                <a:spcPts val="2150"/>
              </a:lnSpc>
              <a:buNone/>
            </a:pPr>
            <a:r>
              <a:rPr lang="en-US" sz="1700" dirty="0">
                <a:solidFill>
                  <a:srgbClr val="2C3249"/>
                </a:solidFill>
                <a:latin typeface="Kanit Light" pitchFamily="34" charset="0"/>
                <a:ea typeface="Kanit Light" pitchFamily="34" charset="-122"/>
                <a:cs typeface="Kanit Light" pitchFamily="34" charset="-120"/>
              </a:rPr>
              <a:t>Course Dashboard</a:t>
            </a:r>
            <a:endParaRPr lang="en-US" sz="1700" dirty="0"/>
          </a:p>
        </p:txBody>
      </p:sp>
      <p:sp>
        <p:nvSpPr>
          <p:cNvPr id="6" name="Text 3"/>
          <p:cNvSpPr/>
          <p:nvPr/>
        </p:nvSpPr>
        <p:spPr>
          <a:xfrm>
            <a:off x="1181338" y="2414826"/>
            <a:ext cx="7350085" cy="560070"/>
          </a:xfrm>
          <a:prstGeom prst="rect">
            <a:avLst/>
          </a:prstGeom>
          <a:noFill/>
          <a:ln/>
        </p:spPr>
        <p:txBody>
          <a:bodyPr wrap="squar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Displays enrolled courses, progress, and upcoming deadlines. It provides a central hub for students to manage their learning activities and stay organized.</a:t>
            </a:r>
            <a:endParaRPr lang="en-US" sz="1350" dirty="0"/>
          </a:p>
        </p:txBody>
      </p:sp>
      <p:sp>
        <p:nvSpPr>
          <p:cNvPr id="7" name="Shape 4"/>
          <p:cNvSpPr/>
          <p:nvPr/>
        </p:nvSpPr>
        <p:spPr>
          <a:xfrm>
            <a:off x="612577" y="3346728"/>
            <a:ext cx="393740" cy="393740"/>
          </a:xfrm>
          <a:prstGeom prst="roundRect">
            <a:avLst>
              <a:gd name="adj" fmla="val 18671"/>
            </a:avLst>
          </a:prstGeom>
          <a:solidFill>
            <a:srgbClr val="DFECE9"/>
          </a:solidFill>
          <a:ln w="7620">
            <a:solidFill>
              <a:srgbClr val="C5D2CF"/>
            </a:solidFill>
            <a:prstDash val="solid"/>
          </a:ln>
        </p:spPr>
        <p:txBody>
          <a:bodyPr/>
          <a:lstStyle/>
          <a:p>
            <a:endParaRPr/>
          </a:p>
        </p:txBody>
      </p:sp>
      <p:sp>
        <p:nvSpPr>
          <p:cNvPr id="8" name="Text 5"/>
          <p:cNvSpPr/>
          <p:nvPr/>
        </p:nvSpPr>
        <p:spPr>
          <a:xfrm>
            <a:off x="1181338" y="3346728"/>
            <a:ext cx="2187893" cy="273487"/>
          </a:xfrm>
          <a:prstGeom prst="rect">
            <a:avLst/>
          </a:prstGeom>
          <a:noFill/>
          <a:ln/>
        </p:spPr>
        <p:txBody>
          <a:bodyPr wrap="none" lIns="0" tIns="0" rIns="0" bIns="0" rtlCol="0" anchor="t"/>
          <a:lstStyle/>
          <a:p>
            <a:pPr marL="0" indent="0" algn="l">
              <a:lnSpc>
                <a:spcPts val="2150"/>
              </a:lnSpc>
              <a:buNone/>
            </a:pPr>
            <a:r>
              <a:rPr lang="en-US" sz="1700" dirty="0">
                <a:solidFill>
                  <a:srgbClr val="2C3249"/>
                </a:solidFill>
                <a:latin typeface="Kanit Light" pitchFamily="34" charset="0"/>
                <a:ea typeface="Kanit Light" pitchFamily="34" charset="-122"/>
                <a:cs typeface="Kanit Light" pitchFamily="34" charset="-120"/>
              </a:rPr>
              <a:t>Video Player</a:t>
            </a:r>
            <a:endParaRPr lang="en-US" sz="1700" dirty="0"/>
          </a:p>
        </p:txBody>
      </p:sp>
      <p:sp>
        <p:nvSpPr>
          <p:cNvPr id="9" name="Text 6"/>
          <p:cNvSpPr/>
          <p:nvPr/>
        </p:nvSpPr>
        <p:spPr>
          <a:xfrm>
            <a:off x="1181338" y="3725227"/>
            <a:ext cx="7350085" cy="840105"/>
          </a:xfrm>
          <a:prstGeom prst="rect">
            <a:avLst/>
          </a:prstGeom>
          <a:noFill/>
          <a:ln/>
        </p:spPr>
        <p:txBody>
          <a:bodyPr wrap="squar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Features an integrated video player with controls for playback, volume, and full-screen mode. Adaptive Bitrate Streaming adjusts video quality based on internet connection for seamless viewing.</a:t>
            </a:r>
            <a:endParaRPr lang="en-US" sz="1350" dirty="0"/>
          </a:p>
        </p:txBody>
      </p:sp>
      <p:sp>
        <p:nvSpPr>
          <p:cNvPr id="10" name="Shape 7"/>
          <p:cNvSpPr/>
          <p:nvPr/>
        </p:nvSpPr>
        <p:spPr>
          <a:xfrm>
            <a:off x="612577" y="4937165"/>
            <a:ext cx="393740" cy="393740"/>
          </a:xfrm>
          <a:prstGeom prst="roundRect">
            <a:avLst>
              <a:gd name="adj" fmla="val 18671"/>
            </a:avLst>
          </a:prstGeom>
          <a:solidFill>
            <a:srgbClr val="DFECE9"/>
          </a:solidFill>
          <a:ln w="7620">
            <a:solidFill>
              <a:srgbClr val="C5D2CF"/>
            </a:solidFill>
            <a:prstDash val="solid"/>
          </a:ln>
        </p:spPr>
        <p:txBody>
          <a:bodyPr/>
          <a:lstStyle/>
          <a:p>
            <a:endParaRPr/>
          </a:p>
        </p:txBody>
      </p:sp>
      <p:sp>
        <p:nvSpPr>
          <p:cNvPr id="11" name="Text 8"/>
          <p:cNvSpPr/>
          <p:nvPr/>
        </p:nvSpPr>
        <p:spPr>
          <a:xfrm>
            <a:off x="1181338" y="4937165"/>
            <a:ext cx="2187893" cy="273487"/>
          </a:xfrm>
          <a:prstGeom prst="rect">
            <a:avLst/>
          </a:prstGeom>
          <a:noFill/>
          <a:ln/>
        </p:spPr>
        <p:txBody>
          <a:bodyPr wrap="none" lIns="0" tIns="0" rIns="0" bIns="0" rtlCol="0" anchor="t"/>
          <a:lstStyle/>
          <a:p>
            <a:pPr marL="0" indent="0" algn="l">
              <a:lnSpc>
                <a:spcPts val="2150"/>
              </a:lnSpc>
              <a:buNone/>
            </a:pPr>
            <a:r>
              <a:rPr lang="en-US" sz="1700" dirty="0">
                <a:solidFill>
                  <a:srgbClr val="2C3249"/>
                </a:solidFill>
                <a:latin typeface="Kanit Light" pitchFamily="34" charset="0"/>
                <a:ea typeface="Kanit Light" pitchFamily="34" charset="-122"/>
                <a:cs typeface="Kanit Light" pitchFamily="34" charset="-120"/>
              </a:rPr>
              <a:t>Quiz Interface</a:t>
            </a:r>
            <a:endParaRPr lang="en-US" sz="1700" dirty="0"/>
          </a:p>
        </p:txBody>
      </p:sp>
      <p:sp>
        <p:nvSpPr>
          <p:cNvPr id="12" name="Text 9"/>
          <p:cNvSpPr/>
          <p:nvPr/>
        </p:nvSpPr>
        <p:spPr>
          <a:xfrm>
            <a:off x="1181338" y="5315664"/>
            <a:ext cx="7350085" cy="840105"/>
          </a:xfrm>
          <a:prstGeom prst="rect">
            <a:avLst/>
          </a:prstGeom>
          <a:noFill/>
          <a:ln/>
        </p:spPr>
        <p:txBody>
          <a:bodyPr wrap="squar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Presents an interactive quiz with multiple-choice, true/false, and fill-in-the-blank questions. A timer enforces time limits for quizzes and exams, promoting fair assessment.</a:t>
            </a:r>
            <a:endParaRPr lang="en-US" sz="1350" dirty="0"/>
          </a:p>
        </p:txBody>
      </p:sp>
      <p:sp>
        <p:nvSpPr>
          <p:cNvPr id="13" name="Shape 10"/>
          <p:cNvSpPr/>
          <p:nvPr/>
        </p:nvSpPr>
        <p:spPr>
          <a:xfrm>
            <a:off x="612577" y="6527602"/>
            <a:ext cx="393740" cy="393740"/>
          </a:xfrm>
          <a:prstGeom prst="roundRect">
            <a:avLst>
              <a:gd name="adj" fmla="val 18671"/>
            </a:avLst>
          </a:prstGeom>
          <a:solidFill>
            <a:srgbClr val="DFECE9"/>
          </a:solidFill>
          <a:ln w="7620">
            <a:solidFill>
              <a:srgbClr val="C5D2CF"/>
            </a:solidFill>
            <a:prstDash val="solid"/>
          </a:ln>
        </p:spPr>
        <p:txBody>
          <a:bodyPr/>
          <a:lstStyle/>
          <a:p>
            <a:endParaRPr/>
          </a:p>
        </p:txBody>
      </p:sp>
      <p:sp>
        <p:nvSpPr>
          <p:cNvPr id="14" name="Text 11"/>
          <p:cNvSpPr/>
          <p:nvPr/>
        </p:nvSpPr>
        <p:spPr>
          <a:xfrm>
            <a:off x="1181338" y="6527602"/>
            <a:ext cx="2187893" cy="273487"/>
          </a:xfrm>
          <a:prstGeom prst="rect">
            <a:avLst/>
          </a:prstGeom>
          <a:noFill/>
          <a:ln/>
        </p:spPr>
        <p:txBody>
          <a:bodyPr wrap="none" lIns="0" tIns="0" rIns="0" bIns="0" rtlCol="0" anchor="t"/>
          <a:lstStyle/>
          <a:p>
            <a:pPr marL="0" indent="0" algn="l">
              <a:lnSpc>
                <a:spcPts val="2150"/>
              </a:lnSpc>
              <a:buNone/>
            </a:pPr>
            <a:r>
              <a:rPr lang="en-US" sz="1700" dirty="0">
                <a:solidFill>
                  <a:srgbClr val="2C3249"/>
                </a:solidFill>
                <a:latin typeface="Kanit Light" pitchFamily="34" charset="0"/>
                <a:ea typeface="Kanit Light" pitchFamily="34" charset="-122"/>
                <a:cs typeface="Kanit Light" pitchFamily="34" charset="-120"/>
              </a:rPr>
              <a:t>User Profiles</a:t>
            </a:r>
            <a:endParaRPr lang="en-US" sz="1700" dirty="0"/>
          </a:p>
        </p:txBody>
      </p:sp>
      <p:sp>
        <p:nvSpPr>
          <p:cNvPr id="15" name="Text 12"/>
          <p:cNvSpPr/>
          <p:nvPr/>
        </p:nvSpPr>
        <p:spPr>
          <a:xfrm>
            <a:off x="1181338" y="6906101"/>
            <a:ext cx="7350085" cy="840105"/>
          </a:xfrm>
          <a:prstGeom prst="rect">
            <a:avLst/>
          </a:prstGeom>
          <a:noFill/>
          <a:ln/>
        </p:spPr>
        <p:txBody>
          <a:bodyPr wrap="squar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Allows users to manage personal information and track learning progress, providing a personalized learning experience. Each user has the ability to customize their profile to suit their preferences.</a:t>
            </a:r>
            <a:endParaRPr lang="en-US" sz="13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6519" y="571500"/>
            <a:ext cx="9292114" cy="648653"/>
          </a:xfrm>
          <a:prstGeom prst="rect">
            <a:avLst/>
          </a:prstGeom>
          <a:noFill/>
          <a:ln/>
        </p:spPr>
        <p:txBody>
          <a:bodyPr wrap="none" lIns="0" tIns="0" rIns="0" bIns="0" rtlCol="0" anchor="t"/>
          <a:lstStyle/>
          <a:p>
            <a:pPr marL="0" indent="0" algn="l">
              <a:lnSpc>
                <a:spcPts val="5100"/>
              </a:lnSpc>
              <a:buNone/>
            </a:pPr>
            <a:r>
              <a:rPr lang="en-US" sz="4050" dirty="0">
                <a:solidFill>
                  <a:srgbClr val="272D45"/>
                </a:solidFill>
                <a:latin typeface="Kanit Light" pitchFamily="34" charset="0"/>
                <a:ea typeface="Kanit Light" pitchFamily="34" charset="-122"/>
                <a:cs typeface="Kanit Light" pitchFamily="34" charset="-120"/>
              </a:rPr>
              <a:t>Backend Power: Node.js &amp; Express.js APIs</a:t>
            </a:r>
            <a:endParaRPr lang="en-US" sz="4050" dirty="0"/>
          </a:p>
        </p:txBody>
      </p:sp>
      <p:sp>
        <p:nvSpPr>
          <p:cNvPr id="3" name="Shape 1"/>
          <p:cNvSpPr/>
          <p:nvPr/>
        </p:nvSpPr>
        <p:spPr>
          <a:xfrm>
            <a:off x="726519" y="1635323"/>
            <a:ext cx="2196108" cy="1528405"/>
          </a:xfrm>
          <a:prstGeom prst="roundRect">
            <a:avLst>
              <a:gd name="adj" fmla="val 5705"/>
            </a:avLst>
          </a:prstGeom>
          <a:solidFill>
            <a:srgbClr val="DFECE9"/>
          </a:solidFill>
          <a:ln w="7620">
            <a:solidFill>
              <a:srgbClr val="C5D2CF"/>
            </a:solidFill>
            <a:prstDash val="solid"/>
          </a:ln>
        </p:spPr>
        <p:txBody>
          <a:bodyPr/>
          <a:lstStyle/>
          <a:p>
            <a:endParaRPr/>
          </a:p>
        </p:txBody>
      </p:sp>
      <p:sp>
        <p:nvSpPr>
          <p:cNvPr id="4" name="Text 2"/>
          <p:cNvSpPr/>
          <p:nvPr/>
        </p:nvSpPr>
        <p:spPr>
          <a:xfrm>
            <a:off x="1678543" y="2217063"/>
            <a:ext cx="291941" cy="364927"/>
          </a:xfrm>
          <a:prstGeom prst="rect">
            <a:avLst/>
          </a:prstGeom>
          <a:noFill/>
          <a:ln/>
        </p:spPr>
        <p:txBody>
          <a:bodyPr wrap="none" lIns="0" tIns="0" rIns="0" bIns="0" rtlCol="0" anchor="t"/>
          <a:lstStyle/>
          <a:p>
            <a:pPr marL="0" indent="0" algn="ctr">
              <a:lnSpc>
                <a:spcPts val="3650"/>
              </a:lnSpc>
              <a:buNone/>
            </a:pPr>
            <a:r>
              <a:rPr lang="en-US" sz="2250" dirty="0">
                <a:solidFill>
                  <a:srgbClr val="2C3249"/>
                </a:solidFill>
                <a:latin typeface="Kanit Light" pitchFamily="34" charset="0"/>
                <a:ea typeface="Kanit Light" pitchFamily="34" charset="-122"/>
                <a:cs typeface="Kanit Light" pitchFamily="34" charset="-120"/>
              </a:rPr>
              <a:t>1</a:t>
            </a:r>
            <a:endParaRPr lang="en-US" sz="2250" dirty="0"/>
          </a:p>
        </p:txBody>
      </p:sp>
      <p:sp>
        <p:nvSpPr>
          <p:cNvPr id="5" name="Text 3"/>
          <p:cNvSpPr/>
          <p:nvPr/>
        </p:nvSpPr>
        <p:spPr>
          <a:xfrm>
            <a:off x="3130153" y="1842849"/>
            <a:ext cx="2732246" cy="324445"/>
          </a:xfrm>
          <a:prstGeom prst="rect">
            <a:avLst/>
          </a:prstGeom>
          <a:noFill/>
          <a:ln/>
        </p:spPr>
        <p:txBody>
          <a:bodyPr wrap="none" lIns="0" tIns="0" rIns="0" bIns="0" rtlCol="0" anchor="t"/>
          <a:lstStyle/>
          <a:p>
            <a:pPr marL="0" indent="0" algn="l">
              <a:lnSpc>
                <a:spcPts val="2550"/>
              </a:lnSpc>
              <a:buNone/>
            </a:pPr>
            <a:r>
              <a:rPr lang="en-US" sz="2000" dirty="0">
                <a:solidFill>
                  <a:srgbClr val="2C3249"/>
                </a:solidFill>
                <a:latin typeface="Kanit Light" pitchFamily="34" charset="0"/>
                <a:ea typeface="Kanit Light" pitchFamily="34" charset="-122"/>
                <a:cs typeface="Kanit Light" pitchFamily="34" charset="-120"/>
              </a:rPr>
              <a:t>User Authentication API</a:t>
            </a:r>
            <a:endParaRPr lang="en-US" sz="2000" dirty="0"/>
          </a:p>
        </p:txBody>
      </p:sp>
      <p:sp>
        <p:nvSpPr>
          <p:cNvPr id="6" name="Text 4"/>
          <p:cNvSpPr/>
          <p:nvPr/>
        </p:nvSpPr>
        <p:spPr>
          <a:xfrm>
            <a:off x="3130153" y="2291834"/>
            <a:ext cx="10566202" cy="664369"/>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Handles user registration, login, and password reset. Bcrypt is used for password hashing, and JWT (stateless authentication) (JSON Web Tokens) are used to securely authenticate users.</a:t>
            </a:r>
            <a:endParaRPr lang="en-US" sz="1600" dirty="0"/>
          </a:p>
        </p:txBody>
      </p:sp>
      <p:sp>
        <p:nvSpPr>
          <p:cNvPr id="7" name="Shape 5"/>
          <p:cNvSpPr/>
          <p:nvPr/>
        </p:nvSpPr>
        <p:spPr>
          <a:xfrm>
            <a:off x="3026331" y="3154204"/>
            <a:ext cx="10773847" cy="11430"/>
          </a:xfrm>
          <a:prstGeom prst="roundRect">
            <a:avLst>
              <a:gd name="adj" fmla="val 762854"/>
            </a:avLst>
          </a:prstGeom>
          <a:solidFill>
            <a:srgbClr val="C5D2CF"/>
          </a:solidFill>
          <a:ln/>
        </p:spPr>
        <p:txBody>
          <a:bodyPr/>
          <a:lstStyle/>
          <a:p>
            <a:endParaRPr/>
          </a:p>
        </p:txBody>
      </p:sp>
      <p:sp>
        <p:nvSpPr>
          <p:cNvPr id="8" name="Shape 6"/>
          <p:cNvSpPr/>
          <p:nvPr/>
        </p:nvSpPr>
        <p:spPr>
          <a:xfrm>
            <a:off x="726519" y="3267432"/>
            <a:ext cx="4392335" cy="1528405"/>
          </a:xfrm>
          <a:prstGeom prst="roundRect">
            <a:avLst>
              <a:gd name="adj" fmla="val 5705"/>
            </a:avLst>
          </a:prstGeom>
          <a:solidFill>
            <a:srgbClr val="DFECE9"/>
          </a:solidFill>
          <a:ln w="7620">
            <a:solidFill>
              <a:srgbClr val="C5D2CF"/>
            </a:solidFill>
            <a:prstDash val="solid"/>
          </a:ln>
        </p:spPr>
        <p:txBody>
          <a:bodyPr/>
          <a:lstStyle/>
          <a:p>
            <a:endParaRPr/>
          </a:p>
        </p:txBody>
      </p:sp>
      <p:sp>
        <p:nvSpPr>
          <p:cNvPr id="9" name="Text 7"/>
          <p:cNvSpPr/>
          <p:nvPr/>
        </p:nvSpPr>
        <p:spPr>
          <a:xfrm>
            <a:off x="2776657" y="3849172"/>
            <a:ext cx="291941" cy="364927"/>
          </a:xfrm>
          <a:prstGeom prst="rect">
            <a:avLst/>
          </a:prstGeom>
          <a:noFill/>
          <a:ln/>
        </p:spPr>
        <p:txBody>
          <a:bodyPr wrap="none" lIns="0" tIns="0" rIns="0" bIns="0" rtlCol="0" anchor="t"/>
          <a:lstStyle/>
          <a:p>
            <a:pPr marL="0" indent="0" algn="ctr">
              <a:lnSpc>
                <a:spcPts val="3650"/>
              </a:lnSpc>
              <a:buNone/>
            </a:pPr>
            <a:r>
              <a:rPr lang="en-US" sz="2250" dirty="0">
                <a:solidFill>
                  <a:srgbClr val="2C3249"/>
                </a:solidFill>
                <a:latin typeface="Kanit Light" pitchFamily="34" charset="0"/>
                <a:ea typeface="Kanit Light" pitchFamily="34" charset="-122"/>
                <a:cs typeface="Kanit Light" pitchFamily="34" charset="-120"/>
              </a:rPr>
              <a:t>2</a:t>
            </a:r>
            <a:endParaRPr lang="en-US" sz="2250" dirty="0"/>
          </a:p>
        </p:txBody>
      </p:sp>
      <p:sp>
        <p:nvSpPr>
          <p:cNvPr id="10" name="Text 8"/>
          <p:cNvSpPr/>
          <p:nvPr/>
        </p:nvSpPr>
        <p:spPr>
          <a:xfrm>
            <a:off x="5326380" y="3474958"/>
            <a:ext cx="2788444" cy="324445"/>
          </a:xfrm>
          <a:prstGeom prst="rect">
            <a:avLst/>
          </a:prstGeom>
          <a:noFill/>
          <a:ln/>
        </p:spPr>
        <p:txBody>
          <a:bodyPr wrap="none" lIns="0" tIns="0" rIns="0" bIns="0" rtlCol="0" anchor="t"/>
          <a:lstStyle/>
          <a:p>
            <a:pPr marL="0" indent="0" algn="l">
              <a:lnSpc>
                <a:spcPts val="2550"/>
              </a:lnSpc>
              <a:buNone/>
            </a:pPr>
            <a:r>
              <a:rPr lang="en-US" sz="2000" dirty="0">
                <a:solidFill>
                  <a:srgbClr val="2C3249"/>
                </a:solidFill>
                <a:latin typeface="Kanit Light" pitchFamily="34" charset="0"/>
                <a:ea typeface="Kanit Light" pitchFamily="34" charset="-122"/>
                <a:cs typeface="Kanit Light" pitchFamily="34" charset="-120"/>
              </a:rPr>
              <a:t>Course Management API</a:t>
            </a:r>
            <a:endParaRPr lang="en-US" sz="2000" dirty="0"/>
          </a:p>
        </p:txBody>
      </p:sp>
      <p:sp>
        <p:nvSpPr>
          <p:cNvPr id="11" name="Text 9"/>
          <p:cNvSpPr/>
          <p:nvPr/>
        </p:nvSpPr>
        <p:spPr>
          <a:xfrm>
            <a:off x="5326380" y="3923943"/>
            <a:ext cx="8369975" cy="664369"/>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Creates, updates, and deletes courses. Mongoose, an Object Data Modeling (ODM) tool for MongoDB, is utilized to manage course data efficiently.</a:t>
            </a:r>
            <a:endParaRPr lang="en-US" sz="1600" dirty="0"/>
          </a:p>
        </p:txBody>
      </p:sp>
      <p:sp>
        <p:nvSpPr>
          <p:cNvPr id="12" name="Shape 10"/>
          <p:cNvSpPr/>
          <p:nvPr/>
        </p:nvSpPr>
        <p:spPr>
          <a:xfrm>
            <a:off x="5222558" y="4786313"/>
            <a:ext cx="8577620" cy="11430"/>
          </a:xfrm>
          <a:prstGeom prst="roundRect">
            <a:avLst>
              <a:gd name="adj" fmla="val 762854"/>
            </a:avLst>
          </a:prstGeom>
          <a:solidFill>
            <a:srgbClr val="C5D2CF"/>
          </a:solidFill>
          <a:ln/>
        </p:spPr>
        <p:txBody>
          <a:bodyPr/>
          <a:lstStyle/>
          <a:p>
            <a:endParaRPr/>
          </a:p>
        </p:txBody>
      </p:sp>
      <p:sp>
        <p:nvSpPr>
          <p:cNvPr id="13" name="Shape 11"/>
          <p:cNvSpPr/>
          <p:nvPr/>
        </p:nvSpPr>
        <p:spPr>
          <a:xfrm>
            <a:off x="726519" y="4899541"/>
            <a:ext cx="6588681" cy="1860590"/>
          </a:xfrm>
          <a:prstGeom prst="roundRect">
            <a:avLst>
              <a:gd name="adj" fmla="val 4686"/>
            </a:avLst>
          </a:prstGeom>
          <a:solidFill>
            <a:srgbClr val="DFECE9"/>
          </a:solidFill>
          <a:ln w="7620">
            <a:solidFill>
              <a:srgbClr val="C5D2CF"/>
            </a:solidFill>
            <a:prstDash val="solid"/>
          </a:ln>
        </p:spPr>
        <p:txBody>
          <a:bodyPr/>
          <a:lstStyle/>
          <a:p>
            <a:endParaRPr/>
          </a:p>
        </p:txBody>
      </p:sp>
      <p:sp>
        <p:nvSpPr>
          <p:cNvPr id="14" name="Text 12"/>
          <p:cNvSpPr/>
          <p:nvPr/>
        </p:nvSpPr>
        <p:spPr>
          <a:xfrm>
            <a:off x="3874889" y="5647373"/>
            <a:ext cx="291941" cy="364927"/>
          </a:xfrm>
          <a:prstGeom prst="rect">
            <a:avLst/>
          </a:prstGeom>
          <a:noFill/>
          <a:ln/>
        </p:spPr>
        <p:txBody>
          <a:bodyPr wrap="none" lIns="0" tIns="0" rIns="0" bIns="0" rtlCol="0" anchor="t"/>
          <a:lstStyle/>
          <a:p>
            <a:pPr marL="0" indent="0" algn="ctr">
              <a:lnSpc>
                <a:spcPts val="3650"/>
              </a:lnSpc>
              <a:buNone/>
            </a:pPr>
            <a:r>
              <a:rPr lang="en-US" sz="2250" dirty="0">
                <a:solidFill>
                  <a:srgbClr val="2C3249"/>
                </a:solidFill>
                <a:latin typeface="Kanit Light" pitchFamily="34" charset="0"/>
                <a:ea typeface="Kanit Light" pitchFamily="34" charset="-122"/>
                <a:cs typeface="Kanit Light" pitchFamily="34" charset="-120"/>
              </a:rPr>
              <a:t>3</a:t>
            </a:r>
            <a:endParaRPr lang="en-US" sz="2250" dirty="0"/>
          </a:p>
        </p:txBody>
      </p:sp>
      <p:sp>
        <p:nvSpPr>
          <p:cNvPr id="15" name="Text 13"/>
          <p:cNvSpPr/>
          <p:nvPr/>
        </p:nvSpPr>
        <p:spPr>
          <a:xfrm>
            <a:off x="7522726" y="5107067"/>
            <a:ext cx="3346847" cy="324445"/>
          </a:xfrm>
          <a:prstGeom prst="rect">
            <a:avLst/>
          </a:prstGeom>
          <a:noFill/>
          <a:ln/>
        </p:spPr>
        <p:txBody>
          <a:bodyPr wrap="none" lIns="0" tIns="0" rIns="0" bIns="0" rtlCol="0" anchor="t"/>
          <a:lstStyle/>
          <a:p>
            <a:pPr marL="0" indent="0" algn="l">
              <a:lnSpc>
                <a:spcPts val="2550"/>
              </a:lnSpc>
              <a:buNone/>
            </a:pPr>
            <a:r>
              <a:rPr lang="en-US" sz="2000" dirty="0">
                <a:solidFill>
                  <a:srgbClr val="2C3249"/>
                </a:solidFill>
                <a:latin typeface="Kanit Light" pitchFamily="34" charset="0"/>
                <a:ea typeface="Kanit Light" pitchFamily="34" charset="-122"/>
                <a:cs typeface="Kanit Light" pitchFamily="34" charset="-120"/>
              </a:rPr>
              <a:t>Assignment Management API</a:t>
            </a:r>
            <a:endParaRPr lang="en-US" sz="2000" dirty="0"/>
          </a:p>
        </p:txBody>
      </p:sp>
      <p:sp>
        <p:nvSpPr>
          <p:cNvPr id="16" name="Text 14"/>
          <p:cNvSpPr/>
          <p:nvPr/>
        </p:nvSpPr>
        <p:spPr>
          <a:xfrm>
            <a:off x="7522726" y="5556052"/>
            <a:ext cx="6173629" cy="996553"/>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Manages assignments, submissions, and grading. The Multer middleware handles file uploads, ensuring seamless submission of assignments.</a:t>
            </a:r>
            <a:endParaRPr lang="en-US" sz="1600" dirty="0"/>
          </a:p>
        </p:txBody>
      </p:sp>
      <p:sp>
        <p:nvSpPr>
          <p:cNvPr id="17" name="Text 15"/>
          <p:cNvSpPr/>
          <p:nvPr/>
        </p:nvSpPr>
        <p:spPr>
          <a:xfrm>
            <a:off x="726519" y="6993612"/>
            <a:ext cx="13177361" cy="664369"/>
          </a:xfrm>
          <a:prstGeom prst="rect">
            <a:avLst/>
          </a:prstGeom>
          <a:noFill/>
          <a:ln/>
        </p:spPr>
        <p:txBody>
          <a:bodyPr wrap="square" lIns="0" tIns="0" rIns="0" bIns="0" rtlCol="0" anchor="t"/>
          <a:lstStyle/>
          <a:p>
            <a:pPr marL="0" indent="0" algn="l">
              <a:lnSpc>
                <a:spcPts val="2600"/>
              </a:lnSpc>
              <a:buNone/>
            </a:pPr>
            <a:r>
              <a:rPr lang="en-US" sz="1600" dirty="0">
                <a:solidFill>
                  <a:srgbClr val="2C3249"/>
                </a:solidFill>
                <a:latin typeface="Martel Sans" pitchFamily="34" charset="0"/>
                <a:ea typeface="Martel Sans" pitchFamily="34" charset="-122"/>
                <a:cs typeface="Martel Sans" pitchFamily="34" charset="-120"/>
              </a:rPr>
              <a:t>The APIs are designed for scalability and easy maintenance. Each API endpoint is designed to handle specific tasks, promoting a modular and organized backend.</a:t>
            </a:r>
            <a:endParaRPr lang="en-US" sz="16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5190" y="587751"/>
            <a:ext cx="13699450" cy="1413332"/>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Real-time Features with Socket.IO (WebSockets for live</a:t>
            </a:r>
          </a:p>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interactions)</a:t>
            </a:r>
            <a:endParaRPr lang="en-US" sz="4450" dirty="0"/>
          </a:p>
        </p:txBody>
      </p:sp>
      <p:sp>
        <p:nvSpPr>
          <p:cNvPr id="3" name="Text 1"/>
          <p:cNvSpPr/>
          <p:nvPr/>
        </p:nvSpPr>
        <p:spPr>
          <a:xfrm>
            <a:off x="2200394" y="3543538"/>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2C3249"/>
                </a:solidFill>
                <a:latin typeface="Kanit Light" pitchFamily="34" charset="0"/>
                <a:ea typeface="Kanit Light" pitchFamily="34" charset="-122"/>
                <a:cs typeface="Kanit Light" pitchFamily="34" charset="-120"/>
              </a:rPr>
              <a:t>Live Chat</a:t>
            </a:r>
            <a:endParaRPr lang="en-US" sz="2200" dirty="0"/>
          </a:p>
        </p:txBody>
      </p:sp>
      <p:sp>
        <p:nvSpPr>
          <p:cNvPr id="4" name="Text 2"/>
          <p:cNvSpPr/>
          <p:nvPr/>
        </p:nvSpPr>
        <p:spPr>
          <a:xfrm>
            <a:off x="793790" y="4033957"/>
            <a:ext cx="4241840" cy="1814513"/>
          </a:xfrm>
          <a:prstGeom prst="rect">
            <a:avLst/>
          </a:prstGeom>
          <a:noFill/>
          <a:ln/>
        </p:spPr>
        <p:txBody>
          <a:bodyPr wrap="square" lIns="0" tIns="0" rIns="0" bIns="0" rtlCol="0" anchor="t"/>
          <a:lstStyle/>
          <a:p>
            <a:pPr marL="0" indent="0" algn="r">
              <a:lnSpc>
                <a:spcPts val="2850"/>
              </a:lnSpc>
              <a:buNone/>
            </a:pPr>
            <a:r>
              <a:rPr lang="en-US" sz="1750" dirty="0">
                <a:solidFill>
                  <a:srgbClr val="2C3249"/>
                </a:solidFill>
                <a:latin typeface="Martel Sans" pitchFamily="34" charset="0"/>
                <a:ea typeface="Martel Sans" pitchFamily="34" charset="-122"/>
                <a:cs typeface="Martel Sans" pitchFamily="34" charset="-120"/>
              </a:rPr>
              <a:t>Enables real-time communication between students and instructors, fostering a collaborative learning environment. This facilitates quick Q&amp;A sessions.</a:t>
            </a:r>
            <a:endParaRPr lang="en-US" sz="1750" dirty="0"/>
          </a:p>
        </p:txBody>
      </p:sp>
      <p:pic>
        <p:nvPicPr>
          <p:cNvPr id="5" name="Image 0" descr="preencoded.png"/>
          <p:cNvPicPr>
            <a:picLocks noChangeAspect="1"/>
          </p:cNvPicPr>
          <p:nvPr/>
        </p:nvPicPr>
        <p:blipFill>
          <a:blip r:embed="rId3"/>
          <a:stretch>
            <a:fillRect/>
          </a:stretch>
        </p:blipFill>
        <p:spPr>
          <a:xfrm>
            <a:off x="5489258" y="2870002"/>
            <a:ext cx="3651885" cy="3651885"/>
          </a:xfrm>
          <a:prstGeom prst="rect">
            <a:avLst/>
          </a:prstGeom>
        </p:spPr>
      </p:pic>
      <p:sp>
        <p:nvSpPr>
          <p:cNvPr id="6" name="Shape 3"/>
          <p:cNvSpPr/>
          <p:nvPr/>
        </p:nvSpPr>
        <p:spPr>
          <a:xfrm>
            <a:off x="5274231" y="4412456"/>
            <a:ext cx="566976" cy="566976"/>
          </a:xfrm>
          <a:prstGeom prst="roundRect">
            <a:avLst>
              <a:gd name="adj" fmla="val 1611154"/>
            </a:avLst>
          </a:prstGeom>
          <a:solidFill>
            <a:srgbClr val="DFECE9"/>
          </a:solidFill>
          <a:ln w="7620">
            <a:solidFill>
              <a:srgbClr val="C5D2CF"/>
            </a:solidFill>
            <a:prstDash val="solid"/>
          </a:ln>
        </p:spPr>
        <p:txBody>
          <a:bodyPr/>
          <a:lstStyle/>
          <a:p>
            <a:endParaRPr/>
          </a:p>
        </p:txBody>
      </p:sp>
      <p:sp>
        <p:nvSpPr>
          <p:cNvPr id="7" name="Text 4"/>
          <p:cNvSpPr/>
          <p:nvPr/>
        </p:nvSpPr>
        <p:spPr>
          <a:xfrm>
            <a:off x="5430083" y="4536400"/>
            <a:ext cx="255151" cy="318968"/>
          </a:xfrm>
          <a:prstGeom prst="rect">
            <a:avLst/>
          </a:prstGeom>
          <a:noFill/>
          <a:ln/>
        </p:spPr>
        <p:txBody>
          <a:bodyPr wrap="none" lIns="0" tIns="0" rIns="0" bIns="0" rtlCol="0" anchor="t"/>
          <a:lstStyle/>
          <a:p>
            <a:pPr marL="0" indent="0" algn="l">
              <a:lnSpc>
                <a:spcPts val="3200"/>
              </a:lnSpc>
              <a:buNone/>
            </a:pPr>
            <a:r>
              <a:rPr lang="en-US" sz="2000" dirty="0">
                <a:solidFill>
                  <a:srgbClr val="2C3249"/>
                </a:solidFill>
                <a:latin typeface="Kanit Light" pitchFamily="34" charset="0"/>
                <a:ea typeface="Kanit Light" pitchFamily="34" charset="-122"/>
                <a:cs typeface="Kanit Light" pitchFamily="34" charset="-120"/>
              </a:rPr>
              <a:t>1</a:t>
            </a:r>
            <a:endParaRPr lang="en-US" sz="2000" dirty="0"/>
          </a:p>
        </p:txBody>
      </p:sp>
      <p:sp>
        <p:nvSpPr>
          <p:cNvPr id="8" name="Text 5"/>
          <p:cNvSpPr/>
          <p:nvPr/>
        </p:nvSpPr>
        <p:spPr>
          <a:xfrm>
            <a:off x="9481304" y="2220992"/>
            <a:ext cx="395668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Collaborative Document Editing</a:t>
            </a:r>
            <a:endParaRPr lang="en-US" sz="2200" dirty="0"/>
          </a:p>
        </p:txBody>
      </p:sp>
      <p:sp>
        <p:nvSpPr>
          <p:cNvPr id="9" name="Text 6"/>
          <p:cNvSpPr/>
          <p:nvPr/>
        </p:nvSpPr>
        <p:spPr>
          <a:xfrm>
            <a:off x="9481304" y="2711410"/>
            <a:ext cx="4355306" cy="1814513"/>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Allows multiple users to edit documents simultaneously, promoting teamwork and knowledge sharing. Changes are visible in real time, enhancing collaboration.</a:t>
            </a:r>
            <a:endParaRPr lang="en-US" sz="1750" dirty="0"/>
          </a:p>
        </p:txBody>
      </p:sp>
      <p:pic>
        <p:nvPicPr>
          <p:cNvPr id="10" name="Image 1" descr="preencoded.png"/>
          <p:cNvPicPr>
            <a:picLocks noChangeAspect="1"/>
          </p:cNvPicPr>
          <p:nvPr/>
        </p:nvPicPr>
        <p:blipFill>
          <a:blip r:embed="rId4"/>
          <a:stretch>
            <a:fillRect/>
          </a:stretch>
        </p:blipFill>
        <p:spPr>
          <a:xfrm>
            <a:off x="5489258" y="2870002"/>
            <a:ext cx="3651885" cy="3651885"/>
          </a:xfrm>
          <a:prstGeom prst="rect">
            <a:avLst/>
          </a:prstGeom>
        </p:spPr>
      </p:pic>
      <p:sp>
        <p:nvSpPr>
          <p:cNvPr id="11" name="Shape 7"/>
          <p:cNvSpPr/>
          <p:nvPr/>
        </p:nvSpPr>
        <p:spPr>
          <a:xfrm>
            <a:off x="7910393" y="2890361"/>
            <a:ext cx="566976" cy="566976"/>
          </a:xfrm>
          <a:prstGeom prst="roundRect">
            <a:avLst>
              <a:gd name="adj" fmla="val 1611154"/>
            </a:avLst>
          </a:prstGeom>
          <a:solidFill>
            <a:srgbClr val="DFECE9"/>
          </a:solidFill>
          <a:ln w="7620">
            <a:solidFill>
              <a:srgbClr val="C5D2CF"/>
            </a:solidFill>
            <a:prstDash val="solid"/>
          </a:ln>
        </p:spPr>
        <p:txBody>
          <a:bodyPr/>
          <a:lstStyle/>
          <a:p>
            <a:endParaRPr/>
          </a:p>
        </p:txBody>
      </p:sp>
      <p:sp>
        <p:nvSpPr>
          <p:cNvPr id="12" name="Text 8"/>
          <p:cNvSpPr/>
          <p:nvPr/>
        </p:nvSpPr>
        <p:spPr>
          <a:xfrm>
            <a:off x="8066246" y="3014305"/>
            <a:ext cx="255151" cy="318968"/>
          </a:xfrm>
          <a:prstGeom prst="rect">
            <a:avLst/>
          </a:prstGeom>
          <a:noFill/>
          <a:ln/>
        </p:spPr>
        <p:txBody>
          <a:bodyPr wrap="none" lIns="0" tIns="0" rIns="0" bIns="0" rtlCol="0" anchor="t"/>
          <a:lstStyle/>
          <a:p>
            <a:pPr marL="0" indent="0" algn="l">
              <a:lnSpc>
                <a:spcPts val="3200"/>
              </a:lnSpc>
              <a:buNone/>
            </a:pPr>
            <a:r>
              <a:rPr lang="en-US" sz="2000" dirty="0">
                <a:solidFill>
                  <a:srgbClr val="2C3249"/>
                </a:solidFill>
                <a:latin typeface="Kanit Light" pitchFamily="34" charset="0"/>
                <a:ea typeface="Kanit Light" pitchFamily="34" charset="-122"/>
                <a:cs typeface="Kanit Light" pitchFamily="34" charset="-120"/>
              </a:rPr>
              <a:t>2</a:t>
            </a:r>
            <a:endParaRPr lang="en-US" sz="2000" dirty="0"/>
          </a:p>
        </p:txBody>
      </p:sp>
      <p:sp>
        <p:nvSpPr>
          <p:cNvPr id="13" name="Text 9"/>
          <p:cNvSpPr/>
          <p:nvPr/>
        </p:nvSpPr>
        <p:spPr>
          <a:xfrm>
            <a:off x="9481304" y="486608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Whiteboarding</a:t>
            </a:r>
            <a:endParaRPr lang="en-US" sz="2200" dirty="0"/>
          </a:p>
        </p:txBody>
      </p:sp>
      <p:sp>
        <p:nvSpPr>
          <p:cNvPr id="14" name="Text 10"/>
          <p:cNvSpPr/>
          <p:nvPr/>
        </p:nvSpPr>
        <p:spPr>
          <a:xfrm>
            <a:off x="9481304" y="5356503"/>
            <a:ext cx="4355306" cy="1814513"/>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Offers a real-time collaborative whiteboard for brainstorming and problem-solving. It provides a digital space for visual collaboration and idea generation.</a:t>
            </a:r>
            <a:endParaRPr lang="en-US" sz="1750" dirty="0"/>
          </a:p>
        </p:txBody>
      </p:sp>
      <p:pic>
        <p:nvPicPr>
          <p:cNvPr id="15" name="Image 2" descr="preencoded.png"/>
          <p:cNvPicPr>
            <a:picLocks noChangeAspect="1"/>
          </p:cNvPicPr>
          <p:nvPr/>
        </p:nvPicPr>
        <p:blipFill>
          <a:blip r:embed="rId5"/>
          <a:stretch>
            <a:fillRect/>
          </a:stretch>
        </p:blipFill>
        <p:spPr>
          <a:xfrm>
            <a:off x="5489258" y="2870002"/>
            <a:ext cx="3651885" cy="3651885"/>
          </a:xfrm>
          <a:prstGeom prst="rect">
            <a:avLst/>
          </a:prstGeom>
        </p:spPr>
      </p:pic>
      <p:sp>
        <p:nvSpPr>
          <p:cNvPr id="16" name="Shape 11"/>
          <p:cNvSpPr/>
          <p:nvPr/>
        </p:nvSpPr>
        <p:spPr>
          <a:xfrm>
            <a:off x="7910393" y="5934432"/>
            <a:ext cx="566976" cy="566976"/>
          </a:xfrm>
          <a:prstGeom prst="roundRect">
            <a:avLst>
              <a:gd name="adj" fmla="val 1611154"/>
            </a:avLst>
          </a:prstGeom>
          <a:solidFill>
            <a:srgbClr val="DFECE9"/>
          </a:solidFill>
          <a:ln w="7620">
            <a:solidFill>
              <a:srgbClr val="C5D2CF"/>
            </a:solidFill>
            <a:prstDash val="solid"/>
          </a:ln>
        </p:spPr>
        <p:txBody>
          <a:bodyPr/>
          <a:lstStyle/>
          <a:p>
            <a:endParaRPr/>
          </a:p>
        </p:txBody>
      </p:sp>
      <p:sp>
        <p:nvSpPr>
          <p:cNvPr id="17" name="Text 12"/>
          <p:cNvSpPr/>
          <p:nvPr/>
        </p:nvSpPr>
        <p:spPr>
          <a:xfrm>
            <a:off x="8066246" y="6058376"/>
            <a:ext cx="255151" cy="318968"/>
          </a:xfrm>
          <a:prstGeom prst="rect">
            <a:avLst/>
          </a:prstGeom>
          <a:noFill/>
          <a:ln/>
        </p:spPr>
        <p:txBody>
          <a:bodyPr wrap="none" lIns="0" tIns="0" rIns="0" bIns="0" rtlCol="0" anchor="t"/>
          <a:lstStyle/>
          <a:p>
            <a:pPr marL="0" indent="0" algn="l">
              <a:lnSpc>
                <a:spcPts val="3200"/>
              </a:lnSpc>
              <a:buNone/>
            </a:pPr>
            <a:r>
              <a:rPr lang="en-US" sz="2000" dirty="0">
                <a:solidFill>
                  <a:srgbClr val="2C3249"/>
                </a:solidFill>
                <a:latin typeface="Kanit Light" pitchFamily="34" charset="0"/>
                <a:ea typeface="Kanit Light" pitchFamily="34" charset="-122"/>
                <a:cs typeface="Kanit Light" pitchFamily="34" charset="-120"/>
              </a:rPr>
              <a:t>3</a:t>
            </a:r>
            <a:endParaRPr lang="en-US" sz="20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02600"/>
          </a:xfrm>
          <a:prstGeom prst="rect">
            <a:avLst/>
          </a:prstGeom>
        </p:spPr>
      </p:pic>
      <p:sp>
        <p:nvSpPr>
          <p:cNvPr id="3" name="Text 0"/>
          <p:cNvSpPr/>
          <p:nvPr/>
        </p:nvSpPr>
        <p:spPr>
          <a:xfrm>
            <a:off x="756642" y="3298150"/>
            <a:ext cx="7062311" cy="675680"/>
          </a:xfrm>
          <a:prstGeom prst="rect">
            <a:avLst/>
          </a:prstGeom>
          <a:noFill/>
          <a:ln/>
        </p:spPr>
        <p:txBody>
          <a:bodyPr wrap="none" lIns="0" tIns="0" rIns="0" bIns="0" rtlCol="0" anchor="t"/>
          <a:lstStyle/>
          <a:p>
            <a:pPr marL="0" indent="0" algn="l">
              <a:lnSpc>
                <a:spcPts val="5300"/>
              </a:lnSpc>
              <a:buNone/>
            </a:pPr>
            <a:r>
              <a:rPr lang="en-US" sz="4250" dirty="0">
                <a:solidFill>
                  <a:srgbClr val="272D45"/>
                </a:solidFill>
                <a:latin typeface="Kanit Light" pitchFamily="34" charset="0"/>
                <a:ea typeface="Kanit Light" pitchFamily="34" charset="-122"/>
                <a:cs typeface="Kanit Light" pitchFamily="34" charset="-120"/>
              </a:rPr>
              <a:t>Benefits of a MERN Stack LMS</a:t>
            </a:r>
            <a:endParaRPr lang="en-US" sz="4250" dirty="0"/>
          </a:p>
        </p:txBody>
      </p:sp>
      <p:sp>
        <p:nvSpPr>
          <p:cNvPr id="4" name="Shape 1"/>
          <p:cNvSpPr/>
          <p:nvPr/>
        </p:nvSpPr>
        <p:spPr>
          <a:xfrm>
            <a:off x="756642" y="4298037"/>
            <a:ext cx="4228267" cy="3336012"/>
          </a:xfrm>
          <a:prstGeom prst="roundRect">
            <a:avLst>
              <a:gd name="adj" fmla="val 2722"/>
            </a:avLst>
          </a:prstGeom>
          <a:solidFill>
            <a:srgbClr val="DFECE9"/>
          </a:solidFill>
          <a:ln w="7620">
            <a:solidFill>
              <a:srgbClr val="C5D2CF"/>
            </a:solidFill>
            <a:prstDash val="solid"/>
          </a:ln>
        </p:spPr>
        <p:txBody>
          <a:bodyPr/>
          <a:lstStyle/>
          <a:p>
            <a:endParaRPr/>
          </a:p>
        </p:txBody>
      </p:sp>
      <p:sp>
        <p:nvSpPr>
          <p:cNvPr id="5" name="Text 2"/>
          <p:cNvSpPr/>
          <p:nvPr/>
        </p:nvSpPr>
        <p:spPr>
          <a:xfrm>
            <a:off x="980361" y="4521756"/>
            <a:ext cx="2702600" cy="337780"/>
          </a:xfrm>
          <a:prstGeom prst="rect">
            <a:avLst/>
          </a:prstGeom>
          <a:noFill/>
          <a:ln/>
        </p:spPr>
        <p:txBody>
          <a:bodyPr wrap="none" lIns="0" tIns="0" rIns="0" bIns="0" rtlCol="0" anchor="t"/>
          <a:lstStyle/>
          <a:p>
            <a:pPr marL="0" indent="0" algn="l">
              <a:lnSpc>
                <a:spcPts val="2650"/>
              </a:lnSpc>
              <a:buNone/>
            </a:pPr>
            <a:r>
              <a:rPr lang="en-US" sz="2100" dirty="0">
                <a:solidFill>
                  <a:srgbClr val="2C3249"/>
                </a:solidFill>
                <a:latin typeface="Kanit Light" pitchFamily="34" charset="0"/>
                <a:ea typeface="Kanit Light" pitchFamily="34" charset="-122"/>
                <a:cs typeface="Kanit Light" pitchFamily="34" charset="-120"/>
              </a:rPr>
              <a:t>Scalability</a:t>
            </a:r>
            <a:endParaRPr lang="en-US" sz="2100" dirty="0"/>
          </a:p>
        </p:txBody>
      </p:sp>
      <p:sp>
        <p:nvSpPr>
          <p:cNvPr id="6" name="Text 3"/>
          <p:cNvSpPr/>
          <p:nvPr/>
        </p:nvSpPr>
        <p:spPr>
          <a:xfrm>
            <a:off x="980361" y="4989195"/>
            <a:ext cx="3780830" cy="1729383"/>
          </a:xfrm>
          <a:prstGeom prst="rect">
            <a:avLst/>
          </a:prstGeom>
          <a:noFill/>
          <a:ln/>
        </p:spPr>
        <p:txBody>
          <a:bodyPr wrap="square" lIns="0" tIns="0" rIns="0" bIns="0" rtlCol="0" anchor="t"/>
          <a:lstStyle/>
          <a:p>
            <a:pPr marL="0" indent="0" algn="l">
              <a:lnSpc>
                <a:spcPts val="2700"/>
              </a:lnSpc>
              <a:buNone/>
            </a:pPr>
            <a:r>
              <a:rPr lang="en-US" sz="1700" dirty="0">
                <a:solidFill>
                  <a:srgbClr val="2C3249"/>
                </a:solidFill>
                <a:latin typeface="Martel Sans" pitchFamily="34" charset="0"/>
                <a:ea typeface="Martel Sans" pitchFamily="34" charset="-122"/>
                <a:cs typeface="Martel Sans" pitchFamily="34" charset="-120"/>
              </a:rPr>
              <a:t>Handles a large number of users and courses with ease through load balancing and horizontal scaling. The LMS can grow to meet the demands of a growing institution.</a:t>
            </a:r>
            <a:endParaRPr lang="en-US" sz="1700" dirty="0"/>
          </a:p>
        </p:txBody>
      </p:sp>
      <p:sp>
        <p:nvSpPr>
          <p:cNvPr id="7" name="Shape 4"/>
          <p:cNvSpPr/>
          <p:nvPr/>
        </p:nvSpPr>
        <p:spPr>
          <a:xfrm>
            <a:off x="5201007" y="4298037"/>
            <a:ext cx="4228267" cy="3336012"/>
          </a:xfrm>
          <a:prstGeom prst="roundRect">
            <a:avLst>
              <a:gd name="adj" fmla="val 2722"/>
            </a:avLst>
          </a:prstGeom>
          <a:solidFill>
            <a:srgbClr val="DFECE9"/>
          </a:solidFill>
          <a:ln w="7620">
            <a:solidFill>
              <a:srgbClr val="C5D2CF"/>
            </a:solidFill>
            <a:prstDash val="solid"/>
          </a:ln>
        </p:spPr>
        <p:txBody>
          <a:bodyPr/>
          <a:lstStyle/>
          <a:p>
            <a:endParaRPr/>
          </a:p>
        </p:txBody>
      </p:sp>
      <p:sp>
        <p:nvSpPr>
          <p:cNvPr id="8" name="Text 5"/>
          <p:cNvSpPr/>
          <p:nvPr/>
        </p:nvSpPr>
        <p:spPr>
          <a:xfrm>
            <a:off x="5424726" y="4521756"/>
            <a:ext cx="2702600" cy="337780"/>
          </a:xfrm>
          <a:prstGeom prst="rect">
            <a:avLst/>
          </a:prstGeom>
          <a:noFill/>
          <a:ln/>
        </p:spPr>
        <p:txBody>
          <a:bodyPr wrap="none" lIns="0" tIns="0" rIns="0" bIns="0" rtlCol="0" anchor="t"/>
          <a:lstStyle/>
          <a:p>
            <a:pPr marL="0" indent="0" algn="l">
              <a:lnSpc>
                <a:spcPts val="2650"/>
              </a:lnSpc>
              <a:buNone/>
            </a:pPr>
            <a:r>
              <a:rPr lang="en-US" sz="2100" dirty="0">
                <a:solidFill>
                  <a:srgbClr val="2C3249"/>
                </a:solidFill>
                <a:latin typeface="Kanit Light" pitchFamily="34" charset="0"/>
                <a:ea typeface="Kanit Light" pitchFamily="34" charset="-122"/>
                <a:cs typeface="Kanit Light" pitchFamily="34" charset="-120"/>
              </a:rPr>
              <a:t>Flexibility</a:t>
            </a:r>
            <a:endParaRPr lang="en-US" sz="2100" dirty="0"/>
          </a:p>
        </p:txBody>
      </p:sp>
      <p:sp>
        <p:nvSpPr>
          <p:cNvPr id="9" name="Text 6"/>
          <p:cNvSpPr/>
          <p:nvPr/>
        </p:nvSpPr>
        <p:spPr>
          <a:xfrm>
            <a:off x="5424726" y="4989195"/>
            <a:ext cx="3780830" cy="1729383"/>
          </a:xfrm>
          <a:prstGeom prst="rect">
            <a:avLst/>
          </a:prstGeom>
          <a:noFill/>
          <a:ln/>
        </p:spPr>
        <p:txBody>
          <a:bodyPr wrap="square" lIns="0" tIns="0" rIns="0" bIns="0" rtlCol="0" anchor="t"/>
          <a:lstStyle/>
          <a:p>
            <a:pPr marL="0" indent="0" algn="l">
              <a:lnSpc>
                <a:spcPts val="2700"/>
              </a:lnSpc>
              <a:buNone/>
            </a:pPr>
            <a:r>
              <a:rPr lang="en-US" sz="1700" dirty="0">
                <a:solidFill>
                  <a:srgbClr val="2C3249"/>
                </a:solidFill>
                <a:latin typeface="Martel Sans" pitchFamily="34" charset="0"/>
                <a:ea typeface="Martel Sans" pitchFamily="34" charset="-122"/>
                <a:cs typeface="Martel Sans" pitchFamily="34" charset="-120"/>
              </a:rPr>
              <a:t>Customizes the LMS to meet specific needs with its modular architecture and open-source nature, providing access to a vast ecosystem of libraries and tools.</a:t>
            </a:r>
            <a:endParaRPr lang="en-US" sz="1700" dirty="0"/>
          </a:p>
        </p:txBody>
      </p:sp>
      <p:sp>
        <p:nvSpPr>
          <p:cNvPr id="10" name="Shape 7"/>
          <p:cNvSpPr/>
          <p:nvPr/>
        </p:nvSpPr>
        <p:spPr>
          <a:xfrm>
            <a:off x="9645372" y="4298037"/>
            <a:ext cx="4228267" cy="3336012"/>
          </a:xfrm>
          <a:prstGeom prst="roundRect">
            <a:avLst>
              <a:gd name="adj" fmla="val 2722"/>
            </a:avLst>
          </a:prstGeom>
          <a:solidFill>
            <a:srgbClr val="DFECE9"/>
          </a:solidFill>
          <a:ln w="7620">
            <a:solidFill>
              <a:srgbClr val="C5D2CF"/>
            </a:solidFill>
            <a:prstDash val="solid"/>
          </a:ln>
        </p:spPr>
        <p:txBody>
          <a:bodyPr/>
          <a:lstStyle/>
          <a:p>
            <a:endParaRPr/>
          </a:p>
        </p:txBody>
      </p:sp>
      <p:sp>
        <p:nvSpPr>
          <p:cNvPr id="11" name="Text 8"/>
          <p:cNvSpPr/>
          <p:nvPr/>
        </p:nvSpPr>
        <p:spPr>
          <a:xfrm>
            <a:off x="9869091" y="4521756"/>
            <a:ext cx="2702600" cy="337780"/>
          </a:xfrm>
          <a:prstGeom prst="rect">
            <a:avLst/>
          </a:prstGeom>
          <a:noFill/>
          <a:ln/>
        </p:spPr>
        <p:txBody>
          <a:bodyPr wrap="none" lIns="0" tIns="0" rIns="0" bIns="0" rtlCol="0" anchor="t"/>
          <a:lstStyle/>
          <a:p>
            <a:pPr marL="0" indent="0" algn="l">
              <a:lnSpc>
                <a:spcPts val="2650"/>
              </a:lnSpc>
              <a:buNone/>
            </a:pPr>
            <a:r>
              <a:rPr lang="en-US" sz="2100" dirty="0">
                <a:solidFill>
                  <a:srgbClr val="2C3249"/>
                </a:solidFill>
                <a:latin typeface="Kanit Light" pitchFamily="34" charset="0"/>
                <a:ea typeface="Kanit Light" pitchFamily="34" charset="-122"/>
                <a:cs typeface="Kanit Light" pitchFamily="34" charset="-120"/>
              </a:rPr>
              <a:t>Cost-Effectiveness</a:t>
            </a:r>
            <a:endParaRPr lang="en-US" sz="2100" dirty="0"/>
          </a:p>
        </p:txBody>
      </p:sp>
      <p:sp>
        <p:nvSpPr>
          <p:cNvPr id="12" name="Text 9"/>
          <p:cNvSpPr/>
          <p:nvPr/>
        </p:nvSpPr>
        <p:spPr>
          <a:xfrm>
            <a:off x="9869091" y="4989195"/>
            <a:ext cx="3780830" cy="2421136"/>
          </a:xfrm>
          <a:prstGeom prst="rect">
            <a:avLst/>
          </a:prstGeom>
          <a:noFill/>
          <a:ln/>
        </p:spPr>
        <p:txBody>
          <a:bodyPr wrap="square" lIns="0" tIns="0" rIns="0" bIns="0" rtlCol="0" anchor="t"/>
          <a:lstStyle/>
          <a:p>
            <a:pPr marL="0" indent="0" algn="l">
              <a:lnSpc>
                <a:spcPts val="2700"/>
              </a:lnSpc>
              <a:buNone/>
            </a:pPr>
            <a:r>
              <a:rPr lang="en-US" sz="1700" dirty="0">
                <a:solidFill>
                  <a:srgbClr val="2C3249"/>
                </a:solidFill>
                <a:latin typeface="Martel Sans" pitchFamily="34" charset="0"/>
                <a:ea typeface="Martel Sans" pitchFamily="34" charset="-122"/>
                <a:cs typeface="Martel Sans" pitchFamily="34" charset="-120"/>
              </a:rPr>
              <a:t>Reduces development and maintenance costs by leveraging existing JavaScript skills and community support for full-stack development. The learning curve is reduced since developers are already familiar with Javascript.</a:t>
            </a:r>
            <a:endParaRPr lang="en-US" sz="17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7530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Live Demo: See the MERN Stack LMS in Action</a:t>
            </a:r>
            <a:endParaRPr lang="en-US" sz="4450" dirty="0"/>
          </a:p>
        </p:txBody>
      </p:sp>
      <p:sp>
        <p:nvSpPr>
          <p:cNvPr id="4" name="Text 1"/>
          <p:cNvSpPr/>
          <p:nvPr/>
        </p:nvSpPr>
        <p:spPr>
          <a:xfrm>
            <a:off x="793790" y="3233023"/>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Witness a demonstration of the key features and functionalities of the MERN Stack LMS. Explore the user roles, showcasing student, teacher, and admin perspectives. Experience real-time interaction, emphasizing live chat and collaborative tools. See it in action and understand its potential.</a:t>
            </a:r>
            <a:endParaRPr lang="en-US" sz="1750" dirty="0"/>
          </a:p>
        </p:txBody>
      </p:sp>
      <p:sp>
        <p:nvSpPr>
          <p:cNvPr id="5" name="Text 2"/>
          <p:cNvSpPr/>
          <p:nvPr/>
        </p:nvSpPr>
        <p:spPr>
          <a:xfrm>
            <a:off x="793790" y="5302687"/>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The live demo will highlight the seamless integration of the frontend and backend, demonstrating how React components interact with Node.js and Express.js APIs. This will provide a comprehensive understanding of the system's capabilities and benefits.</a:t>
            </a:r>
            <a:endParaRPr lang="en-US" sz="175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3000">
        <p159:morph option="byObject"/>
      </p:transition>
    </mc:Choice>
    <mc:Fallback>
      <p:transition spd="slow" advClick="0" advTm="3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1253</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Kanit Light</vt:lpstr>
      <vt:lpstr>Arial</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Ganesh Belote</cp:lastModifiedBy>
  <cp:revision>2</cp:revision>
  <dcterms:created xsi:type="dcterms:W3CDTF">2025-03-27T02:25:02Z</dcterms:created>
  <dcterms:modified xsi:type="dcterms:W3CDTF">2025-03-27T03:03:48Z</dcterms:modified>
</cp:coreProperties>
</file>