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Business Analytics</a:t>
            </a:r>
            <a:r>
              <a:rPr dirty="0"/>
              <a:t> </a:t>
            </a:r>
            <a:r>
              <a:rPr lang="en-US" dirty="0"/>
              <a:t>– Ganesh Bore (Junior Analyst)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31601" y="7129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3296093" y="2210128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 !!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-12570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02513" y="1083299"/>
            <a:ext cx="4134600" cy="50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Of Problem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0" y="1591804"/>
            <a:ext cx="4134600" cy="281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Sprocket Central is a company that specializes in high quality bike and accessories.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marketing team ins looking to boost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target 1000 new customers that will bring the highest value to the business.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34D4525D-32EB-1233-887C-AD9BE712925C}"/>
              </a:ext>
            </a:extLst>
          </p:cNvPr>
          <p:cNvSpPr/>
          <p:nvPr/>
        </p:nvSpPr>
        <p:spPr>
          <a:xfrm>
            <a:off x="4134600" y="1591803"/>
            <a:ext cx="4134600" cy="308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Bike related purchases for the last 3years based on Gender.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Top industries contributing the maximum profit and bike related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Wealth segment by age category.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Number of cars owned in each state.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Classification.</a:t>
            </a:r>
            <a:endParaRPr dirty="0"/>
          </a:p>
        </p:txBody>
      </p:sp>
      <p:sp>
        <p:nvSpPr>
          <p:cNvPr id="3" name="Shape 72">
            <a:extLst>
              <a:ext uri="{FF2B5EF4-FFF2-40B4-BE49-F238E27FC236}">
                <a16:creationId xmlns:a16="http://schemas.microsoft.com/office/drawing/2014/main" id="{232868C5-ED1B-BA3A-B0D6-BF08FA3C9019}"/>
              </a:ext>
            </a:extLst>
          </p:cNvPr>
          <p:cNvSpPr/>
          <p:nvPr/>
        </p:nvSpPr>
        <p:spPr>
          <a:xfrm>
            <a:off x="4134600" y="1083299"/>
            <a:ext cx="3929575" cy="50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Approach for Data Analysis 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</a:t>
            </a:r>
            <a:r>
              <a:rPr lang="en-US" dirty="0"/>
              <a:t> 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180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 dealt with for the data quality issue :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FF3C74E-3FC5-A357-6F6C-1042D739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3607"/>
              </p:ext>
            </p:extLst>
          </p:nvPr>
        </p:nvGraphicFramePr>
        <p:xfrm>
          <a:off x="205025" y="2288200"/>
          <a:ext cx="8421392" cy="2611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056">
                  <a:extLst>
                    <a:ext uri="{9D8B030D-6E8A-4147-A177-3AD203B41FA5}">
                      <a16:colId xmlns:a16="http://schemas.microsoft.com/office/drawing/2014/main" val="1080353051"/>
                    </a:ext>
                  </a:extLst>
                </a:gridCol>
                <a:gridCol w="1203056">
                  <a:extLst>
                    <a:ext uri="{9D8B030D-6E8A-4147-A177-3AD203B41FA5}">
                      <a16:colId xmlns:a16="http://schemas.microsoft.com/office/drawing/2014/main" val="3038986532"/>
                    </a:ext>
                  </a:extLst>
                </a:gridCol>
                <a:gridCol w="1203056">
                  <a:extLst>
                    <a:ext uri="{9D8B030D-6E8A-4147-A177-3AD203B41FA5}">
                      <a16:colId xmlns:a16="http://schemas.microsoft.com/office/drawing/2014/main" val="3365425600"/>
                    </a:ext>
                  </a:extLst>
                </a:gridCol>
                <a:gridCol w="1203056">
                  <a:extLst>
                    <a:ext uri="{9D8B030D-6E8A-4147-A177-3AD203B41FA5}">
                      <a16:colId xmlns:a16="http://schemas.microsoft.com/office/drawing/2014/main" val="1825598634"/>
                    </a:ext>
                  </a:extLst>
                </a:gridCol>
                <a:gridCol w="1203056">
                  <a:extLst>
                    <a:ext uri="{9D8B030D-6E8A-4147-A177-3AD203B41FA5}">
                      <a16:colId xmlns:a16="http://schemas.microsoft.com/office/drawing/2014/main" val="202982686"/>
                    </a:ext>
                  </a:extLst>
                </a:gridCol>
                <a:gridCol w="1203056">
                  <a:extLst>
                    <a:ext uri="{9D8B030D-6E8A-4147-A177-3AD203B41FA5}">
                      <a16:colId xmlns:a16="http://schemas.microsoft.com/office/drawing/2014/main" val="1463677570"/>
                    </a:ext>
                  </a:extLst>
                </a:gridCol>
                <a:gridCol w="1203056">
                  <a:extLst>
                    <a:ext uri="{9D8B030D-6E8A-4147-A177-3AD203B41FA5}">
                      <a16:colId xmlns:a16="http://schemas.microsoft.com/office/drawing/2014/main" val="1546409649"/>
                    </a:ext>
                  </a:extLst>
                </a:gridCol>
              </a:tblGrid>
              <a:tr h="418514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7967"/>
                  </a:ext>
                </a:extLst>
              </a:tr>
              <a:tr h="791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Demographic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DOB : Inaccurate</a:t>
                      </a:r>
                    </a:p>
                    <a:p>
                      <a:pPr algn="l"/>
                      <a:r>
                        <a:rPr lang="en-US" sz="1000" dirty="0"/>
                        <a:t>Age 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Job Title : Blanks</a:t>
                      </a:r>
                    </a:p>
                    <a:p>
                      <a:pPr algn="l"/>
                      <a:r>
                        <a:rPr lang="en-US" sz="1000" dirty="0"/>
                        <a:t>Customer ID 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Gender 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Deceased Customer : Filtered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Default column :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3433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ID : Incomplete</a:t>
                      </a:r>
                    </a:p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States 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6335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Profit 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ID : Incomplete</a:t>
                      </a:r>
                    </a:p>
                    <a:p>
                      <a:pPr algn="l"/>
                      <a:r>
                        <a:rPr lang="en-US" sz="1000" dirty="0"/>
                        <a:t>Online Orders : Blanks</a:t>
                      </a:r>
                    </a:p>
                    <a:p>
                      <a:pPr algn="l"/>
                      <a:r>
                        <a:rPr lang="en-US" sz="1000" dirty="0"/>
                        <a:t>Brands 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Cancelled Status Order : Filtered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List Price : Format Product Sold </a:t>
                      </a:r>
                    </a:p>
                    <a:p>
                      <a:pPr algn="l"/>
                      <a:r>
                        <a:rPr lang="en-US" sz="1000" dirty="0"/>
                        <a:t>Date 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182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Bike Related Purchases Over the Last 3 Years Based on Gender</a:t>
            </a:r>
            <a:endParaRPr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039937"/>
            <a:ext cx="4134600" cy="202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Data shows, on average females have made more bike related purchases in the last 3 years compared to males.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On average Females have had 1% higher bike related purchases compared to men in the last 3 years.</a:t>
            </a:r>
            <a:endParaRPr dirty="0">
              <a:latin typeface="+mn-lt"/>
            </a:endParaRP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D7A9F-28D8-4CF1-4F4F-8AA47992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656611"/>
            <a:ext cx="4836276" cy="3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088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-15501" y="1031428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Top Job industry Contributing profit and bike related purchases</a:t>
            </a:r>
            <a:endParaRPr dirty="0">
              <a:latin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0" y="1656611"/>
            <a:ext cx="4134600" cy="308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top 3 industry sector bringing in the highest profit are: Financial services, Health &amp; Manufacturing.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These can be obvious as most of these industry sectors are based within the city or on the outskirts of the city therefore consumers prefer bikes for commuting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Most of the industry sectors have returned less than Rs. 1,00,000 in profits.</a:t>
            </a:r>
            <a:endParaRPr dirty="0">
              <a:latin typeface="+mn-lt"/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05A3F-1AE9-5952-F934-2F151BFD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3790"/>
            <a:ext cx="4572000" cy="33697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-15501" y="81418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Profit of Wealth segment by Age cluster</a:t>
            </a:r>
            <a:endParaRPr dirty="0">
              <a:latin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-6201" y="1331835"/>
            <a:ext cx="4134600" cy="334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Overall the Mass customer segmentation make the highest profit across different age clusters.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Mass Customer Aged between 41-47 are likely to bring more profit for the company compared to other age clusters.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This also indicates a trend of buying power, as the buying power increases over time till 47 and then see’s a decline in buying power, this leading to lower profit.</a:t>
            </a:r>
            <a:endParaRPr dirty="0">
              <a:latin typeface="+mn-lt"/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05A3F-1AE9-5952-F934-2F151BFD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7572" y="1322689"/>
            <a:ext cx="4646428" cy="38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588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-15501" y="81418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Customer Classification _ Targeting High Value Customers</a:t>
            </a:r>
            <a:endParaRPr dirty="0">
              <a:latin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-6201" y="1590042"/>
            <a:ext cx="8776826" cy="2323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These are the high value customers that should be targeted from the new list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           - Most of the high value customers will be female compared to male.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           - working in the financial services, health and manufacturing industry sector.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           -Aged between 41-47.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              -Who are currently living in NSW, VIC.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6258093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-15501" y="814183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Summary Table for High Value Customers</a:t>
            </a:r>
            <a:endParaRPr dirty="0">
              <a:latin typeface="+mn-lt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-6201" y="1590042"/>
            <a:ext cx="8776826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Here is snapshot of a few customers that will come under the high value customer classification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3151E-F2E8-8797-04A7-B11495C7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078"/>
            <a:ext cx="9144000" cy="18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19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854</Words>
  <Application>Microsoft Office PowerPoint</Application>
  <PresentationFormat>On-screen Show (16:9)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30</cp:revision>
  <dcterms:modified xsi:type="dcterms:W3CDTF">2022-12-05T12:35:50Z</dcterms:modified>
</cp:coreProperties>
</file>