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rot="10800000">
            <a:off x="0" y="2984999"/>
            <a:ext cx="9144000" cy="2158500"/>
          </a:xfrm>
          <a:prstGeom prst="rect">
            <a:avLst/>
          </a:prstGeom>
          <a:solidFill>
            <a:schemeClr val="lt1"/>
          </a:solidFill>
          <a:ln>
            <a:noFill/>
          </a:ln>
        </p:spPr>
        <p:txBody>
          <a:bodyPr anchorCtr="0" anchor="ctr" bIns="45700" lIns="91425" rIns="91425" wrap="square" tIns="45700">
            <a:noAutofit/>
          </a:bodyPr>
          <a:lstStyle/>
          <a:p>
            <a:pPr lvl="0">
              <a:spcBef>
                <a:spcPts val="0"/>
              </a:spcBef>
              <a:buNone/>
            </a:pPr>
            <a:r>
              <a:t/>
            </a:r>
            <a:endParaRPr/>
          </a:p>
        </p:txBody>
      </p:sp>
      <p:sp>
        <p:nvSpPr>
          <p:cNvPr id="11" name="Shape 11"/>
          <p:cNvSpPr/>
          <p:nvPr/>
        </p:nvSpPr>
        <p:spPr>
          <a:xfrm>
            <a:off x="0" y="2393175"/>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wrap="square" tIns="45700">
            <a:noAutofit/>
          </a:bodyPr>
          <a:lstStyle/>
          <a:p>
            <a:pPr lvl="0">
              <a:spcBef>
                <a:spcPts val="0"/>
              </a:spcBef>
              <a:buNone/>
            </a:pPr>
            <a:r>
              <a:t/>
            </a:r>
            <a:endParaRPr/>
          </a:p>
        </p:txBody>
      </p:sp>
      <p:sp>
        <p:nvSpPr>
          <p:cNvPr id="12" name="Shape 12"/>
          <p:cNvSpPr/>
          <p:nvPr/>
        </p:nvSpPr>
        <p:spPr>
          <a:xfrm flipH="1" rot="10800000">
            <a:off x="0" y="2983958"/>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wrap="square" tIns="45700">
            <a:noAutofit/>
          </a:bodyPr>
          <a:lstStyle/>
          <a:p>
            <a:pPr lvl="0">
              <a:spcBef>
                <a:spcPts val="0"/>
              </a:spcBef>
              <a:buNone/>
            </a:pPr>
            <a:r>
              <a:t/>
            </a:r>
            <a:endParaRPr/>
          </a:p>
        </p:txBody>
      </p:sp>
      <p:sp>
        <p:nvSpPr>
          <p:cNvPr id="13" name="Shape 13"/>
          <p:cNvSpPr txBox="1"/>
          <p:nvPr>
            <p:ph type="ctrTitle"/>
          </p:nvPr>
        </p:nvSpPr>
        <p:spPr>
          <a:xfrm>
            <a:off x="685800" y="1746892"/>
            <a:ext cx="7772400" cy="1238099"/>
          </a:xfrm>
          <a:prstGeom prst="rect">
            <a:avLst/>
          </a:prstGeom>
        </p:spPr>
        <p:txBody>
          <a:bodyPr anchorCtr="0" anchor="b"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4" name="Shape 14"/>
          <p:cNvSpPr txBox="1"/>
          <p:nvPr>
            <p:ph idx="1" type="subTitle"/>
          </p:nvPr>
        </p:nvSpPr>
        <p:spPr>
          <a:xfrm>
            <a:off x="685800" y="3093357"/>
            <a:ext cx="7772400" cy="666600"/>
          </a:xfrm>
          <a:prstGeom prst="rect">
            <a:avLst/>
          </a:prstGeom>
        </p:spPr>
        <p:txBody>
          <a:bodyPr anchorCtr="0" anchor="t" bIns="91425" lIns="91425" rIns="91425" wrap="square" tIns="91425"/>
          <a:lstStyle>
            <a:lvl1pPr lvl="0" algn="ctr">
              <a:spcBef>
                <a:spcPts val="0"/>
              </a:spcBef>
              <a:buClr>
                <a:schemeClr val="dk2"/>
              </a:buClr>
              <a:buSzPct val="100000"/>
              <a:buNone/>
              <a:defRPr i="1" sz="2400">
                <a:solidFill>
                  <a:schemeClr val="dk2"/>
                </a:solidFill>
              </a:defRPr>
            </a:lvl1pPr>
            <a:lvl2pPr lvl="1" algn="ctr">
              <a:spcBef>
                <a:spcPts val="0"/>
              </a:spcBef>
              <a:buClr>
                <a:schemeClr val="dk2"/>
              </a:buClr>
              <a:buNone/>
              <a:defRPr i="1">
                <a:solidFill>
                  <a:schemeClr val="dk2"/>
                </a:solidFill>
              </a:defRPr>
            </a:lvl2pPr>
            <a:lvl3pPr lvl="2" algn="ctr">
              <a:spcBef>
                <a:spcPts val="0"/>
              </a:spcBef>
              <a:buClr>
                <a:schemeClr val="dk2"/>
              </a:buClr>
              <a:buNone/>
              <a:defRPr i="1">
                <a:solidFill>
                  <a:schemeClr val="dk2"/>
                </a:solidFill>
              </a:defRPr>
            </a:lvl3pPr>
            <a:lvl4pPr lvl="3" algn="ctr">
              <a:spcBef>
                <a:spcPts val="0"/>
              </a:spcBef>
              <a:buClr>
                <a:schemeClr val="dk2"/>
              </a:buClr>
              <a:buSzPct val="100000"/>
              <a:buNone/>
              <a:defRPr i="1" sz="2400">
                <a:solidFill>
                  <a:schemeClr val="dk2"/>
                </a:solidFill>
              </a:defRPr>
            </a:lvl4pPr>
            <a:lvl5pPr lvl="4" algn="ctr">
              <a:spcBef>
                <a:spcPts val="0"/>
              </a:spcBef>
              <a:buClr>
                <a:schemeClr val="dk2"/>
              </a:buClr>
              <a:buSzPct val="100000"/>
              <a:buNone/>
              <a:defRPr i="1" sz="2400">
                <a:solidFill>
                  <a:schemeClr val="dk2"/>
                </a:solidFill>
              </a:defRPr>
            </a:lvl5pPr>
            <a:lvl6pPr lvl="5" algn="ctr">
              <a:spcBef>
                <a:spcPts val="0"/>
              </a:spcBef>
              <a:buClr>
                <a:schemeClr val="dk2"/>
              </a:buClr>
              <a:buSzPct val="100000"/>
              <a:buNone/>
              <a:defRPr i="1" sz="2400">
                <a:solidFill>
                  <a:schemeClr val="dk2"/>
                </a:solidFill>
              </a:defRPr>
            </a:lvl6pPr>
            <a:lvl7pPr lvl="6" algn="ctr">
              <a:spcBef>
                <a:spcPts val="0"/>
              </a:spcBef>
              <a:buClr>
                <a:schemeClr val="dk2"/>
              </a:buClr>
              <a:buSzPct val="100000"/>
              <a:buNone/>
              <a:defRPr i="1" sz="2400">
                <a:solidFill>
                  <a:schemeClr val="dk2"/>
                </a:solidFill>
              </a:defRPr>
            </a:lvl7pPr>
            <a:lvl8pPr lvl="7" algn="ctr">
              <a:spcBef>
                <a:spcPts val="0"/>
              </a:spcBef>
              <a:buClr>
                <a:schemeClr val="dk2"/>
              </a:buClr>
              <a:buSzPct val="100000"/>
              <a:buNone/>
              <a:defRPr i="1" sz="2400">
                <a:solidFill>
                  <a:schemeClr val="dk2"/>
                </a:solidFill>
              </a:defRPr>
            </a:lvl8pPr>
            <a:lvl9pPr lvl="8" algn="ctr">
              <a:spcBef>
                <a:spcPts val="0"/>
              </a:spcBef>
              <a:buClr>
                <a:schemeClr val="dk2"/>
              </a:buClr>
              <a:buSzPct val="100000"/>
              <a:buNone/>
              <a:defRPr i="1" sz="2400">
                <a:solidFill>
                  <a:schemeClr val="dk2"/>
                </a:solidFill>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p:nvPr/>
        </p:nvSpPr>
        <p:spPr>
          <a:xfrm flipH="1" rot="10800000">
            <a:off x="0" y="1163100"/>
            <a:ext cx="9144000" cy="3980399"/>
          </a:xfrm>
          <a:prstGeom prst="rect">
            <a:avLst/>
          </a:prstGeom>
          <a:solidFill>
            <a:schemeClr val="lt1"/>
          </a:solidFill>
          <a:ln>
            <a:noFill/>
          </a:ln>
        </p:spPr>
        <p:txBody>
          <a:bodyPr anchorCtr="0" anchor="ctr" bIns="45700" lIns="91425" rIns="91425" wrap="square" tIns="45700">
            <a:noAutofit/>
          </a:bodyPr>
          <a:lstStyle/>
          <a:p>
            <a:pPr lvl="0">
              <a:spcBef>
                <a:spcPts val="0"/>
              </a:spcBef>
              <a:buNone/>
            </a:pPr>
            <a:r>
              <a:t/>
            </a:r>
            <a:endParaRPr/>
          </a:p>
        </p:txBody>
      </p:sp>
      <p:sp>
        <p:nvSpPr>
          <p:cNvPr id="18" name="Shape 18"/>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wrap="square" tIns="45700">
            <a:noAutofit/>
          </a:bodyPr>
          <a:lstStyle/>
          <a:p>
            <a:pPr lvl="0">
              <a:spcBef>
                <a:spcPts val="0"/>
              </a:spcBef>
              <a:buNone/>
            </a:pPr>
            <a:r>
              <a:t/>
            </a:r>
            <a:endParaRPr/>
          </a:p>
        </p:txBody>
      </p:sp>
      <p:sp>
        <p:nvSpPr>
          <p:cNvPr id="19" name="Shape 19"/>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wrap="square" tIns="45700">
            <a:noAutofit/>
          </a:bodyPr>
          <a:lstStyle/>
          <a:p>
            <a:pPr lvl="0">
              <a:spcBef>
                <a:spcPts val="0"/>
              </a:spcBef>
              <a:buNone/>
            </a:pPr>
            <a:r>
              <a:t/>
            </a:r>
            <a:endParaRPr/>
          </a:p>
        </p:txBody>
      </p:sp>
      <p:sp>
        <p:nvSpPr>
          <p:cNvPr id="20" name="Shape 20"/>
          <p:cNvSpPr txBox="1"/>
          <p:nvPr>
            <p:ph type="title"/>
          </p:nvPr>
        </p:nvSpPr>
        <p:spPr>
          <a:xfrm>
            <a:off x="457200" y="205978"/>
            <a:ext cx="8229600" cy="8574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457200" y="1200150"/>
            <a:ext cx="8229600" cy="3725699"/>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556791" y="474985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p:nvPr/>
        </p:nvSpPr>
        <p:spPr>
          <a:xfrm flipH="1" rot="10800000">
            <a:off x="0" y="1163100"/>
            <a:ext cx="9144000" cy="3980399"/>
          </a:xfrm>
          <a:prstGeom prst="rect">
            <a:avLst/>
          </a:prstGeom>
          <a:solidFill>
            <a:schemeClr val="lt1"/>
          </a:solidFill>
          <a:ln>
            <a:noFill/>
          </a:ln>
        </p:spPr>
        <p:txBody>
          <a:bodyPr anchorCtr="0" anchor="ctr" bIns="45700" lIns="91425" rIns="91425" wrap="square" tIns="45700">
            <a:noAutofit/>
          </a:bodyPr>
          <a:lstStyle/>
          <a:p>
            <a:pPr lvl="0">
              <a:spcBef>
                <a:spcPts val="0"/>
              </a:spcBef>
              <a:buNone/>
            </a:pPr>
            <a:r>
              <a:t/>
            </a:r>
            <a:endParaRPr/>
          </a:p>
        </p:txBody>
      </p:sp>
      <p:sp>
        <p:nvSpPr>
          <p:cNvPr id="25" name="Shape 25"/>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wrap="square" tIns="45700">
            <a:noAutofit/>
          </a:bodyPr>
          <a:lstStyle/>
          <a:p>
            <a:pPr lvl="0">
              <a:spcBef>
                <a:spcPts val="0"/>
              </a:spcBef>
              <a:buNone/>
            </a:pPr>
            <a:r>
              <a:t/>
            </a:r>
            <a:endParaRPr/>
          </a:p>
        </p:txBody>
      </p:sp>
      <p:sp>
        <p:nvSpPr>
          <p:cNvPr id="26" name="Shape 26"/>
          <p:cNvSpPr txBox="1"/>
          <p:nvPr>
            <p:ph type="title"/>
          </p:nvPr>
        </p:nvSpPr>
        <p:spPr>
          <a:xfrm>
            <a:off x="457200" y="205978"/>
            <a:ext cx="8229600" cy="8574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457200" y="1200150"/>
            <a:ext cx="3994500" cy="3725699"/>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wrap="square" tIns="45700">
            <a:noAutofit/>
          </a:bodyPr>
          <a:lstStyle/>
          <a:p>
            <a:pPr lvl="0">
              <a:spcBef>
                <a:spcPts val="0"/>
              </a:spcBef>
              <a:buNone/>
            </a:pPr>
            <a:r>
              <a:t/>
            </a:r>
            <a:endParaRPr/>
          </a:p>
        </p:txBody>
      </p:sp>
      <p:sp>
        <p:nvSpPr>
          <p:cNvPr id="29" name="Shape 29"/>
          <p:cNvSpPr txBox="1"/>
          <p:nvPr>
            <p:ph idx="2" type="body"/>
          </p:nvPr>
        </p:nvSpPr>
        <p:spPr>
          <a:xfrm>
            <a:off x="4692273" y="1200150"/>
            <a:ext cx="3994500" cy="3725699"/>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56791" y="474985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1163100"/>
            <a:ext cx="9144000" cy="3980399"/>
          </a:xfrm>
          <a:prstGeom prst="rect">
            <a:avLst/>
          </a:prstGeom>
          <a:solidFill>
            <a:schemeClr val="lt1"/>
          </a:solidFill>
          <a:ln>
            <a:noFill/>
          </a:ln>
        </p:spPr>
        <p:txBody>
          <a:bodyPr anchorCtr="0" anchor="ctr" bIns="45700" lIns="91425" rIns="91425" wrap="square" tIns="45700">
            <a:noAutofit/>
          </a:bodyPr>
          <a:lstStyle/>
          <a:p>
            <a:pPr lvl="0">
              <a:spcBef>
                <a:spcPts val="0"/>
              </a:spcBef>
              <a:buNone/>
            </a:pPr>
            <a:r>
              <a:t/>
            </a:r>
            <a:endParaRPr/>
          </a:p>
        </p:txBody>
      </p:sp>
      <p:sp>
        <p:nvSpPr>
          <p:cNvPr id="33" name="Shape 33"/>
          <p:cNvSpPr/>
          <p:nvPr/>
        </p:nvSpPr>
        <p:spPr>
          <a:xfrm flipH="1">
            <a:off x="4526627" y="571349"/>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wrap="square" tIns="45700">
            <a:noAutofit/>
          </a:bodyPr>
          <a:lstStyle/>
          <a:p>
            <a:pPr lvl="0">
              <a:spcBef>
                <a:spcPts val="0"/>
              </a:spcBef>
              <a:buNone/>
            </a:pPr>
            <a:r>
              <a:t/>
            </a:r>
            <a:endParaRPr/>
          </a:p>
        </p:txBody>
      </p:sp>
      <p:sp>
        <p:nvSpPr>
          <p:cNvPr id="34" name="Shape 34"/>
          <p:cNvSpPr txBox="1"/>
          <p:nvPr>
            <p:ph type="title"/>
          </p:nvPr>
        </p:nvSpPr>
        <p:spPr>
          <a:xfrm>
            <a:off x="457200" y="205978"/>
            <a:ext cx="8229600" cy="8574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5" name="Shape 35"/>
          <p:cNvSpPr/>
          <p:nvPr/>
        </p:nvSpPr>
        <p:spPr>
          <a:xfrm rot="10800000">
            <a:off x="4526627" y="1162132"/>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wrap="square" tIns="45700">
            <a:noAutofit/>
          </a:bodyPr>
          <a:lstStyle/>
          <a:p>
            <a:pPr lvl="0">
              <a:spcBef>
                <a:spcPts val="0"/>
              </a:spcBef>
              <a:buNone/>
            </a:pPr>
            <a:r>
              <a:t/>
            </a:r>
            <a:endParaRPr/>
          </a:p>
        </p:txBody>
      </p:sp>
      <p:sp>
        <p:nvSpPr>
          <p:cNvPr id="36" name="Shape 36"/>
          <p:cNvSpPr txBox="1"/>
          <p:nvPr>
            <p:ph idx="12" type="sldNum"/>
          </p:nvPr>
        </p:nvSpPr>
        <p:spPr>
          <a:xfrm>
            <a:off x="8556791" y="474985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1"/>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7" name="Shape 37"/>
        <p:cNvGrpSpPr/>
        <p:nvPr/>
      </p:nvGrpSpPr>
      <p:grpSpPr>
        <a:xfrm>
          <a:off x="0" y="0"/>
          <a:ext cx="0" cy="0"/>
          <a:chOff x="0" y="0"/>
          <a:chExt cx="0" cy="0"/>
        </a:xfrm>
      </p:grpSpPr>
      <p:sp>
        <p:nvSpPr>
          <p:cNvPr id="38" name="Shape 38"/>
          <p:cNvSpPr/>
          <p:nvPr/>
        </p:nvSpPr>
        <p:spPr>
          <a:xfrm flipH="1" rot="10800000">
            <a:off x="0" y="4412699"/>
            <a:ext cx="9144000" cy="730799"/>
          </a:xfrm>
          <a:prstGeom prst="rect">
            <a:avLst/>
          </a:prstGeom>
          <a:solidFill>
            <a:schemeClr val="lt1"/>
          </a:solidFill>
          <a:ln>
            <a:noFill/>
          </a:ln>
        </p:spPr>
        <p:txBody>
          <a:bodyPr anchorCtr="0" anchor="ctr" bIns="45700" lIns="91425" rIns="91425" wrap="square" tIns="45700">
            <a:noAutofit/>
          </a:bodyPr>
          <a:lstStyle/>
          <a:p>
            <a:pPr lvl="0">
              <a:spcBef>
                <a:spcPts val="0"/>
              </a:spcBef>
              <a:buNone/>
            </a:pPr>
            <a:r>
              <a:t/>
            </a:r>
            <a:endParaRPr/>
          </a:p>
        </p:txBody>
      </p:sp>
      <p:sp>
        <p:nvSpPr>
          <p:cNvPr id="39" name="Shape 39"/>
          <p:cNvSpPr/>
          <p:nvPr/>
        </p:nvSpPr>
        <p:spPr>
          <a:xfrm flipH="1">
            <a:off x="4526627" y="3820834"/>
            <a:ext cx="4617372" cy="590502"/>
          </a:xfrm>
          <a:custGeom>
            <a:pathLst>
              <a:path extrusionOk="0" h="1108924" w="4617373">
                <a:moveTo>
                  <a:pt x="1199" y="1108924"/>
                </a:moveTo>
                <a:lnTo>
                  <a:pt x="4617373" y="1108924"/>
                </a:lnTo>
                <a:lnTo>
                  <a:pt x="0" y="0"/>
                </a:lnTo>
                <a:cubicBezTo>
                  <a:pt x="400" y="369641"/>
                  <a:pt x="799" y="739283"/>
                  <a:pt x="1199" y="1108924"/>
                </a:cubicBezTo>
                <a:close/>
              </a:path>
            </a:pathLst>
          </a:custGeom>
          <a:solidFill>
            <a:srgbClr val="FFFFFF">
              <a:alpha val="6666"/>
            </a:srgbClr>
          </a:solidFill>
          <a:ln>
            <a:noFill/>
          </a:ln>
        </p:spPr>
        <p:txBody>
          <a:bodyPr anchorCtr="0" anchor="ctr" bIns="45700" lIns="91425" rIns="91425" wrap="square" tIns="45700">
            <a:noAutofit/>
          </a:bodyPr>
          <a:lstStyle/>
          <a:p>
            <a:pPr lvl="0">
              <a:spcBef>
                <a:spcPts val="0"/>
              </a:spcBef>
              <a:buNone/>
            </a:pPr>
            <a:r>
              <a:t/>
            </a:r>
            <a:endParaRPr/>
          </a:p>
        </p:txBody>
      </p:sp>
      <p:sp>
        <p:nvSpPr>
          <p:cNvPr id="40" name="Shape 40"/>
          <p:cNvSpPr/>
          <p:nvPr/>
        </p:nvSpPr>
        <p:spPr>
          <a:xfrm rot="10800000">
            <a:off x="4526627" y="4411617"/>
            <a:ext cx="4617372" cy="571095"/>
          </a:xfrm>
          <a:custGeom>
            <a:pathLst>
              <a:path extrusionOk="0" h="1108924" w="4617373">
                <a:moveTo>
                  <a:pt x="1199" y="1108924"/>
                </a:moveTo>
                <a:lnTo>
                  <a:pt x="4617373" y="1108924"/>
                </a:lnTo>
                <a:lnTo>
                  <a:pt x="0" y="0"/>
                </a:lnTo>
                <a:cubicBezTo>
                  <a:pt x="400" y="369641"/>
                  <a:pt x="799" y="739283"/>
                  <a:pt x="1199" y="1108924"/>
                </a:cubicBezTo>
                <a:close/>
              </a:path>
            </a:pathLst>
          </a:custGeom>
          <a:solidFill>
            <a:schemeClr val="dk1">
              <a:alpha val="7843"/>
            </a:schemeClr>
          </a:solidFill>
          <a:ln>
            <a:noFill/>
          </a:ln>
        </p:spPr>
        <p:txBody>
          <a:bodyPr anchorCtr="0" anchor="ctr" bIns="45700" lIns="91425" rIns="91425" wrap="square" tIns="45700">
            <a:noAutofit/>
          </a:bodyPr>
          <a:lstStyle/>
          <a:p>
            <a:pPr lvl="0">
              <a:spcBef>
                <a:spcPts val="0"/>
              </a:spcBef>
              <a:buNone/>
            </a:pPr>
            <a:r>
              <a:t/>
            </a:r>
            <a:endParaRPr/>
          </a:p>
        </p:txBody>
      </p:sp>
      <p:sp>
        <p:nvSpPr>
          <p:cNvPr id="41" name="Shape 41"/>
          <p:cNvSpPr txBox="1"/>
          <p:nvPr>
            <p:ph idx="1" type="body"/>
          </p:nvPr>
        </p:nvSpPr>
        <p:spPr>
          <a:xfrm>
            <a:off x="457200" y="4421726"/>
            <a:ext cx="8229600" cy="505200"/>
          </a:xfrm>
          <a:prstGeom prst="rect">
            <a:avLst/>
          </a:prstGeom>
        </p:spPr>
        <p:txBody>
          <a:bodyPr anchorCtr="0" anchor="ctr" bIns="91425" lIns="91425" rIns="91425" wrap="square" tIns="91425"/>
          <a:lstStyle>
            <a:lvl1pPr lvl="0">
              <a:spcBef>
                <a:spcPts val="0"/>
              </a:spcBef>
              <a:buClr>
                <a:schemeClr val="dk2"/>
              </a:buClr>
              <a:buSzPct val="100000"/>
              <a:buNone/>
              <a:defRPr i="1" sz="2400">
                <a:solidFill>
                  <a:schemeClr val="dk2"/>
                </a:solidFill>
              </a:defRPr>
            </a:lvl1pPr>
          </a:lstStyle>
          <a:p/>
        </p:txBody>
      </p:sp>
      <p:sp>
        <p:nvSpPr>
          <p:cNvPr id="42" name="Shape 42"/>
          <p:cNvSpPr txBox="1"/>
          <p:nvPr>
            <p:ph idx="12" type="sldNum"/>
          </p:nvPr>
        </p:nvSpPr>
        <p:spPr>
          <a:xfrm>
            <a:off x="8556791" y="474985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3" name="Shape 43"/>
        <p:cNvGrpSpPr/>
        <p:nvPr/>
      </p:nvGrpSpPr>
      <p:grpSpPr>
        <a:xfrm>
          <a:off x="0" y="0"/>
          <a:ext cx="0" cy="0"/>
          <a:chOff x="0" y="0"/>
          <a:chExt cx="0" cy="0"/>
        </a:xfrm>
      </p:grpSpPr>
      <p:sp>
        <p:nvSpPr>
          <p:cNvPr id="44" name="Shape 44"/>
          <p:cNvSpPr/>
          <p:nvPr/>
        </p:nvSpPr>
        <p:spPr>
          <a:xfrm>
            <a:off x="6676" y="76256"/>
            <a:ext cx="9134130" cy="5054792"/>
          </a:xfrm>
          <a:custGeom>
            <a:pathLst>
              <a:path extrusionOk="0" h="6739723" w="9157023">
                <a:moveTo>
                  <a:pt x="1629" y="0"/>
                </a:moveTo>
                <a:lnTo>
                  <a:pt x="9157023" y="4340980"/>
                </a:lnTo>
                <a:lnTo>
                  <a:pt x="1593" y="6739723"/>
                </a:lnTo>
                <a:cubicBezTo>
                  <a:pt x="-3941" y="5123960"/>
                  <a:pt x="7163" y="1615763"/>
                  <a:pt x="1629" y="0"/>
                </a:cubicBezTo>
                <a:close/>
              </a:path>
            </a:pathLst>
          </a:custGeom>
          <a:solidFill>
            <a:srgbClr val="FFFFFF">
              <a:alpha val="6666"/>
            </a:srgbClr>
          </a:solidFill>
          <a:ln>
            <a:noFill/>
          </a:ln>
        </p:spPr>
        <p:txBody>
          <a:bodyPr anchorCtr="0" anchor="ctr" bIns="45700" lIns="91425" rIns="91425" wrap="square" tIns="45700">
            <a:noAutofit/>
          </a:bodyPr>
          <a:lstStyle/>
          <a:p>
            <a:pPr lvl="0">
              <a:spcBef>
                <a:spcPts val="0"/>
              </a:spcBef>
              <a:buNone/>
            </a:pPr>
            <a:r>
              <a:t/>
            </a:r>
            <a:endParaRPr/>
          </a:p>
        </p:txBody>
      </p:sp>
      <p:sp>
        <p:nvSpPr>
          <p:cNvPr id="45" name="Shape 45"/>
          <p:cNvSpPr txBox="1"/>
          <p:nvPr>
            <p:ph idx="12" type="sldNum"/>
          </p:nvPr>
        </p:nvSpPr>
        <p:spPr>
          <a:xfrm>
            <a:off x="8556791" y="474985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plane">
    <p:bg>
      <p:bgPr>
        <a:gradFill>
          <a:gsLst>
            <a:gs pos="0">
              <a:schemeClr val="accent1"/>
            </a:gs>
            <a:gs pos="100000">
              <a:schemeClr val="dk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ctr" bIns="91425" lIns="91425" rIns="91425" wrap="square" tIns="91425"/>
          <a:lstStyle>
            <a:lvl1pPr lvl="0">
              <a:spcBef>
                <a:spcPts val="0"/>
              </a:spcBef>
              <a:buClr>
                <a:schemeClr val="lt1"/>
              </a:buClr>
              <a:buSzPct val="100000"/>
              <a:buFont typeface="Georgia"/>
              <a:buNone/>
              <a:defRPr sz="4800">
                <a:solidFill>
                  <a:schemeClr val="lt1"/>
                </a:solidFill>
                <a:latin typeface="Georgia"/>
                <a:ea typeface="Georgia"/>
                <a:cs typeface="Georgia"/>
                <a:sym typeface="Georgia"/>
              </a:defRPr>
            </a:lvl1pPr>
            <a:lvl2pPr lvl="1">
              <a:spcBef>
                <a:spcPts val="0"/>
              </a:spcBef>
              <a:buClr>
                <a:schemeClr val="lt1"/>
              </a:buClr>
              <a:buSzPct val="100000"/>
              <a:buFont typeface="Georgia"/>
              <a:buNone/>
              <a:defRPr sz="4800">
                <a:solidFill>
                  <a:schemeClr val="lt1"/>
                </a:solidFill>
                <a:latin typeface="Georgia"/>
                <a:ea typeface="Georgia"/>
                <a:cs typeface="Georgia"/>
                <a:sym typeface="Georgia"/>
              </a:defRPr>
            </a:lvl2pPr>
            <a:lvl3pPr lvl="2">
              <a:spcBef>
                <a:spcPts val="0"/>
              </a:spcBef>
              <a:buClr>
                <a:schemeClr val="lt1"/>
              </a:buClr>
              <a:buSzPct val="100000"/>
              <a:buFont typeface="Georgia"/>
              <a:buNone/>
              <a:defRPr sz="4800">
                <a:solidFill>
                  <a:schemeClr val="lt1"/>
                </a:solidFill>
                <a:latin typeface="Georgia"/>
                <a:ea typeface="Georgia"/>
                <a:cs typeface="Georgia"/>
                <a:sym typeface="Georgia"/>
              </a:defRPr>
            </a:lvl3pPr>
            <a:lvl4pPr lvl="3">
              <a:spcBef>
                <a:spcPts val="0"/>
              </a:spcBef>
              <a:buClr>
                <a:schemeClr val="lt1"/>
              </a:buClr>
              <a:buSzPct val="100000"/>
              <a:buFont typeface="Georgia"/>
              <a:buNone/>
              <a:defRPr sz="4800">
                <a:solidFill>
                  <a:schemeClr val="lt1"/>
                </a:solidFill>
                <a:latin typeface="Georgia"/>
                <a:ea typeface="Georgia"/>
                <a:cs typeface="Georgia"/>
                <a:sym typeface="Georgia"/>
              </a:defRPr>
            </a:lvl4pPr>
            <a:lvl5pPr lvl="4">
              <a:spcBef>
                <a:spcPts val="0"/>
              </a:spcBef>
              <a:buClr>
                <a:schemeClr val="lt1"/>
              </a:buClr>
              <a:buSzPct val="100000"/>
              <a:buFont typeface="Georgia"/>
              <a:buNone/>
              <a:defRPr sz="4800">
                <a:solidFill>
                  <a:schemeClr val="lt1"/>
                </a:solidFill>
                <a:latin typeface="Georgia"/>
                <a:ea typeface="Georgia"/>
                <a:cs typeface="Georgia"/>
                <a:sym typeface="Georgia"/>
              </a:defRPr>
            </a:lvl5pPr>
            <a:lvl6pPr lvl="5">
              <a:spcBef>
                <a:spcPts val="0"/>
              </a:spcBef>
              <a:buClr>
                <a:schemeClr val="lt1"/>
              </a:buClr>
              <a:buSzPct val="100000"/>
              <a:buFont typeface="Georgia"/>
              <a:buNone/>
              <a:defRPr sz="4800">
                <a:solidFill>
                  <a:schemeClr val="lt1"/>
                </a:solidFill>
                <a:latin typeface="Georgia"/>
                <a:ea typeface="Georgia"/>
                <a:cs typeface="Georgia"/>
                <a:sym typeface="Georgia"/>
              </a:defRPr>
            </a:lvl6pPr>
            <a:lvl7pPr lvl="6">
              <a:spcBef>
                <a:spcPts val="0"/>
              </a:spcBef>
              <a:buClr>
                <a:schemeClr val="lt1"/>
              </a:buClr>
              <a:buSzPct val="100000"/>
              <a:buFont typeface="Georgia"/>
              <a:buNone/>
              <a:defRPr sz="4800">
                <a:solidFill>
                  <a:schemeClr val="lt1"/>
                </a:solidFill>
                <a:latin typeface="Georgia"/>
                <a:ea typeface="Georgia"/>
                <a:cs typeface="Georgia"/>
                <a:sym typeface="Georgia"/>
              </a:defRPr>
            </a:lvl7pPr>
            <a:lvl8pPr lvl="7">
              <a:spcBef>
                <a:spcPts val="0"/>
              </a:spcBef>
              <a:buClr>
                <a:schemeClr val="lt1"/>
              </a:buClr>
              <a:buSzPct val="100000"/>
              <a:buFont typeface="Georgia"/>
              <a:buNone/>
              <a:defRPr sz="4800">
                <a:solidFill>
                  <a:schemeClr val="lt1"/>
                </a:solidFill>
                <a:latin typeface="Georgia"/>
                <a:ea typeface="Georgia"/>
                <a:cs typeface="Georgia"/>
                <a:sym typeface="Georgia"/>
              </a:defRPr>
            </a:lvl8pPr>
            <a:lvl9pPr lvl="8">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wrap="square" tIns="91425"/>
          <a:lstStyle>
            <a:lvl1pPr lvl="0">
              <a:spcBef>
                <a:spcPts val="600"/>
              </a:spcBef>
              <a:buClr>
                <a:schemeClr val="dk1"/>
              </a:buClr>
              <a:buSzPct val="100000"/>
              <a:buFont typeface="Georgia"/>
              <a:buChar char="●"/>
              <a:defRPr sz="3000">
                <a:solidFill>
                  <a:schemeClr val="dk1"/>
                </a:solidFill>
                <a:latin typeface="Georgia"/>
                <a:ea typeface="Georgia"/>
                <a:cs typeface="Georgia"/>
                <a:sym typeface="Georgia"/>
              </a:defRPr>
            </a:lvl1pPr>
            <a:lvl2pPr lvl="1">
              <a:spcBef>
                <a:spcPts val="480"/>
              </a:spcBef>
              <a:buClr>
                <a:schemeClr val="dk1"/>
              </a:buClr>
              <a:buSzPct val="100000"/>
              <a:buFont typeface="Georgia"/>
              <a:buChar char="○"/>
              <a:defRPr sz="2400">
                <a:solidFill>
                  <a:schemeClr val="dk1"/>
                </a:solidFill>
                <a:latin typeface="Georgia"/>
                <a:ea typeface="Georgia"/>
                <a:cs typeface="Georgia"/>
                <a:sym typeface="Georgia"/>
              </a:defRPr>
            </a:lvl2pPr>
            <a:lvl3pPr lvl="2">
              <a:spcBef>
                <a:spcPts val="480"/>
              </a:spcBef>
              <a:buClr>
                <a:schemeClr val="dk1"/>
              </a:buClr>
              <a:buSzPct val="100000"/>
              <a:buFont typeface="Georgia"/>
              <a:buChar char="■"/>
              <a:defRPr sz="2400">
                <a:solidFill>
                  <a:schemeClr val="dk1"/>
                </a:solidFill>
                <a:latin typeface="Georgia"/>
                <a:ea typeface="Georgia"/>
                <a:cs typeface="Georgia"/>
                <a:sym typeface="Georgia"/>
              </a:defRPr>
            </a:lvl3pPr>
            <a:lvl4pPr lvl="3">
              <a:spcBef>
                <a:spcPts val="360"/>
              </a:spcBef>
              <a:buClr>
                <a:schemeClr val="dk1"/>
              </a:buClr>
              <a:buSzPct val="100000"/>
              <a:buFont typeface="Georgia"/>
              <a:buChar char="●"/>
              <a:defRPr sz="1800">
                <a:solidFill>
                  <a:schemeClr val="dk1"/>
                </a:solidFill>
                <a:latin typeface="Georgia"/>
                <a:ea typeface="Georgia"/>
                <a:cs typeface="Georgia"/>
                <a:sym typeface="Georgia"/>
              </a:defRPr>
            </a:lvl4pPr>
            <a:lvl5pPr lvl="4">
              <a:spcBef>
                <a:spcPts val="360"/>
              </a:spcBef>
              <a:buClr>
                <a:schemeClr val="dk1"/>
              </a:buClr>
              <a:buSzPct val="100000"/>
              <a:buFont typeface="Georgia"/>
              <a:buChar char="○"/>
              <a:defRPr sz="1800">
                <a:solidFill>
                  <a:schemeClr val="dk1"/>
                </a:solidFill>
                <a:latin typeface="Georgia"/>
                <a:ea typeface="Georgia"/>
                <a:cs typeface="Georgia"/>
                <a:sym typeface="Georgia"/>
              </a:defRPr>
            </a:lvl5pPr>
            <a:lvl6pPr lvl="5">
              <a:spcBef>
                <a:spcPts val="360"/>
              </a:spcBef>
              <a:buClr>
                <a:schemeClr val="dk1"/>
              </a:buClr>
              <a:buSzPct val="100000"/>
              <a:buFont typeface="Georgia"/>
              <a:buChar char="■"/>
              <a:defRPr sz="1800">
                <a:solidFill>
                  <a:schemeClr val="dk1"/>
                </a:solidFill>
                <a:latin typeface="Georgia"/>
                <a:ea typeface="Georgia"/>
                <a:cs typeface="Georgia"/>
                <a:sym typeface="Georgia"/>
              </a:defRPr>
            </a:lvl6pPr>
            <a:lvl7pPr lvl="6">
              <a:spcBef>
                <a:spcPts val="360"/>
              </a:spcBef>
              <a:buClr>
                <a:schemeClr val="dk1"/>
              </a:buClr>
              <a:buSzPct val="100000"/>
              <a:buFont typeface="Georgia"/>
              <a:buChar char="●"/>
              <a:defRPr sz="1800">
                <a:solidFill>
                  <a:schemeClr val="dk1"/>
                </a:solidFill>
                <a:latin typeface="Georgia"/>
                <a:ea typeface="Georgia"/>
                <a:cs typeface="Georgia"/>
                <a:sym typeface="Georgia"/>
              </a:defRPr>
            </a:lvl7pPr>
            <a:lvl8pPr lvl="7">
              <a:spcBef>
                <a:spcPts val="360"/>
              </a:spcBef>
              <a:buClr>
                <a:schemeClr val="dk1"/>
              </a:buClr>
              <a:buSzPct val="100000"/>
              <a:buFont typeface="Georgia"/>
              <a:buChar char="○"/>
              <a:defRPr sz="1800">
                <a:solidFill>
                  <a:schemeClr val="dk1"/>
                </a:solidFill>
                <a:latin typeface="Georgia"/>
                <a:ea typeface="Georgia"/>
                <a:cs typeface="Georgia"/>
                <a:sym typeface="Georgia"/>
              </a:defRPr>
            </a:lvl8pPr>
            <a:lvl9pPr lvl="8">
              <a:spcBef>
                <a:spcPts val="360"/>
              </a:spcBef>
              <a:buClr>
                <a:schemeClr val="dk1"/>
              </a:buClr>
              <a:buSzPct val="100000"/>
              <a:buFont typeface="Georgia"/>
              <a:buChar char="■"/>
              <a:defRPr sz="1800">
                <a:solidFill>
                  <a:schemeClr val="dk1"/>
                </a:solidFill>
                <a:latin typeface="Georgia"/>
                <a:ea typeface="Georgia"/>
                <a:cs typeface="Georgia"/>
                <a:sym typeface="Georgia"/>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lt2"/>
                </a:solidFill>
                <a:latin typeface="Georgia"/>
                <a:ea typeface="Georgia"/>
                <a:cs typeface="Georgia"/>
                <a:sym typeface="Georgi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ieeexplore.ieee.org/xpl/mostRecentIssue.jsp?punumber=990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1746892"/>
            <a:ext cx="7772400" cy="1238099"/>
          </a:xfrm>
          <a:prstGeom prst="rect">
            <a:avLst/>
          </a:prstGeom>
        </p:spPr>
        <p:txBody>
          <a:bodyPr anchorCtr="0" anchor="b" bIns="91425" lIns="91425" rIns="91425" wrap="square" tIns="91425">
            <a:noAutofit/>
          </a:bodyPr>
          <a:lstStyle/>
          <a:p>
            <a:pPr lvl="0">
              <a:spcBef>
                <a:spcPts val="0"/>
              </a:spcBef>
              <a:buNone/>
            </a:pPr>
            <a:r>
              <a:rPr lang="en"/>
              <a:t>REAL TIME INTRUSION DETECTION</a:t>
            </a:r>
          </a:p>
        </p:txBody>
      </p:sp>
      <p:sp>
        <p:nvSpPr>
          <p:cNvPr id="51" name="Shape 51"/>
          <p:cNvSpPr txBox="1"/>
          <p:nvPr>
            <p:ph idx="1" type="subTitle"/>
          </p:nvPr>
        </p:nvSpPr>
        <p:spPr>
          <a:xfrm>
            <a:off x="2667200" y="3836382"/>
            <a:ext cx="7772400" cy="666600"/>
          </a:xfrm>
          <a:prstGeom prst="rect">
            <a:avLst/>
          </a:prstGeom>
        </p:spPr>
        <p:txBody>
          <a:bodyPr anchorCtr="0" anchor="t" bIns="91425" lIns="91425" rIns="91425" wrap="square" tIns="91425">
            <a:noAutofit/>
          </a:bodyPr>
          <a:lstStyle/>
          <a:p>
            <a:pPr indent="0" lvl="0" marL="1828800" rtl="0" algn="l">
              <a:spcBef>
                <a:spcPts val="0"/>
              </a:spcBef>
              <a:buNone/>
            </a:pPr>
            <a:r>
              <a:rPr i="0" lang="en" sz="1800">
                <a:latin typeface="Times New Roman"/>
                <a:ea typeface="Times New Roman"/>
                <a:cs typeface="Times New Roman"/>
                <a:sym typeface="Times New Roman"/>
              </a:rPr>
              <a:t>   PRESENTED BY:</a:t>
            </a:r>
          </a:p>
          <a:p>
            <a:pPr lvl="0" rtl="0">
              <a:spcBef>
                <a:spcPts val="0"/>
              </a:spcBef>
              <a:buNone/>
            </a:pPr>
            <a:r>
              <a:rPr i="0" lang="en" sz="1800">
                <a:latin typeface="Times New Roman"/>
                <a:ea typeface="Times New Roman"/>
                <a:cs typeface="Times New Roman"/>
                <a:sym typeface="Times New Roman"/>
              </a:rPr>
              <a:t>DARSHAN D SHAH        1PI11IS035</a:t>
            </a:r>
          </a:p>
          <a:p>
            <a:pPr lvl="0">
              <a:spcBef>
                <a:spcPts val="0"/>
              </a:spcBef>
              <a:buNone/>
            </a:pPr>
            <a:r>
              <a:t/>
            </a:r>
            <a:endParaRPr i="0" sz="1800">
              <a:latin typeface="Times New Roman"/>
              <a:ea typeface="Times New Roman"/>
              <a:cs typeface="Times New Roman"/>
              <a:sym typeface="Times New Roman"/>
            </a:endParaRPr>
          </a:p>
        </p:txBody>
      </p:sp>
      <p:sp>
        <p:nvSpPr>
          <p:cNvPr id="52" name="Shape 52"/>
          <p:cNvSpPr txBox="1"/>
          <p:nvPr/>
        </p:nvSpPr>
        <p:spPr>
          <a:xfrm>
            <a:off x="396300" y="3872075"/>
            <a:ext cx="2980499" cy="1089899"/>
          </a:xfrm>
          <a:prstGeom prst="rect">
            <a:avLst/>
          </a:prstGeom>
          <a:noFill/>
          <a:ln>
            <a:noFill/>
          </a:ln>
        </p:spPr>
        <p:txBody>
          <a:bodyPr anchorCtr="0" anchor="t" bIns="91425" lIns="91425" rIns="91425" wrap="square" tIns="91425">
            <a:noAutofit/>
          </a:bodyPr>
          <a:lstStyle/>
          <a:p>
            <a:pPr lvl="0" rtl="0">
              <a:spcBef>
                <a:spcPts val="0"/>
              </a:spcBef>
              <a:buNone/>
            </a:pPr>
            <a:r>
              <a:rPr lang="en"/>
              <a:t>GUIDED BY:</a:t>
            </a:r>
          </a:p>
          <a:p>
            <a:pPr lvl="0" rtl="0">
              <a:spcBef>
                <a:spcPts val="0"/>
              </a:spcBef>
              <a:buNone/>
            </a:pPr>
            <a:r>
              <a:rPr lang="en" sz="1800"/>
              <a:t>Dr. NATRAJAN S</a:t>
            </a:r>
          </a:p>
          <a:p>
            <a:pPr lvl="0" rtl="0">
              <a:spcBef>
                <a:spcPts val="0"/>
              </a:spcBef>
              <a:buNone/>
            </a:pPr>
            <a:r>
              <a:rPr lang="en"/>
              <a:t>Professor Dept Of ISE </a:t>
            </a:r>
          </a:p>
          <a:p>
            <a:pPr lvl="0">
              <a:spcBef>
                <a:spcPts val="0"/>
              </a:spcBef>
              <a:buNone/>
            </a:pPr>
            <a:r>
              <a:rPr lang="en"/>
              <a:t>PESIT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a:spcBef>
                <a:spcPts val="0"/>
              </a:spcBef>
              <a:buNone/>
            </a:pPr>
            <a:r>
              <a:rPr lang="en" sz="3100"/>
              <a:t>SERVER SIDE PROGRAMMING</a:t>
            </a:r>
          </a:p>
        </p:txBody>
      </p:sp>
      <p:sp>
        <p:nvSpPr>
          <p:cNvPr id="108" name="Shape 108"/>
          <p:cNvSpPr txBox="1"/>
          <p:nvPr>
            <p:ph idx="1" type="body"/>
          </p:nvPr>
        </p:nvSpPr>
        <p:spPr>
          <a:xfrm>
            <a:off x="457200" y="1200150"/>
            <a:ext cx="8229600" cy="3725699"/>
          </a:xfrm>
          <a:prstGeom prst="rect">
            <a:avLst/>
          </a:prstGeom>
        </p:spPr>
        <p:txBody>
          <a:bodyPr anchorCtr="0" anchor="t" bIns="91425" lIns="91425" rIns="91425" wrap="square" tIns="91425">
            <a:noAutofit/>
          </a:bodyPr>
          <a:lstStyle/>
          <a:p>
            <a:pPr lvl="0" rtl="0">
              <a:spcBef>
                <a:spcPts val="0"/>
              </a:spcBef>
              <a:buNone/>
            </a:pPr>
            <a:r>
              <a:rPr lang="en" sz="1400"/>
              <a:t>Check the drive for any new intruder images</a:t>
            </a:r>
          </a:p>
          <a:p>
            <a:pPr lvl="0" rtl="0">
              <a:spcBef>
                <a:spcPts val="0"/>
              </a:spcBef>
              <a:buNone/>
            </a:pPr>
            <a:r>
              <a:rPr lang="en" sz="1400"/>
              <a:t> if any new images present</a:t>
            </a:r>
          </a:p>
          <a:p>
            <a:pPr lvl="0" rtl="0">
              <a:spcBef>
                <a:spcPts val="0"/>
              </a:spcBef>
              <a:buNone/>
            </a:pPr>
            <a:r>
              <a:rPr lang="en" sz="1400"/>
              <a:t>{</a:t>
            </a:r>
          </a:p>
          <a:p>
            <a:pPr lvl="0" rtl="0">
              <a:spcBef>
                <a:spcPts val="0"/>
              </a:spcBef>
              <a:buNone/>
            </a:pPr>
            <a:r>
              <a:rPr lang="en" sz="1400"/>
              <a:t>	Upload all the new images to the server</a:t>
            </a:r>
          </a:p>
          <a:p>
            <a:pPr indent="457200" lvl="0" marL="0" rtl="0">
              <a:spcBef>
                <a:spcPts val="0"/>
              </a:spcBef>
              <a:buNone/>
            </a:pPr>
            <a:r>
              <a:rPr lang="en" sz="1400"/>
              <a:t>Notify the user to check his android application to find out the suspicious activity going on in</a:t>
            </a:r>
          </a:p>
          <a:p>
            <a:pPr indent="457200" lvl="0" marL="0" rtl="0">
              <a:spcBef>
                <a:spcPts val="0"/>
              </a:spcBef>
              <a:buNone/>
            </a:pPr>
            <a:r>
              <a:rPr lang="en" sz="1400"/>
              <a:t>his house</a:t>
            </a:r>
          </a:p>
          <a:p>
            <a:pPr indent="0" lvl="0" marL="0" rtl="0">
              <a:spcBef>
                <a:spcPts val="0"/>
              </a:spcBef>
              <a:buNone/>
            </a:pPr>
            <a:r>
              <a:rPr lang="en" sz="1400"/>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a:spcBef>
                <a:spcPts val="0"/>
              </a:spcBef>
              <a:buNone/>
            </a:pPr>
            <a:r>
              <a:rPr lang="en" sz="3100"/>
              <a:t>ANDROID APPLICATION</a:t>
            </a:r>
          </a:p>
        </p:txBody>
      </p:sp>
      <p:sp>
        <p:nvSpPr>
          <p:cNvPr id="114" name="Shape 114"/>
          <p:cNvSpPr txBox="1"/>
          <p:nvPr>
            <p:ph idx="1" type="body"/>
          </p:nvPr>
        </p:nvSpPr>
        <p:spPr>
          <a:xfrm>
            <a:off x="457200" y="1200150"/>
            <a:ext cx="8229600" cy="3725699"/>
          </a:xfrm>
          <a:prstGeom prst="rect">
            <a:avLst/>
          </a:prstGeom>
        </p:spPr>
        <p:txBody>
          <a:bodyPr anchorCtr="0" anchor="t" bIns="91425" lIns="91425" rIns="91425" wrap="square" tIns="91425">
            <a:noAutofit/>
          </a:bodyPr>
          <a:lstStyle/>
          <a:p>
            <a:pPr lvl="0" rtl="0">
              <a:spcBef>
                <a:spcPts val="0"/>
              </a:spcBef>
              <a:buNone/>
            </a:pPr>
            <a:r>
              <a:rPr lang="en" sz="1400"/>
              <a:t>Check if the user is registered</a:t>
            </a:r>
          </a:p>
          <a:p>
            <a:pPr lvl="0" rtl="0">
              <a:spcBef>
                <a:spcPts val="0"/>
              </a:spcBef>
              <a:buNone/>
            </a:pPr>
            <a:r>
              <a:rPr lang="en" sz="1400"/>
              <a:t>if the user is not registered</a:t>
            </a:r>
          </a:p>
          <a:p>
            <a:pPr lvl="0" rtl="0">
              <a:spcBef>
                <a:spcPts val="0"/>
              </a:spcBef>
              <a:buNone/>
            </a:pPr>
            <a:r>
              <a:rPr lang="en" sz="1400"/>
              <a:t>{</a:t>
            </a:r>
          </a:p>
          <a:p>
            <a:pPr lvl="0" rtl="0">
              <a:spcBef>
                <a:spcPts val="0"/>
              </a:spcBef>
              <a:buNone/>
            </a:pPr>
            <a:r>
              <a:rPr lang="en" sz="1400"/>
              <a:t>	prompt the user to sign up using his email id</a:t>
            </a:r>
          </a:p>
          <a:p>
            <a:pPr lvl="0" rtl="0">
              <a:spcBef>
                <a:spcPts val="0"/>
              </a:spcBef>
              <a:buNone/>
            </a:pPr>
            <a:r>
              <a:rPr lang="en" sz="1400"/>
              <a:t>}</a:t>
            </a:r>
          </a:p>
          <a:p>
            <a:pPr lvl="0" rtl="0">
              <a:spcBef>
                <a:spcPts val="0"/>
              </a:spcBef>
              <a:buNone/>
            </a:pPr>
            <a:r>
              <a:rPr lang="en" sz="1400"/>
              <a:t>if the user is registered</a:t>
            </a:r>
          </a:p>
          <a:p>
            <a:pPr lvl="0" rtl="0">
              <a:spcBef>
                <a:spcPts val="0"/>
              </a:spcBef>
              <a:buNone/>
            </a:pPr>
            <a:r>
              <a:rPr lang="en" sz="1400"/>
              <a:t>{</a:t>
            </a:r>
          </a:p>
          <a:p>
            <a:pPr lvl="0" rtl="0">
              <a:spcBef>
                <a:spcPts val="0"/>
              </a:spcBef>
              <a:buNone/>
            </a:pPr>
            <a:r>
              <a:rPr lang="en" sz="1400"/>
              <a:t>	Display the images of the intruder present in the server</a:t>
            </a:r>
          </a:p>
          <a:p>
            <a:pPr lvl="0">
              <a:spcBef>
                <a:spcPts val="0"/>
              </a:spcBef>
              <a:buNone/>
            </a:pPr>
            <a:r>
              <a:rPr lang="en" sz="1400"/>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a:spcBef>
                <a:spcPts val="0"/>
              </a:spcBef>
              <a:buNone/>
            </a:pPr>
            <a:r>
              <a:rPr lang="en"/>
              <a:t>DEMONSTRABLE RESULTS</a:t>
            </a:r>
          </a:p>
        </p:txBody>
      </p:sp>
      <p:sp>
        <p:nvSpPr>
          <p:cNvPr id="120" name="Shape 120"/>
          <p:cNvSpPr txBox="1"/>
          <p:nvPr>
            <p:ph idx="1" type="body"/>
          </p:nvPr>
        </p:nvSpPr>
        <p:spPr>
          <a:xfrm>
            <a:off x="457200" y="1200150"/>
            <a:ext cx="8229600" cy="3725699"/>
          </a:xfrm>
          <a:prstGeom prst="rect">
            <a:avLst/>
          </a:prstGeom>
        </p:spPr>
        <p:txBody>
          <a:bodyPr anchorCtr="0" anchor="t" bIns="91425" lIns="91425" rIns="91425" wrap="square" tIns="91425">
            <a:noAutofit/>
          </a:bodyPr>
          <a:lstStyle/>
          <a:p>
            <a:pPr lvl="0" rtl="0" algn="just">
              <a:lnSpc>
                <a:spcPct val="150000"/>
              </a:lnSpc>
              <a:spcBef>
                <a:spcPts val="0"/>
              </a:spcBef>
              <a:buNone/>
            </a:pPr>
            <a:r>
              <a:rPr lang="en" sz="1400">
                <a:latin typeface="Times New Roman"/>
                <a:ea typeface="Times New Roman"/>
                <a:cs typeface="Times New Roman"/>
                <a:sym typeface="Times New Roman"/>
              </a:rPr>
              <a:t>We have done the testing of the system with a 20 second video recording</a:t>
            </a:r>
          </a:p>
          <a:p>
            <a:pPr indent="-317500" lvl="0" marL="457200" rtl="0" algn="just">
              <a:lnSpc>
                <a:spcPct val="150000"/>
              </a:lnSpc>
              <a:spcBef>
                <a:spcPts val="0"/>
              </a:spcBef>
              <a:buSzPct val="100000"/>
              <a:buFont typeface="Times New Roman"/>
            </a:pPr>
            <a:r>
              <a:rPr lang="en" sz="1400">
                <a:latin typeface="Times New Roman"/>
                <a:ea typeface="Times New Roman"/>
                <a:cs typeface="Times New Roman"/>
                <a:sym typeface="Times New Roman"/>
              </a:rPr>
              <a:t>When there has been considerable motion, it has been recorded</a:t>
            </a:r>
          </a:p>
          <a:p>
            <a:pPr indent="-317500" lvl="0" marL="457200" rtl="0" algn="just">
              <a:lnSpc>
                <a:spcPct val="150000"/>
              </a:lnSpc>
              <a:spcBef>
                <a:spcPts val="0"/>
              </a:spcBef>
              <a:buSzPct val="100000"/>
              <a:buFont typeface="Times New Roman"/>
            </a:pPr>
            <a:r>
              <a:rPr lang="en" sz="1400">
                <a:latin typeface="Times New Roman"/>
                <a:ea typeface="Times New Roman"/>
                <a:cs typeface="Times New Roman"/>
                <a:sym typeface="Times New Roman"/>
              </a:rPr>
              <a:t>The human present in those frames has been detected.</a:t>
            </a:r>
          </a:p>
          <a:p>
            <a:pPr indent="-317500" lvl="0" marL="457200" rtl="0" algn="just">
              <a:lnSpc>
                <a:spcPct val="150000"/>
              </a:lnSpc>
              <a:spcBef>
                <a:spcPts val="0"/>
              </a:spcBef>
              <a:buSzPct val="100000"/>
              <a:buFont typeface="Times New Roman"/>
            </a:pPr>
            <a:r>
              <a:rPr lang="en" sz="1400">
                <a:latin typeface="Times New Roman"/>
                <a:ea typeface="Times New Roman"/>
                <a:cs typeface="Times New Roman"/>
                <a:sym typeface="Times New Roman"/>
              </a:rPr>
              <a:t>The face of the human has been detected and recognised</a:t>
            </a:r>
          </a:p>
          <a:p>
            <a:pPr indent="-317500" lvl="0" marL="457200" rtl="0" algn="just">
              <a:lnSpc>
                <a:spcPct val="150000"/>
              </a:lnSpc>
              <a:spcBef>
                <a:spcPts val="0"/>
              </a:spcBef>
              <a:buSzPct val="100000"/>
              <a:buFont typeface="Times New Roman"/>
            </a:pPr>
            <a:r>
              <a:rPr lang="en" sz="1400">
                <a:latin typeface="Times New Roman"/>
                <a:ea typeface="Times New Roman"/>
                <a:cs typeface="Times New Roman"/>
                <a:sym typeface="Times New Roman"/>
              </a:rPr>
              <a:t>When the person is recognised as a member of the house, his images are not stored and the motion detection continues.</a:t>
            </a:r>
          </a:p>
          <a:p>
            <a:pPr indent="-317500" lvl="0" marL="457200" rtl="0" algn="just">
              <a:lnSpc>
                <a:spcPct val="150000"/>
              </a:lnSpc>
              <a:spcBef>
                <a:spcPts val="0"/>
              </a:spcBef>
              <a:buSzPct val="100000"/>
              <a:buFont typeface="Times New Roman"/>
            </a:pPr>
            <a:r>
              <a:rPr lang="en" sz="1400">
                <a:latin typeface="Times New Roman"/>
                <a:ea typeface="Times New Roman"/>
                <a:cs typeface="Times New Roman"/>
                <a:sym typeface="Times New Roman"/>
              </a:rPr>
              <a:t>When the user has been recognised as an intruder, the images are stored in the database and the owner is notified.</a:t>
            </a:r>
          </a:p>
          <a:p>
            <a:pPr indent="-317500" lvl="0" marL="457200" algn="just">
              <a:lnSpc>
                <a:spcPct val="150000"/>
              </a:lnSpc>
              <a:spcBef>
                <a:spcPts val="0"/>
              </a:spcBef>
              <a:buSzPct val="100000"/>
              <a:buFont typeface="Times New Roman"/>
            </a:pPr>
            <a:r>
              <a:rPr lang="en" sz="1400">
                <a:latin typeface="Times New Roman"/>
                <a:ea typeface="Times New Roman"/>
                <a:cs typeface="Times New Roman"/>
                <a:sym typeface="Times New Roman"/>
              </a:rPr>
              <a:t>The images have been displayed correctly to the owner on his android application.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a:spcBef>
                <a:spcPts val="0"/>
              </a:spcBef>
              <a:buNone/>
            </a:pPr>
            <a:r>
              <a:rPr lang="en" sz="3000"/>
              <a:t>OUTPUT SNAPSHOTS:</a:t>
            </a:r>
          </a:p>
        </p:txBody>
      </p:sp>
      <p:pic>
        <p:nvPicPr>
          <p:cNvPr descr="29Apr2015_0141479.jpg" id="126" name="Shape 126"/>
          <p:cNvPicPr preferRelativeResize="0"/>
          <p:nvPr/>
        </p:nvPicPr>
        <p:blipFill>
          <a:blip r:embed="rId3">
            <a:alphaModFix/>
          </a:blip>
          <a:stretch>
            <a:fillRect/>
          </a:stretch>
        </p:blipFill>
        <p:spPr>
          <a:xfrm>
            <a:off x="86925" y="1991525"/>
            <a:ext cx="3360249" cy="1890149"/>
          </a:xfrm>
          <a:prstGeom prst="rect">
            <a:avLst/>
          </a:prstGeom>
          <a:noFill/>
          <a:ln>
            <a:noFill/>
          </a:ln>
        </p:spPr>
      </p:pic>
      <p:pic>
        <p:nvPicPr>
          <p:cNvPr descr="102cropHuman.jpg" id="127" name="Shape 127"/>
          <p:cNvPicPr preferRelativeResize="0"/>
          <p:nvPr/>
        </p:nvPicPr>
        <p:blipFill>
          <a:blip r:embed="rId4">
            <a:alphaModFix/>
          </a:blip>
          <a:stretch>
            <a:fillRect/>
          </a:stretch>
        </p:blipFill>
        <p:spPr>
          <a:xfrm>
            <a:off x="4237325" y="1269697"/>
            <a:ext cx="1689450" cy="3797600"/>
          </a:xfrm>
          <a:prstGeom prst="rect">
            <a:avLst/>
          </a:prstGeom>
          <a:noFill/>
          <a:ln>
            <a:noFill/>
          </a:ln>
        </p:spPr>
      </p:pic>
      <p:pic>
        <p:nvPicPr>
          <p:cNvPr descr="6face.jpg" id="128" name="Shape 128"/>
          <p:cNvPicPr preferRelativeResize="0"/>
          <p:nvPr/>
        </p:nvPicPr>
        <p:blipFill>
          <a:blip r:embed="rId5">
            <a:alphaModFix/>
          </a:blip>
          <a:stretch>
            <a:fillRect/>
          </a:stretch>
        </p:blipFill>
        <p:spPr>
          <a:xfrm>
            <a:off x="6751921" y="1266918"/>
            <a:ext cx="1689450" cy="38031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a:spcBef>
                <a:spcPts val="0"/>
              </a:spcBef>
              <a:buNone/>
            </a:pPr>
            <a:r>
              <a:rPr lang="en" sz="3000"/>
              <a:t>CONTINUED...</a:t>
            </a:r>
          </a:p>
        </p:txBody>
      </p:sp>
      <p:pic>
        <p:nvPicPr>
          <p:cNvPr descr="photo 1.PNG" id="134" name="Shape 134"/>
          <p:cNvPicPr preferRelativeResize="0"/>
          <p:nvPr/>
        </p:nvPicPr>
        <p:blipFill>
          <a:blip r:embed="rId3">
            <a:alphaModFix/>
          </a:blip>
          <a:stretch>
            <a:fillRect/>
          </a:stretch>
        </p:blipFill>
        <p:spPr>
          <a:xfrm>
            <a:off x="260925" y="1205650"/>
            <a:ext cx="2100949" cy="3735075"/>
          </a:xfrm>
          <a:prstGeom prst="rect">
            <a:avLst/>
          </a:prstGeom>
          <a:noFill/>
          <a:ln>
            <a:noFill/>
          </a:ln>
        </p:spPr>
      </p:pic>
      <p:pic>
        <p:nvPicPr>
          <p:cNvPr descr="photo 2.PNG" id="135" name="Shape 135"/>
          <p:cNvPicPr preferRelativeResize="0"/>
          <p:nvPr/>
        </p:nvPicPr>
        <p:blipFill>
          <a:blip r:embed="rId4">
            <a:alphaModFix/>
          </a:blip>
          <a:stretch>
            <a:fillRect/>
          </a:stretch>
        </p:blipFill>
        <p:spPr>
          <a:xfrm>
            <a:off x="3365425" y="1205650"/>
            <a:ext cx="2100949" cy="3735020"/>
          </a:xfrm>
          <a:prstGeom prst="rect">
            <a:avLst/>
          </a:prstGeom>
          <a:noFill/>
          <a:ln>
            <a:noFill/>
          </a:ln>
        </p:spPr>
      </p:pic>
      <p:pic>
        <p:nvPicPr>
          <p:cNvPr descr="photo 3.PNG" id="136" name="Shape 136"/>
          <p:cNvPicPr preferRelativeResize="0"/>
          <p:nvPr/>
        </p:nvPicPr>
        <p:blipFill>
          <a:blip r:embed="rId5">
            <a:alphaModFix/>
          </a:blip>
          <a:stretch>
            <a:fillRect/>
          </a:stretch>
        </p:blipFill>
        <p:spPr>
          <a:xfrm>
            <a:off x="6505025" y="1205674"/>
            <a:ext cx="2100949" cy="37350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a:spcBef>
                <a:spcPts val="0"/>
              </a:spcBef>
              <a:buNone/>
            </a:pPr>
            <a:r>
              <a:rPr lang="en"/>
              <a:t>FUTURE WORK</a:t>
            </a:r>
          </a:p>
        </p:txBody>
      </p:sp>
      <p:sp>
        <p:nvSpPr>
          <p:cNvPr id="142" name="Shape 142"/>
          <p:cNvSpPr txBox="1"/>
          <p:nvPr>
            <p:ph idx="1" type="body"/>
          </p:nvPr>
        </p:nvSpPr>
        <p:spPr>
          <a:xfrm>
            <a:off x="457200" y="1200150"/>
            <a:ext cx="8229600" cy="3725699"/>
          </a:xfrm>
          <a:prstGeom prst="rect">
            <a:avLst/>
          </a:prstGeom>
        </p:spPr>
        <p:txBody>
          <a:bodyPr anchorCtr="0" anchor="t" bIns="91425" lIns="91425" rIns="91425" wrap="square" tIns="91425">
            <a:noAutofit/>
          </a:bodyPr>
          <a:lstStyle/>
          <a:p>
            <a:pPr indent="-317500" lvl="0" marL="457200" rtl="0">
              <a:lnSpc>
                <a:spcPct val="150000"/>
              </a:lnSpc>
              <a:spcBef>
                <a:spcPts val="0"/>
              </a:spcBef>
              <a:buSzPct val="100000"/>
              <a:buFont typeface="Times New Roman"/>
            </a:pPr>
            <a:r>
              <a:rPr lang="en" sz="1400">
                <a:latin typeface="Times New Roman"/>
                <a:ea typeface="Times New Roman"/>
                <a:cs typeface="Times New Roman"/>
                <a:sym typeface="Times New Roman"/>
              </a:rPr>
              <a:t>Running the entire system on raspberry pi.</a:t>
            </a:r>
          </a:p>
          <a:p>
            <a:pPr indent="-317500" lvl="0" marL="457200" rtl="0">
              <a:lnSpc>
                <a:spcPct val="150000"/>
              </a:lnSpc>
              <a:spcBef>
                <a:spcPts val="0"/>
              </a:spcBef>
              <a:buSzPct val="100000"/>
              <a:buFont typeface="Times New Roman"/>
            </a:pPr>
            <a:r>
              <a:rPr lang="en" sz="1400">
                <a:latin typeface="Times New Roman"/>
                <a:ea typeface="Times New Roman"/>
                <a:cs typeface="Times New Roman"/>
                <a:sym typeface="Times New Roman"/>
              </a:rPr>
              <a:t>Increasing the efficiency of all the modules.</a:t>
            </a:r>
          </a:p>
          <a:p>
            <a:pPr lvl="0" rtl="0">
              <a:spcBef>
                <a:spcPts val="0"/>
              </a:spcBef>
              <a:buNone/>
            </a:pPr>
            <a:r>
              <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968050" y="1722003"/>
            <a:ext cx="8229600" cy="857400"/>
          </a:xfrm>
          <a:prstGeom prst="rect">
            <a:avLst/>
          </a:prstGeom>
        </p:spPr>
        <p:txBody>
          <a:bodyPr anchorCtr="0" anchor="ctr" bIns="91425" lIns="91425" rIns="91425" wrap="square" tIns="91425">
            <a:noAutofit/>
          </a:bodyPr>
          <a:lstStyle/>
          <a:p>
            <a:pPr lvl="0">
              <a:spcBef>
                <a:spcPts val="0"/>
              </a:spcBef>
              <a:buNone/>
            </a:pPr>
            <a:r>
              <a:rPr lang="en">
                <a:solidFill>
                  <a:srgbClr val="000000"/>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a:spcBef>
                <a:spcPts val="0"/>
              </a:spcBef>
              <a:buNone/>
            </a:pPr>
            <a:r>
              <a:rPr lang="en"/>
              <a:t>PROBLEM FORMULATION</a:t>
            </a:r>
          </a:p>
        </p:txBody>
      </p:sp>
      <p:sp>
        <p:nvSpPr>
          <p:cNvPr id="58" name="Shape 58"/>
          <p:cNvSpPr txBox="1"/>
          <p:nvPr>
            <p:ph idx="1" type="body"/>
          </p:nvPr>
        </p:nvSpPr>
        <p:spPr>
          <a:xfrm>
            <a:off x="457200" y="1200150"/>
            <a:ext cx="8229600" cy="3725699"/>
          </a:xfrm>
          <a:prstGeom prst="rect">
            <a:avLst/>
          </a:prstGeom>
        </p:spPr>
        <p:txBody>
          <a:bodyPr anchorCtr="0" anchor="t" bIns="91425" lIns="91425" rIns="91425" wrap="square" tIns="91425">
            <a:noAutofit/>
          </a:bodyPr>
          <a:lstStyle/>
          <a:p>
            <a:pPr lvl="0" algn="just">
              <a:lnSpc>
                <a:spcPct val="150000"/>
              </a:lnSpc>
              <a:spcBef>
                <a:spcPts val="0"/>
              </a:spcBef>
              <a:buNone/>
            </a:pPr>
            <a:r>
              <a:rPr lang="en" sz="1800"/>
              <a:t>The current intrusion detection systems use infrared cameras to detect the intruders in a house. As this system uses heat to detect humans, the system can be falsely triggered and the human cannot be identified. With the improvements in the image processing in the past decade we can now not only detect humans but also identify them with the help of simple cameras.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a:spcBef>
                <a:spcPts val="0"/>
              </a:spcBef>
              <a:buNone/>
            </a:pPr>
            <a:r>
              <a:rPr lang="en"/>
              <a:t>MOTIVATION</a:t>
            </a:r>
          </a:p>
        </p:txBody>
      </p:sp>
      <p:sp>
        <p:nvSpPr>
          <p:cNvPr id="64" name="Shape 64"/>
          <p:cNvSpPr txBox="1"/>
          <p:nvPr>
            <p:ph idx="1" type="body"/>
          </p:nvPr>
        </p:nvSpPr>
        <p:spPr>
          <a:xfrm>
            <a:off x="457200" y="1200150"/>
            <a:ext cx="8229600" cy="3725699"/>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61111"/>
              <a:buFont typeface="Arial"/>
              <a:buNone/>
            </a:pPr>
            <a:r>
              <a:rPr lang="en" sz="1800"/>
              <a:t>The system being developed uses motion detection coupled with human detection and face recognition which will help solve the current problem in the intrusion detection systems. Also the cost of an infrared cameras are high. Our system uses webcams to execute the same.</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a:spcBef>
                <a:spcPts val="0"/>
              </a:spcBef>
              <a:buNone/>
            </a:pPr>
            <a:r>
              <a:rPr lang="en"/>
              <a:t>LITERATURE SURVEY</a:t>
            </a:r>
          </a:p>
        </p:txBody>
      </p:sp>
      <p:sp>
        <p:nvSpPr>
          <p:cNvPr id="70" name="Shape 70"/>
          <p:cNvSpPr txBox="1"/>
          <p:nvPr>
            <p:ph idx="1" type="body"/>
          </p:nvPr>
        </p:nvSpPr>
        <p:spPr>
          <a:xfrm>
            <a:off x="457200" y="1200150"/>
            <a:ext cx="8229600" cy="3725699"/>
          </a:xfrm>
          <a:prstGeom prst="rect">
            <a:avLst/>
          </a:prstGeom>
        </p:spPr>
        <p:txBody>
          <a:bodyPr anchorCtr="0" anchor="t" bIns="91425" lIns="91425" rIns="91425" wrap="square" tIns="91425">
            <a:noAutofit/>
          </a:bodyPr>
          <a:lstStyle/>
          <a:p>
            <a:pPr indent="-342900" lvl="0" marL="457200" rtl="0">
              <a:lnSpc>
                <a:spcPct val="150000"/>
              </a:lnSpc>
              <a:spcBef>
                <a:spcPts val="0"/>
              </a:spcBef>
              <a:buSzPct val="100000"/>
            </a:pPr>
            <a:r>
              <a:rPr lang="en" sz="1800"/>
              <a:t>Image difference threshold strategies and shadow detection</a:t>
            </a:r>
          </a:p>
          <a:p>
            <a:pPr indent="457200" lvl="0" marL="457200" rtl="0">
              <a:lnSpc>
                <a:spcPct val="150000"/>
              </a:lnSpc>
              <a:spcBef>
                <a:spcPts val="0"/>
              </a:spcBef>
              <a:buNone/>
            </a:pPr>
            <a:r>
              <a:rPr lang="en" sz="1400">
                <a:latin typeface="Times New Roman"/>
                <a:ea typeface="Times New Roman"/>
                <a:cs typeface="Times New Roman"/>
                <a:sym typeface="Times New Roman"/>
              </a:rPr>
              <a:t>Paul L. Rosin and Tim Ellis  at </a:t>
            </a:r>
            <a:r>
              <a:rPr lang="en" sz="1400">
                <a:solidFill>
                  <a:srgbClr val="000000"/>
                </a:solidFill>
                <a:highlight>
                  <a:srgbClr val="FFFFFF"/>
                </a:highlight>
                <a:latin typeface="Times New Roman"/>
                <a:ea typeface="Times New Roman"/>
                <a:cs typeface="Times New Roman"/>
                <a:sym typeface="Times New Roman"/>
              </a:rPr>
              <a:t>Proceeding BMVC '05 Proceedings of the 2005 British conference </a:t>
            </a:r>
          </a:p>
          <a:p>
            <a:pPr indent="457200" lvl="0" marL="457200" rtl="0">
              <a:lnSpc>
                <a:spcPct val="150000"/>
              </a:lnSpc>
              <a:spcBef>
                <a:spcPts val="0"/>
              </a:spcBef>
              <a:buNone/>
            </a:pPr>
            <a:r>
              <a:rPr lang="en" sz="1400">
                <a:solidFill>
                  <a:srgbClr val="000000"/>
                </a:solidFill>
                <a:highlight>
                  <a:srgbClr val="FFFFFF"/>
                </a:highlight>
                <a:latin typeface="Times New Roman"/>
                <a:ea typeface="Times New Roman"/>
                <a:cs typeface="Times New Roman"/>
                <a:sym typeface="Times New Roman"/>
              </a:rPr>
              <a:t>on machine vision (Vol. 1)</a:t>
            </a:r>
          </a:p>
          <a:p>
            <a:pPr indent="0" lvl="0" marL="457200" rtl="0">
              <a:lnSpc>
                <a:spcPct val="150000"/>
              </a:lnSpc>
              <a:spcBef>
                <a:spcPts val="0"/>
              </a:spcBef>
              <a:buNone/>
            </a:pPr>
            <a:r>
              <a:t/>
            </a:r>
            <a:endParaRPr sz="1800"/>
          </a:p>
          <a:p>
            <a:pPr indent="-342900" lvl="0" marL="457200" rtl="0">
              <a:lnSpc>
                <a:spcPct val="150000"/>
              </a:lnSpc>
              <a:spcBef>
                <a:spcPts val="0"/>
              </a:spcBef>
              <a:buSzPct val="100000"/>
            </a:pPr>
            <a:r>
              <a:rPr lang="en" sz="1800"/>
              <a:t>Histograms of Oriented Gradients for Human Detection</a:t>
            </a:r>
          </a:p>
          <a:p>
            <a:pPr indent="0" lvl="0" marL="914400">
              <a:lnSpc>
                <a:spcPct val="150000"/>
              </a:lnSpc>
              <a:spcBef>
                <a:spcPts val="0"/>
              </a:spcBef>
              <a:buNone/>
            </a:pPr>
            <a:r>
              <a:rPr lang="en" sz="1400">
                <a:solidFill>
                  <a:srgbClr val="000000"/>
                </a:solidFill>
                <a:latin typeface="Times New Roman"/>
                <a:ea typeface="Times New Roman"/>
                <a:cs typeface="Times New Roman"/>
                <a:sym typeface="Times New Roman"/>
              </a:rPr>
              <a:t>Navneet Dalal and Bill Triggs </a:t>
            </a:r>
            <a:r>
              <a:rPr lang="en" sz="1400">
                <a:solidFill>
                  <a:srgbClr val="000000"/>
                </a:solidFill>
                <a:highlight>
                  <a:srgbClr val="FFFFFF"/>
                </a:highlight>
                <a:latin typeface="Times New Roman"/>
                <a:ea typeface="Times New Roman"/>
                <a:cs typeface="Times New Roman"/>
                <a:sym typeface="Times New Roman"/>
                <a:hlinkClick r:id="rId3"/>
              </a:rPr>
              <a:t>Computer Vision and Pattern Recognition, 2005. CVPR 2005. IEEE Computer Society Conference</a:t>
            </a:r>
            <a:r>
              <a:rPr lang="en" sz="1400">
                <a:solidFill>
                  <a:srgbClr val="000000"/>
                </a:solidFill>
                <a:latin typeface="Times New Roman"/>
                <a:ea typeface="Times New Roman"/>
                <a:cs typeface="Times New Roman"/>
                <a:sym typeface="Times New Roman"/>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rtl="0">
              <a:lnSpc>
                <a:spcPct val="115000"/>
              </a:lnSpc>
              <a:spcBef>
                <a:spcPts val="0"/>
              </a:spcBef>
              <a:buNone/>
            </a:pPr>
            <a:r>
              <a:t/>
            </a:r>
            <a:endParaRPr sz="1200">
              <a:solidFill>
                <a:srgbClr val="222222"/>
              </a:solidFill>
              <a:highlight>
                <a:srgbClr val="FFFFFF"/>
              </a:highlight>
              <a:latin typeface="Times New Roman"/>
              <a:ea typeface="Times New Roman"/>
              <a:cs typeface="Times New Roman"/>
              <a:sym typeface="Times New Roman"/>
            </a:endParaRPr>
          </a:p>
          <a:p>
            <a:pPr lvl="0">
              <a:spcBef>
                <a:spcPts val="0"/>
              </a:spcBef>
              <a:buNone/>
            </a:pPr>
            <a:r>
              <a:rPr lang="en"/>
              <a:t>SYSTEM DESIGN</a:t>
            </a:r>
          </a:p>
        </p:txBody>
      </p:sp>
      <p:sp>
        <p:nvSpPr>
          <p:cNvPr id="76" name="Shape 76"/>
          <p:cNvSpPr txBox="1"/>
          <p:nvPr>
            <p:ph idx="1" type="body"/>
          </p:nvPr>
        </p:nvSpPr>
        <p:spPr>
          <a:xfrm>
            <a:off x="457200" y="1200150"/>
            <a:ext cx="8229600" cy="3725699"/>
          </a:xfrm>
          <a:prstGeom prst="rect">
            <a:avLst/>
          </a:prstGeom>
        </p:spPr>
        <p:txBody>
          <a:bodyPr anchorCtr="0" anchor="t" bIns="91425" lIns="91425" rIns="91425" wrap="square" tIns="91425">
            <a:noAutofit/>
          </a:bodyPr>
          <a:lstStyle/>
          <a:p>
            <a:pPr indent="-317500" lvl="0" marL="457200" rtl="0">
              <a:lnSpc>
                <a:spcPct val="150000"/>
              </a:lnSpc>
              <a:spcBef>
                <a:spcPts val="0"/>
              </a:spcBef>
              <a:buSzPct val="100000"/>
              <a:buFont typeface="Times New Roman"/>
            </a:pPr>
            <a:r>
              <a:rPr lang="en" sz="1400">
                <a:latin typeface="Times New Roman"/>
                <a:ea typeface="Times New Roman"/>
                <a:cs typeface="Times New Roman"/>
                <a:sym typeface="Times New Roman"/>
              </a:rPr>
              <a:t>Intel Core I3 processor</a:t>
            </a:r>
          </a:p>
          <a:p>
            <a:pPr indent="-317500" lvl="0" marL="457200" rtl="0">
              <a:lnSpc>
                <a:spcPct val="150000"/>
              </a:lnSpc>
              <a:spcBef>
                <a:spcPts val="0"/>
              </a:spcBef>
              <a:buSzPct val="100000"/>
              <a:buFont typeface="Times New Roman"/>
            </a:pPr>
            <a:r>
              <a:rPr lang="en" sz="1400">
                <a:latin typeface="Times New Roman"/>
                <a:ea typeface="Times New Roman"/>
                <a:cs typeface="Times New Roman"/>
                <a:sym typeface="Times New Roman"/>
              </a:rPr>
              <a:t>4GB Ram</a:t>
            </a:r>
          </a:p>
          <a:p>
            <a:pPr indent="-317500" lvl="0" marL="457200" rtl="0">
              <a:lnSpc>
                <a:spcPct val="150000"/>
              </a:lnSpc>
              <a:spcBef>
                <a:spcPts val="0"/>
              </a:spcBef>
              <a:buSzPct val="100000"/>
              <a:buFont typeface="Times New Roman"/>
            </a:pPr>
            <a:r>
              <a:rPr lang="en" sz="1400">
                <a:latin typeface="Times New Roman"/>
                <a:ea typeface="Times New Roman"/>
                <a:cs typeface="Times New Roman"/>
                <a:sym typeface="Times New Roman"/>
              </a:rPr>
              <a:t>Internal /External Webcam.</a:t>
            </a:r>
          </a:p>
          <a:p>
            <a:pPr lvl="0">
              <a:spcBef>
                <a:spcPts val="0"/>
              </a:spcBef>
              <a:buNone/>
            </a:pPr>
            <a:r>
              <a:t/>
            </a:r>
            <a:endParaRPr sz="1400">
              <a:latin typeface="Times New Roman"/>
              <a:ea typeface="Times New Roman"/>
              <a:cs typeface="Times New Roman"/>
              <a:sym typeface="Times New Roman"/>
            </a:endParaRPr>
          </a:p>
        </p:txBody>
      </p:sp>
      <p:pic>
        <p:nvPicPr>
          <p:cNvPr descr="image.jpg" id="77" name="Shape 77"/>
          <p:cNvPicPr preferRelativeResize="0"/>
          <p:nvPr/>
        </p:nvPicPr>
        <p:blipFill>
          <a:blip r:embed="rId3">
            <a:alphaModFix/>
          </a:blip>
          <a:stretch>
            <a:fillRect/>
          </a:stretch>
        </p:blipFill>
        <p:spPr>
          <a:xfrm>
            <a:off x="4049750" y="1143975"/>
            <a:ext cx="1856399" cy="3999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a:spcBef>
                <a:spcPts val="0"/>
              </a:spcBef>
              <a:buNone/>
            </a:pPr>
            <a:r>
              <a:rPr lang="en"/>
              <a:t>PSEUDO CODE</a:t>
            </a:r>
          </a:p>
        </p:txBody>
      </p:sp>
      <p:sp>
        <p:nvSpPr>
          <p:cNvPr id="83" name="Shape 83"/>
          <p:cNvSpPr txBox="1"/>
          <p:nvPr>
            <p:ph idx="1" type="body"/>
          </p:nvPr>
        </p:nvSpPr>
        <p:spPr>
          <a:xfrm>
            <a:off x="457200" y="1200150"/>
            <a:ext cx="8229600" cy="3725699"/>
          </a:xfrm>
          <a:prstGeom prst="rect">
            <a:avLst/>
          </a:prstGeom>
        </p:spPr>
        <p:txBody>
          <a:bodyPr anchorCtr="0" anchor="t" bIns="91425" lIns="91425" rIns="91425" wrap="square" tIns="91425">
            <a:noAutofit/>
          </a:bodyPr>
          <a:lstStyle/>
          <a:p>
            <a:pPr indent="0" lvl="0" marL="0" rtl="0">
              <a:lnSpc>
                <a:spcPct val="150000"/>
              </a:lnSpc>
              <a:spcBef>
                <a:spcPts val="0"/>
              </a:spcBef>
              <a:buNone/>
            </a:pPr>
            <a:r>
              <a:rPr lang="en" sz="1400"/>
              <a:t> The developed system consists of three parts, they are:</a:t>
            </a:r>
          </a:p>
          <a:p>
            <a:pPr lvl="0" rtl="0">
              <a:lnSpc>
                <a:spcPct val="150000"/>
              </a:lnSpc>
              <a:spcBef>
                <a:spcPts val="0"/>
              </a:spcBef>
              <a:buNone/>
            </a:pPr>
            <a:r>
              <a:t/>
            </a:r>
            <a:endParaRPr sz="1400"/>
          </a:p>
          <a:p>
            <a:pPr lvl="0" rtl="0">
              <a:spcBef>
                <a:spcPts val="0"/>
              </a:spcBef>
              <a:buNone/>
            </a:pPr>
            <a:r>
              <a:t/>
            </a:r>
            <a:endParaRPr sz="1400"/>
          </a:p>
        </p:txBody>
      </p:sp>
      <p:pic>
        <p:nvPicPr>
          <p:cNvPr descr="block.png" id="84" name="Shape 84"/>
          <p:cNvPicPr preferRelativeResize="0"/>
          <p:nvPr/>
        </p:nvPicPr>
        <p:blipFill>
          <a:blip r:embed="rId3">
            <a:alphaModFix/>
          </a:blip>
          <a:stretch>
            <a:fillRect/>
          </a:stretch>
        </p:blipFill>
        <p:spPr>
          <a:xfrm>
            <a:off x="657775" y="1884475"/>
            <a:ext cx="6972300" cy="299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5"/>
            <a:ext cx="8577600" cy="857400"/>
          </a:xfrm>
          <a:prstGeom prst="rect">
            <a:avLst/>
          </a:prstGeom>
        </p:spPr>
        <p:txBody>
          <a:bodyPr anchorCtr="0" anchor="ctr" bIns="91425" lIns="91425" rIns="91425" wrap="square" tIns="91425">
            <a:noAutofit/>
          </a:bodyPr>
          <a:lstStyle/>
          <a:p>
            <a:pPr lvl="0">
              <a:spcBef>
                <a:spcPts val="0"/>
              </a:spcBef>
              <a:buNone/>
            </a:pPr>
            <a:r>
              <a:rPr lang="en" sz="3100"/>
              <a:t>IMAGE PROCESSING:MOTION DETECTION	</a:t>
            </a:r>
          </a:p>
        </p:txBody>
      </p:sp>
      <p:sp>
        <p:nvSpPr>
          <p:cNvPr id="90" name="Shape 90"/>
          <p:cNvSpPr txBox="1"/>
          <p:nvPr>
            <p:ph idx="1" type="body"/>
          </p:nvPr>
        </p:nvSpPr>
        <p:spPr>
          <a:xfrm>
            <a:off x="457200" y="1208400"/>
            <a:ext cx="8229600" cy="3725699"/>
          </a:xfrm>
          <a:prstGeom prst="rect">
            <a:avLst/>
          </a:prstGeom>
        </p:spPr>
        <p:txBody>
          <a:bodyPr anchorCtr="0" anchor="t" bIns="91425" lIns="91425" rIns="91425" wrap="square" tIns="91425">
            <a:noAutofit/>
          </a:bodyPr>
          <a:lstStyle/>
          <a:p>
            <a:pPr lvl="0" rtl="0">
              <a:lnSpc>
                <a:spcPct val="150000"/>
              </a:lnSpc>
              <a:spcBef>
                <a:spcPts val="0"/>
              </a:spcBef>
              <a:buNone/>
            </a:pPr>
            <a:r>
              <a:rPr lang="en" sz="1400">
                <a:latin typeface="Times New Roman"/>
                <a:ea typeface="Times New Roman"/>
                <a:cs typeface="Times New Roman"/>
                <a:sym typeface="Times New Roman"/>
              </a:rPr>
              <a:t>Capture the video feed through a  webcam</a:t>
            </a:r>
          </a:p>
          <a:p>
            <a:pPr lvl="0" rtl="0">
              <a:lnSpc>
                <a:spcPct val="150000"/>
              </a:lnSpc>
              <a:spcBef>
                <a:spcPts val="0"/>
              </a:spcBef>
              <a:buNone/>
            </a:pPr>
            <a:r>
              <a:rPr lang="en" sz="1400">
                <a:latin typeface="Times New Roman"/>
                <a:ea typeface="Times New Roman"/>
                <a:cs typeface="Times New Roman"/>
                <a:sym typeface="Times New Roman"/>
              </a:rPr>
              <a:t>Applying image differencing on the consecutive frames for the motion </a:t>
            </a:r>
          </a:p>
          <a:p>
            <a:pPr lvl="0" rtl="0">
              <a:lnSpc>
                <a:spcPct val="150000"/>
              </a:lnSpc>
              <a:spcBef>
                <a:spcPts val="0"/>
              </a:spcBef>
              <a:buNone/>
            </a:pPr>
            <a:r>
              <a:rPr lang="en" sz="1400">
                <a:latin typeface="Times New Roman"/>
                <a:ea typeface="Times New Roman"/>
                <a:cs typeface="Times New Roman"/>
                <a:sym typeface="Times New Roman"/>
              </a:rPr>
              <a:t>Checking for the considerable motion by keeping a threshold.</a:t>
            </a:r>
          </a:p>
          <a:p>
            <a:pPr lvl="0" rtl="0">
              <a:lnSpc>
                <a:spcPct val="150000"/>
              </a:lnSpc>
              <a:spcBef>
                <a:spcPts val="0"/>
              </a:spcBef>
              <a:buNone/>
            </a:pPr>
            <a:r>
              <a:rPr lang="en" sz="1400">
                <a:latin typeface="Times New Roman"/>
                <a:ea typeface="Times New Roman"/>
                <a:cs typeface="Times New Roman"/>
                <a:sym typeface="Times New Roman"/>
              </a:rPr>
              <a:t>If motion is detected</a:t>
            </a:r>
          </a:p>
          <a:p>
            <a:pPr lvl="0" rtl="0">
              <a:lnSpc>
                <a:spcPct val="150000"/>
              </a:lnSpc>
              <a:spcBef>
                <a:spcPts val="0"/>
              </a:spcBef>
              <a:buNone/>
            </a:pPr>
            <a:r>
              <a:rPr lang="en" sz="1400">
                <a:latin typeface="Times New Roman"/>
                <a:ea typeface="Times New Roman"/>
                <a:cs typeface="Times New Roman"/>
                <a:sym typeface="Times New Roman"/>
              </a:rPr>
              <a:t>{</a:t>
            </a:r>
          </a:p>
          <a:p>
            <a:pPr lvl="0" rtl="0">
              <a:lnSpc>
                <a:spcPct val="150000"/>
              </a:lnSpc>
              <a:spcBef>
                <a:spcPts val="0"/>
              </a:spcBef>
              <a:buNone/>
            </a:pPr>
            <a:r>
              <a:rPr lang="en" sz="1400">
                <a:latin typeface="Times New Roman"/>
                <a:ea typeface="Times New Roman"/>
                <a:cs typeface="Times New Roman"/>
                <a:sym typeface="Times New Roman"/>
              </a:rPr>
              <a:t>	frame is captured and stored</a:t>
            </a:r>
          </a:p>
          <a:p>
            <a:pPr lvl="0" rtl="0">
              <a:lnSpc>
                <a:spcPct val="150000"/>
              </a:lnSpc>
              <a:spcBef>
                <a:spcPts val="0"/>
              </a:spcBef>
              <a:buNone/>
            </a:pPr>
            <a:r>
              <a:rPr lang="en" sz="1400">
                <a:latin typeface="Times New Roman"/>
                <a:ea typeface="Times New Roman"/>
                <a:cs typeface="Times New Roman"/>
                <a:sym typeface="Times New Roman"/>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a:spcBef>
                <a:spcPts val="0"/>
              </a:spcBef>
              <a:buNone/>
            </a:pPr>
            <a:r>
              <a:rPr lang="en" sz="3100"/>
              <a:t>IMAGE PROCESSING:HUMAN DETECTION</a:t>
            </a:r>
          </a:p>
        </p:txBody>
      </p:sp>
      <p:sp>
        <p:nvSpPr>
          <p:cNvPr id="96" name="Shape 96"/>
          <p:cNvSpPr txBox="1"/>
          <p:nvPr>
            <p:ph idx="1" type="body"/>
          </p:nvPr>
        </p:nvSpPr>
        <p:spPr>
          <a:xfrm>
            <a:off x="457200" y="1200150"/>
            <a:ext cx="8229600" cy="3725699"/>
          </a:xfrm>
          <a:prstGeom prst="rect">
            <a:avLst/>
          </a:prstGeom>
        </p:spPr>
        <p:txBody>
          <a:bodyPr anchorCtr="0" anchor="t" bIns="91425" lIns="91425" rIns="91425" wrap="square" tIns="91425">
            <a:noAutofit/>
          </a:bodyPr>
          <a:lstStyle/>
          <a:p>
            <a:pPr lvl="0" rtl="0">
              <a:lnSpc>
                <a:spcPct val="150000"/>
              </a:lnSpc>
              <a:spcBef>
                <a:spcPts val="0"/>
              </a:spcBef>
              <a:buNone/>
            </a:pPr>
            <a:r>
              <a:rPr lang="en" sz="1400"/>
              <a:t>Train the HOG SVM and build a classifier </a:t>
            </a:r>
          </a:p>
          <a:p>
            <a:pPr lvl="0" rtl="0">
              <a:lnSpc>
                <a:spcPct val="150000"/>
              </a:lnSpc>
              <a:spcBef>
                <a:spcPts val="0"/>
              </a:spcBef>
              <a:buNone/>
            </a:pPr>
            <a:r>
              <a:rPr lang="en" sz="1400"/>
              <a:t>For each image saved</a:t>
            </a:r>
          </a:p>
          <a:p>
            <a:pPr lvl="0" rtl="0">
              <a:lnSpc>
                <a:spcPct val="150000"/>
              </a:lnSpc>
              <a:spcBef>
                <a:spcPts val="0"/>
              </a:spcBef>
              <a:buNone/>
            </a:pPr>
            <a:r>
              <a:rPr lang="en" sz="1400"/>
              <a:t>{</a:t>
            </a:r>
          </a:p>
          <a:p>
            <a:pPr lvl="0" rtl="0">
              <a:lnSpc>
                <a:spcPct val="150000"/>
              </a:lnSpc>
              <a:spcBef>
                <a:spcPts val="0"/>
              </a:spcBef>
              <a:buNone/>
            </a:pPr>
            <a:r>
              <a:rPr lang="en" sz="1400"/>
              <a:t>	The svm predicts the presence of  human</a:t>
            </a:r>
          </a:p>
          <a:p>
            <a:pPr lvl="0" rtl="0">
              <a:lnSpc>
                <a:spcPct val="150000"/>
              </a:lnSpc>
              <a:spcBef>
                <a:spcPts val="0"/>
              </a:spcBef>
              <a:buNone/>
            </a:pPr>
            <a:r>
              <a:rPr lang="en" sz="1400"/>
              <a:t>	if(human is detected)</a:t>
            </a:r>
          </a:p>
          <a:p>
            <a:pPr lvl="0" rtl="0">
              <a:lnSpc>
                <a:spcPct val="150000"/>
              </a:lnSpc>
              <a:spcBef>
                <a:spcPts val="0"/>
              </a:spcBef>
              <a:buNone/>
            </a:pPr>
            <a:r>
              <a:rPr lang="en" sz="1400"/>
              <a:t>		crop part of the image where human is present and saved.</a:t>
            </a:r>
          </a:p>
          <a:p>
            <a:pPr lvl="0">
              <a:lnSpc>
                <a:spcPct val="150000"/>
              </a:lnSpc>
              <a:spcBef>
                <a:spcPts val="0"/>
              </a:spcBef>
              <a:buNone/>
            </a:pPr>
            <a:r>
              <a:rPr lang="en" sz="1400"/>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ctr" bIns="91425" lIns="91425" rIns="91425" wrap="square" tIns="91425">
            <a:noAutofit/>
          </a:bodyPr>
          <a:lstStyle/>
          <a:p>
            <a:pPr lvl="0">
              <a:spcBef>
                <a:spcPts val="0"/>
              </a:spcBef>
              <a:buNone/>
            </a:pPr>
            <a:r>
              <a:rPr lang="en" sz="3100"/>
              <a:t>IMAGE PROCESSING:FACE RECOGNITION </a:t>
            </a:r>
          </a:p>
        </p:txBody>
      </p:sp>
      <p:sp>
        <p:nvSpPr>
          <p:cNvPr id="102" name="Shape 102"/>
          <p:cNvSpPr txBox="1"/>
          <p:nvPr>
            <p:ph idx="1" type="body"/>
          </p:nvPr>
        </p:nvSpPr>
        <p:spPr>
          <a:xfrm>
            <a:off x="457200" y="1200150"/>
            <a:ext cx="8229600" cy="3725699"/>
          </a:xfrm>
          <a:prstGeom prst="rect">
            <a:avLst/>
          </a:prstGeom>
        </p:spPr>
        <p:txBody>
          <a:bodyPr anchorCtr="0" anchor="t" bIns="91425" lIns="91425" rIns="91425" wrap="square" tIns="91425">
            <a:noAutofit/>
          </a:bodyPr>
          <a:lstStyle/>
          <a:p>
            <a:pPr lvl="0" rtl="0">
              <a:lnSpc>
                <a:spcPct val="100000"/>
              </a:lnSpc>
              <a:spcBef>
                <a:spcPts val="0"/>
              </a:spcBef>
              <a:buNone/>
            </a:pPr>
            <a:r>
              <a:rPr lang="en" sz="1400">
                <a:latin typeface="Times New Roman"/>
                <a:ea typeface="Times New Roman"/>
                <a:cs typeface="Times New Roman"/>
                <a:sym typeface="Times New Roman"/>
              </a:rPr>
              <a:t>Train the Haar classifier with the data set.</a:t>
            </a:r>
          </a:p>
          <a:p>
            <a:pPr lvl="0" rtl="0">
              <a:lnSpc>
                <a:spcPct val="100000"/>
              </a:lnSpc>
              <a:spcBef>
                <a:spcPts val="0"/>
              </a:spcBef>
              <a:buNone/>
            </a:pPr>
            <a:r>
              <a:rPr lang="en" sz="1400">
                <a:latin typeface="Times New Roman"/>
                <a:ea typeface="Times New Roman"/>
                <a:cs typeface="Times New Roman"/>
                <a:sym typeface="Times New Roman"/>
              </a:rPr>
              <a:t>for each image that is cropped</a:t>
            </a:r>
          </a:p>
          <a:p>
            <a:pPr lvl="0" rtl="0">
              <a:lnSpc>
                <a:spcPct val="100000"/>
              </a:lnSpc>
              <a:spcBef>
                <a:spcPts val="0"/>
              </a:spcBef>
              <a:buNone/>
            </a:pPr>
            <a:r>
              <a:rPr lang="en" sz="1400">
                <a:latin typeface="Times New Roman"/>
                <a:ea typeface="Times New Roman"/>
                <a:cs typeface="Times New Roman"/>
                <a:sym typeface="Times New Roman"/>
              </a:rPr>
              <a:t>{</a:t>
            </a:r>
          </a:p>
          <a:p>
            <a:pPr lvl="0" rtl="0">
              <a:lnSpc>
                <a:spcPct val="100000"/>
              </a:lnSpc>
              <a:spcBef>
                <a:spcPts val="0"/>
              </a:spcBef>
              <a:buNone/>
            </a:pPr>
            <a:r>
              <a:rPr lang="en" sz="1400">
                <a:latin typeface="Times New Roman"/>
                <a:ea typeface="Times New Roman"/>
                <a:cs typeface="Times New Roman"/>
                <a:sym typeface="Times New Roman"/>
              </a:rPr>
              <a:t>	the trained haar classifier will first detect the presence of a face</a:t>
            </a:r>
          </a:p>
          <a:p>
            <a:pPr lvl="0" rtl="0">
              <a:lnSpc>
                <a:spcPct val="100000"/>
              </a:lnSpc>
              <a:spcBef>
                <a:spcPts val="0"/>
              </a:spcBef>
              <a:buNone/>
            </a:pPr>
            <a:r>
              <a:rPr lang="en" sz="1400">
                <a:latin typeface="Times New Roman"/>
                <a:ea typeface="Times New Roman"/>
                <a:cs typeface="Times New Roman"/>
                <a:sym typeface="Times New Roman"/>
              </a:rPr>
              <a:t>	if face is present</a:t>
            </a:r>
          </a:p>
          <a:p>
            <a:pPr lvl="0" rtl="0">
              <a:lnSpc>
                <a:spcPct val="100000"/>
              </a:lnSpc>
              <a:spcBef>
                <a:spcPts val="0"/>
              </a:spcBef>
              <a:buNone/>
            </a:pPr>
            <a:r>
              <a:rPr lang="en" sz="1400">
                <a:latin typeface="Times New Roman"/>
                <a:ea typeface="Times New Roman"/>
                <a:cs typeface="Times New Roman"/>
                <a:sym typeface="Times New Roman"/>
              </a:rPr>
              <a:t>	{</a:t>
            </a:r>
          </a:p>
          <a:p>
            <a:pPr lvl="0" rtl="0">
              <a:lnSpc>
                <a:spcPct val="100000"/>
              </a:lnSpc>
              <a:spcBef>
                <a:spcPts val="0"/>
              </a:spcBef>
              <a:buNone/>
            </a:pPr>
            <a:r>
              <a:rPr lang="en" sz="1400">
                <a:latin typeface="Times New Roman"/>
                <a:ea typeface="Times New Roman"/>
                <a:cs typeface="Times New Roman"/>
                <a:sym typeface="Times New Roman"/>
              </a:rPr>
              <a:t>		Compare the detected face with the train classes of images to recognize the face.</a:t>
            </a:r>
          </a:p>
          <a:p>
            <a:pPr lvl="0" rtl="0">
              <a:lnSpc>
                <a:spcPct val="100000"/>
              </a:lnSpc>
              <a:spcBef>
                <a:spcPts val="0"/>
              </a:spcBef>
              <a:buNone/>
            </a:pPr>
            <a:r>
              <a:rPr lang="en" sz="1400">
                <a:latin typeface="Times New Roman"/>
                <a:ea typeface="Times New Roman"/>
                <a:cs typeface="Times New Roman"/>
                <a:sym typeface="Times New Roman"/>
              </a:rPr>
              <a:t>                    if face is not recognised</a:t>
            </a:r>
          </a:p>
          <a:p>
            <a:pPr lvl="0" rtl="0">
              <a:lnSpc>
                <a:spcPct val="100000"/>
              </a:lnSpc>
              <a:spcBef>
                <a:spcPts val="0"/>
              </a:spcBef>
              <a:buNone/>
            </a:pPr>
            <a:r>
              <a:rPr lang="en" sz="1400">
                <a:latin typeface="Times New Roman"/>
                <a:ea typeface="Times New Roman"/>
                <a:cs typeface="Times New Roman"/>
                <a:sym typeface="Times New Roman"/>
              </a:rPr>
              <a:t>                    {</a:t>
            </a:r>
          </a:p>
          <a:p>
            <a:pPr lvl="0" rtl="0">
              <a:lnSpc>
                <a:spcPct val="100000"/>
              </a:lnSpc>
              <a:spcBef>
                <a:spcPts val="0"/>
              </a:spcBef>
              <a:buNone/>
            </a:pPr>
            <a:r>
              <a:rPr lang="en" sz="1400">
                <a:latin typeface="Times New Roman"/>
                <a:ea typeface="Times New Roman"/>
                <a:cs typeface="Times New Roman"/>
                <a:sym typeface="Times New Roman"/>
              </a:rPr>
              <a:t>                                Store the face as an intruder.</a:t>
            </a:r>
          </a:p>
          <a:p>
            <a:pPr lvl="0" rtl="0">
              <a:lnSpc>
                <a:spcPct val="100000"/>
              </a:lnSpc>
              <a:spcBef>
                <a:spcPts val="0"/>
              </a:spcBef>
              <a:buNone/>
            </a:pPr>
            <a:r>
              <a:rPr lang="en" sz="1400">
                <a:latin typeface="Times New Roman"/>
                <a:ea typeface="Times New Roman"/>
                <a:cs typeface="Times New Roman"/>
                <a:sym typeface="Times New Roman"/>
              </a:rPr>
              <a:t>                    } </a:t>
            </a:r>
          </a:p>
          <a:p>
            <a:pPr lvl="0" rtl="0">
              <a:lnSpc>
                <a:spcPct val="100000"/>
              </a:lnSpc>
              <a:spcBef>
                <a:spcPts val="0"/>
              </a:spcBef>
              <a:buNone/>
            </a:pPr>
            <a:r>
              <a:rPr lang="en" sz="1400">
                <a:latin typeface="Times New Roman"/>
                <a:ea typeface="Times New Roman"/>
                <a:cs typeface="Times New Roman"/>
                <a:sym typeface="Times New Roman"/>
              </a:rPr>
              <a:t>	}</a:t>
            </a:r>
          </a:p>
          <a:p>
            <a:pPr lvl="0">
              <a:lnSpc>
                <a:spcPct val="100000"/>
              </a:lnSpc>
              <a:spcBef>
                <a:spcPts val="0"/>
              </a:spcBef>
              <a:buNone/>
            </a:pPr>
            <a:r>
              <a:rPr lang="en" sz="1400">
                <a:latin typeface="Times New Roman"/>
                <a:ea typeface="Times New Roman"/>
                <a:cs typeface="Times New Roman"/>
                <a:sym typeface="Times New Roman"/>
              </a:rPr>
              <a: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 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