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3EE4A-D6BB-4415-A380-CAED6615BAB9}" type="datetimeFigureOut">
              <a:rPr lang="en-US" smtClean="0"/>
              <a:t>3/17/2019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65E10-6362-45BE-BA9A-1B48286E7E1A}" type="slidenum">
              <a:rPr lang="en-US" smtClean="0"/>
              <a:t>‹#›</a:t>
            </a:fld>
            <a:endParaRPr lang="en-US"/>
          </a:p>
        </p:txBody>
      </p:sp>
    </p:spTree>
    <p:extLst>
      <p:ext uri="{BB962C8B-B14F-4D97-AF65-F5344CB8AC3E}">
        <p14:creationId xmlns:p14="http://schemas.microsoft.com/office/powerpoint/2010/main" val="219868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dzone.com</a:t>
            </a:r>
            <a:r>
              <a:rPr lang="en-US" dirty="0" smtClean="0"/>
              <a:t>/articles/template-driven-forms-in-angular</a:t>
            </a:r>
          </a:p>
          <a:p>
            <a:endParaRPr lang="en-US" dirty="0"/>
          </a:p>
        </p:txBody>
      </p:sp>
      <p:sp>
        <p:nvSpPr>
          <p:cNvPr id="4" name="Slide Number Placeholder 3"/>
          <p:cNvSpPr>
            <a:spLocks noGrp="1"/>
          </p:cNvSpPr>
          <p:nvPr>
            <p:ph type="sldNum" sz="quarter" idx="10"/>
          </p:nvPr>
        </p:nvSpPr>
        <p:spPr/>
        <p:txBody>
          <a:bodyPr/>
          <a:lstStyle/>
          <a:p>
            <a:fld id="{EACA5417-D19C-4D0E-8506-F08A5553F4C7}"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5784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CA5417-D19C-4D0E-8506-F08A5553F4C7}"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04625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0CF9C2-FBD6-4DF1-A48A-CCA117702FB0}"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DCC8-6BCD-439D-ACC4-7E57194CCA56}" type="slidenum">
              <a:rPr lang="en-US" smtClean="0"/>
              <a:t>‹#›</a:t>
            </a:fld>
            <a:endParaRPr lang="en-US"/>
          </a:p>
        </p:txBody>
      </p:sp>
    </p:spTree>
    <p:extLst>
      <p:ext uri="{BB962C8B-B14F-4D97-AF65-F5344CB8AC3E}">
        <p14:creationId xmlns:p14="http://schemas.microsoft.com/office/powerpoint/2010/main" val="239028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CF9C2-FBD6-4DF1-A48A-CCA117702FB0}"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DCC8-6BCD-439D-ACC4-7E57194CCA56}" type="slidenum">
              <a:rPr lang="en-US" smtClean="0"/>
              <a:t>‹#›</a:t>
            </a:fld>
            <a:endParaRPr lang="en-US"/>
          </a:p>
        </p:txBody>
      </p:sp>
    </p:spTree>
    <p:extLst>
      <p:ext uri="{BB962C8B-B14F-4D97-AF65-F5344CB8AC3E}">
        <p14:creationId xmlns:p14="http://schemas.microsoft.com/office/powerpoint/2010/main" val="2211444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CF9C2-FBD6-4DF1-A48A-CCA117702FB0}"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DCC8-6BCD-439D-ACC4-7E57194CCA56}" type="slidenum">
              <a:rPr lang="en-US" smtClean="0"/>
              <a:t>‹#›</a:t>
            </a:fld>
            <a:endParaRPr lang="en-US"/>
          </a:p>
        </p:txBody>
      </p:sp>
    </p:spTree>
    <p:extLst>
      <p:ext uri="{BB962C8B-B14F-4D97-AF65-F5344CB8AC3E}">
        <p14:creationId xmlns:p14="http://schemas.microsoft.com/office/powerpoint/2010/main" val="152368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388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2332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08348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176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718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4372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73244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28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CF9C2-FBD6-4DF1-A48A-CCA117702FB0}"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DCC8-6BCD-439D-ACC4-7E57194CCA56}" type="slidenum">
              <a:rPr lang="en-US" smtClean="0"/>
              <a:t>‹#›</a:t>
            </a:fld>
            <a:endParaRPr lang="en-US"/>
          </a:p>
        </p:txBody>
      </p:sp>
    </p:spTree>
    <p:extLst>
      <p:ext uri="{BB962C8B-B14F-4D97-AF65-F5344CB8AC3E}">
        <p14:creationId xmlns:p14="http://schemas.microsoft.com/office/powerpoint/2010/main" val="2446257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4122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6798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006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0CF9C2-FBD6-4DF1-A48A-CCA117702FB0}"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DCC8-6BCD-439D-ACC4-7E57194CCA56}" type="slidenum">
              <a:rPr lang="en-US" smtClean="0"/>
              <a:t>‹#›</a:t>
            </a:fld>
            <a:endParaRPr lang="en-US"/>
          </a:p>
        </p:txBody>
      </p:sp>
    </p:spTree>
    <p:extLst>
      <p:ext uri="{BB962C8B-B14F-4D97-AF65-F5344CB8AC3E}">
        <p14:creationId xmlns:p14="http://schemas.microsoft.com/office/powerpoint/2010/main" val="288443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0CF9C2-FBD6-4DF1-A48A-CCA117702FB0}"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1DCC8-6BCD-439D-ACC4-7E57194CCA56}" type="slidenum">
              <a:rPr lang="en-US" smtClean="0"/>
              <a:t>‹#›</a:t>
            </a:fld>
            <a:endParaRPr lang="en-US"/>
          </a:p>
        </p:txBody>
      </p:sp>
    </p:spTree>
    <p:extLst>
      <p:ext uri="{BB962C8B-B14F-4D97-AF65-F5344CB8AC3E}">
        <p14:creationId xmlns:p14="http://schemas.microsoft.com/office/powerpoint/2010/main" val="53895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0CF9C2-FBD6-4DF1-A48A-CCA117702FB0}" type="datetimeFigureOut">
              <a:rPr lang="en-US" smtClean="0"/>
              <a:t>3/17/2019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D1DCC8-6BCD-439D-ACC4-7E57194CCA56}" type="slidenum">
              <a:rPr lang="en-US" smtClean="0"/>
              <a:t>‹#›</a:t>
            </a:fld>
            <a:endParaRPr lang="en-US"/>
          </a:p>
        </p:txBody>
      </p:sp>
    </p:spTree>
    <p:extLst>
      <p:ext uri="{BB962C8B-B14F-4D97-AF65-F5344CB8AC3E}">
        <p14:creationId xmlns:p14="http://schemas.microsoft.com/office/powerpoint/2010/main" val="386216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0CF9C2-FBD6-4DF1-A48A-CCA117702FB0}" type="datetimeFigureOut">
              <a:rPr lang="en-US" smtClean="0"/>
              <a:t>3/17/2019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D1DCC8-6BCD-439D-ACC4-7E57194CCA56}" type="slidenum">
              <a:rPr lang="en-US" smtClean="0"/>
              <a:t>‹#›</a:t>
            </a:fld>
            <a:endParaRPr lang="en-US"/>
          </a:p>
        </p:txBody>
      </p:sp>
    </p:spTree>
    <p:extLst>
      <p:ext uri="{BB962C8B-B14F-4D97-AF65-F5344CB8AC3E}">
        <p14:creationId xmlns:p14="http://schemas.microsoft.com/office/powerpoint/2010/main" val="61451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CF9C2-FBD6-4DF1-A48A-CCA117702FB0}" type="datetimeFigureOut">
              <a:rPr lang="en-US" smtClean="0"/>
              <a:t>3/17/2019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D1DCC8-6BCD-439D-ACC4-7E57194CCA56}" type="slidenum">
              <a:rPr lang="en-US" smtClean="0"/>
              <a:t>‹#›</a:t>
            </a:fld>
            <a:endParaRPr lang="en-US"/>
          </a:p>
        </p:txBody>
      </p:sp>
    </p:spTree>
    <p:extLst>
      <p:ext uri="{BB962C8B-B14F-4D97-AF65-F5344CB8AC3E}">
        <p14:creationId xmlns:p14="http://schemas.microsoft.com/office/powerpoint/2010/main" val="47340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0CF9C2-FBD6-4DF1-A48A-CCA117702FB0}"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1DCC8-6BCD-439D-ACC4-7E57194CCA56}" type="slidenum">
              <a:rPr lang="en-US" smtClean="0"/>
              <a:t>‹#›</a:t>
            </a:fld>
            <a:endParaRPr lang="en-US"/>
          </a:p>
        </p:txBody>
      </p:sp>
    </p:spTree>
    <p:extLst>
      <p:ext uri="{BB962C8B-B14F-4D97-AF65-F5344CB8AC3E}">
        <p14:creationId xmlns:p14="http://schemas.microsoft.com/office/powerpoint/2010/main" val="152616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0CF9C2-FBD6-4DF1-A48A-CCA117702FB0}"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1DCC8-6BCD-439D-ACC4-7E57194CCA56}" type="slidenum">
              <a:rPr lang="en-US" smtClean="0"/>
              <a:t>‹#›</a:t>
            </a:fld>
            <a:endParaRPr lang="en-US"/>
          </a:p>
        </p:txBody>
      </p:sp>
    </p:spTree>
    <p:extLst>
      <p:ext uri="{BB962C8B-B14F-4D97-AF65-F5344CB8AC3E}">
        <p14:creationId xmlns:p14="http://schemas.microsoft.com/office/powerpoint/2010/main" val="397052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CF9C2-FBD6-4DF1-A48A-CCA117702FB0}" type="datetimeFigureOut">
              <a:rPr lang="en-US" smtClean="0"/>
              <a:t>3/17/2019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1DCC8-6BCD-439D-ACC4-7E57194CCA56}" type="slidenum">
              <a:rPr lang="en-US" smtClean="0"/>
              <a:t>‹#›</a:t>
            </a:fld>
            <a:endParaRPr lang="en-US"/>
          </a:p>
        </p:txBody>
      </p:sp>
    </p:spTree>
    <p:extLst>
      <p:ext uri="{BB962C8B-B14F-4D97-AF65-F5344CB8AC3E}">
        <p14:creationId xmlns:p14="http://schemas.microsoft.com/office/powerpoint/2010/main" val="1334229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3/17/2019</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23897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232" y="469392"/>
            <a:ext cx="8534400" cy="533400"/>
          </a:xfrm>
        </p:spPr>
        <p:txBody>
          <a:bodyPr>
            <a:normAutofit/>
          </a:bodyPr>
          <a:lstStyle/>
          <a:p>
            <a:r>
              <a:rPr lang="en-US" sz="2800" dirty="0"/>
              <a:t>Forms</a:t>
            </a:r>
            <a:endParaRPr lang="en-US" sz="2800" dirty="0"/>
          </a:p>
        </p:txBody>
      </p:sp>
      <p:sp>
        <p:nvSpPr>
          <p:cNvPr id="3" name="Content Placeholder 2"/>
          <p:cNvSpPr>
            <a:spLocks noGrp="1"/>
          </p:cNvSpPr>
          <p:nvPr>
            <p:ph idx="1"/>
          </p:nvPr>
        </p:nvSpPr>
        <p:spPr>
          <a:xfrm>
            <a:off x="332232" y="1261872"/>
            <a:ext cx="11216640" cy="5334000"/>
          </a:xfrm>
        </p:spPr>
        <p:txBody>
          <a:bodyPr>
            <a:normAutofit/>
          </a:bodyPr>
          <a:lstStyle/>
          <a:p>
            <a:r>
              <a:rPr lang="en-US" sz="1800" dirty="0"/>
              <a:t>Template Driven Forms</a:t>
            </a:r>
          </a:p>
          <a:p>
            <a:r>
              <a:rPr lang="en-US" sz="1800" dirty="0"/>
              <a:t>Reactive Forms/Model Driven Forms</a:t>
            </a:r>
          </a:p>
          <a:p>
            <a:endParaRPr lang="en-US" sz="1800" dirty="0"/>
          </a:p>
          <a:p>
            <a:r>
              <a:rPr lang="en-US" sz="1800" dirty="0"/>
              <a:t>Reactive forms are more robust: they're more scalable, reusable, and testable. If forms are a key part of your application, or you're already using reactive patterns for building your application, use reactive forms</a:t>
            </a:r>
            <a:r>
              <a:rPr lang="en-US" sz="1800" dirty="0"/>
              <a:t>.</a:t>
            </a:r>
          </a:p>
          <a:p>
            <a:endParaRPr lang="en-US" sz="1800" dirty="0"/>
          </a:p>
          <a:p>
            <a:r>
              <a:rPr lang="en-US" sz="1800" dirty="0"/>
              <a:t>Template-driven forms are useful for adding a simple form to an app, such as an email list signup form. They're easy to add to an app, but they don't scale as well as reactive forms. If you have very basic form requirements and logic that can be managed solely in the template, use template-driven forms.</a:t>
            </a:r>
          </a:p>
          <a:p>
            <a:endParaRPr lang="en-US" sz="1800" dirty="0"/>
          </a:p>
          <a:p>
            <a:endParaRPr lang="en-US" sz="1800" dirty="0"/>
          </a:p>
          <a:p>
            <a:pPr marL="0" indent="0">
              <a:buNone/>
            </a:pPr>
            <a:endParaRPr lang="en-US" sz="1800" dirty="0"/>
          </a:p>
          <a:p>
            <a:pPr marL="0" indent="0">
              <a:buNone/>
            </a:pPr>
            <a:r>
              <a:rPr lang="en-US" sz="1800" dirty="0"/>
              <a:t> </a:t>
            </a:r>
          </a:p>
        </p:txBody>
      </p:sp>
      <p:sp>
        <p:nvSpPr>
          <p:cNvPr id="4" name="Rectangle 3"/>
          <p:cNvSpPr/>
          <p:nvPr/>
        </p:nvSpPr>
        <p:spPr>
          <a:xfrm>
            <a:off x="0" y="6654055"/>
            <a:ext cx="1270000" cy="153888"/>
          </a:xfrm>
          <a:prstGeom prst="rect">
            <a:avLst/>
          </a:prstGeom>
          <a:noFill/>
          <a:ln w="26425"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642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306777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Reactive Forms</a:t>
            </a:r>
          </a:p>
        </p:txBody>
      </p:sp>
      <p:pic>
        <p:nvPicPr>
          <p:cNvPr id="2050" name="Picture 2" descr="Reactive forms key differenc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2831" y="1910866"/>
            <a:ext cx="8066338" cy="4255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41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Template Driven Forms</a:t>
            </a:r>
          </a:p>
        </p:txBody>
      </p:sp>
      <p:pic>
        <p:nvPicPr>
          <p:cNvPr id="3074" name="Picture 2" descr="Template-driven forms key differenc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1430" y="1600200"/>
            <a:ext cx="7649141"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21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856" y="609600"/>
            <a:ext cx="8229600" cy="457200"/>
          </a:xfrm>
        </p:spPr>
        <p:txBody>
          <a:bodyPr>
            <a:noAutofit/>
          </a:bodyPr>
          <a:lstStyle/>
          <a:p>
            <a:r>
              <a:rPr lang="en-US" sz="2800" dirty="0"/>
              <a:t>Template Driven</a:t>
            </a:r>
          </a:p>
        </p:txBody>
      </p:sp>
      <p:sp>
        <p:nvSpPr>
          <p:cNvPr id="5" name="Content Placeholder 4"/>
          <p:cNvSpPr>
            <a:spLocks noGrp="1"/>
          </p:cNvSpPr>
          <p:nvPr>
            <p:ph idx="1"/>
          </p:nvPr>
        </p:nvSpPr>
        <p:spPr>
          <a:xfrm>
            <a:off x="441960" y="1222248"/>
            <a:ext cx="8534400" cy="5410200"/>
          </a:xfrm>
        </p:spPr>
        <p:txBody>
          <a:bodyPr>
            <a:normAutofit/>
          </a:bodyPr>
          <a:lstStyle/>
          <a:p>
            <a:endParaRPr lang="en-US" sz="1800" dirty="0"/>
          </a:p>
          <a:p>
            <a:r>
              <a:rPr lang="en-US" sz="1800" dirty="0"/>
              <a:t>Easy to use</a:t>
            </a:r>
          </a:p>
          <a:p>
            <a:r>
              <a:rPr lang="en-US" sz="1800" dirty="0"/>
              <a:t>Suitable for simple scenarios and fails for complex scenarios</a:t>
            </a:r>
          </a:p>
          <a:p>
            <a:r>
              <a:rPr lang="en-US" sz="1800" dirty="0"/>
              <a:t>Similar to </a:t>
            </a:r>
            <a:r>
              <a:rPr lang="en-US" sz="1800" dirty="0" err="1"/>
              <a:t>AngularJS</a:t>
            </a:r>
            <a:endParaRPr lang="en-US" sz="1800" dirty="0"/>
          </a:p>
          <a:p>
            <a:r>
              <a:rPr lang="en-US" sz="1800" dirty="0"/>
              <a:t>Two way data binding(using [(</a:t>
            </a:r>
            <a:r>
              <a:rPr lang="en-US" sz="1800" dirty="0" err="1"/>
              <a:t>NgModel</a:t>
            </a:r>
            <a:r>
              <a:rPr lang="en-US" sz="1800" dirty="0"/>
              <a:t>)] syntax)</a:t>
            </a:r>
          </a:p>
          <a:p>
            <a:r>
              <a:rPr lang="en-US" sz="1800" dirty="0"/>
              <a:t>Minimal component code</a:t>
            </a:r>
          </a:p>
          <a:p>
            <a:r>
              <a:rPr lang="en-US" sz="1800" dirty="0"/>
              <a:t>Automatic track of the form and its data(handled by Angular)</a:t>
            </a:r>
          </a:p>
          <a:p>
            <a:r>
              <a:rPr lang="en-US" sz="1800" dirty="0"/>
              <a:t>Unit testing is another challenge</a:t>
            </a:r>
          </a:p>
        </p:txBody>
      </p:sp>
    </p:spTree>
    <p:extLst>
      <p:ext uri="{BB962C8B-B14F-4D97-AF65-F5344CB8AC3E}">
        <p14:creationId xmlns:p14="http://schemas.microsoft.com/office/powerpoint/2010/main" val="142876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Reactive Forms</a:t>
            </a:r>
          </a:p>
        </p:txBody>
      </p:sp>
      <p:sp>
        <p:nvSpPr>
          <p:cNvPr id="3" name="Content Placeholder 2"/>
          <p:cNvSpPr>
            <a:spLocks noGrp="1"/>
          </p:cNvSpPr>
          <p:nvPr>
            <p:ph idx="1"/>
          </p:nvPr>
        </p:nvSpPr>
        <p:spPr>
          <a:xfrm>
            <a:off x="481584" y="1405128"/>
            <a:ext cx="8686800" cy="5181600"/>
          </a:xfrm>
        </p:spPr>
        <p:txBody>
          <a:bodyPr/>
          <a:lstStyle/>
          <a:p>
            <a:pPr fontAlgn="base"/>
            <a:r>
              <a:rPr lang="en-US" sz="1800" dirty="0"/>
              <a:t>More flexible, but needs a lot of practice</a:t>
            </a:r>
          </a:p>
          <a:p>
            <a:pPr fontAlgn="base"/>
            <a:r>
              <a:rPr lang="en-US" sz="1800" dirty="0"/>
              <a:t>Handles any complex scenarios</a:t>
            </a:r>
          </a:p>
          <a:p>
            <a:pPr fontAlgn="base"/>
            <a:r>
              <a:rPr lang="en-US" sz="1800" dirty="0"/>
              <a:t>No data binding is done (immutable data model preferred by most developers)</a:t>
            </a:r>
          </a:p>
          <a:p>
            <a:pPr fontAlgn="base"/>
            <a:r>
              <a:rPr lang="en-US" sz="1800" dirty="0"/>
              <a:t>More component code and less HTML markup</a:t>
            </a:r>
          </a:p>
          <a:p>
            <a:pPr fontAlgn="base"/>
            <a:r>
              <a:rPr lang="en-US" sz="1800" dirty="0"/>
              <a:t>Reactive transformations can be made possible such as</a:t>
            </a:r>
          </a:p>
          <a:p>
            <a:pPr lvl="1" fontAlgn="base"/>
            <a:r>
              <a:rPr lang="en-US" sz="1800" dirty="0"/>
              <a:t>Handling a event based on a </a:t>
            </a:r>
            <a:r>
              <a:rPr lang="en-US" sz="1800" dirty="0" err="1"/>
              <a:t>debounce</a:t>
            </a:r>
            <a:r>
              <a:rPr lang="en-US" sz="1800" dirty="0"/>
              <a:t> time</a:t>
            </a:r>
          </a:p>
          <a:p>
            <a:pPr lvl="1" fontAlgn="base"/>
            <a:r>
              <a:rPr lang="en-US" sz="1800" dirty="0"/>
              <a:t>Handling events when the components are distinct until changed</a:t>
            </a:r>
          </a:p>
          <a:p>
            <a:pPr lvl="1" fontAlgn="base"/>
            <a:r>
              <a:rPr lang="en-US" sz="1800" dirty="0"/>
              <a:t>Adding elements dynamically</a:t>
            </a:r>
          </a:p>
          <a:p>
            <a:pPr fontAlgn="base"/>
            <a:r>
              <a:rPr lang="en-US" sz="1800" dirty="0"/>
              <a:t>Easier unit </a:t>
            </a:r>
            <a:r>
              <a:rPr lang="en-US" sz="1800" dirty="0"/>
              <a:t>testing</a:t>
            </a:r>
            <a:endParaRPr lang="en-US" dirty="0"/>
          </a:p>
        </p:txBody>
      </p:sp>
    </p:spTree>
    <p:extLst>
      <p:ext uri="{BB962C8B-B14F-4D97-AF65-F5344CB8AC3E}">
        <p14:creationId xmlns:p14="http://schemas.microsoft.com/office/powerpoint/2010/main" val="917655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1800" dirty="0"/>
              <a:t>ng-touched: Controls have been visited.</a:t>
            </a:r>
          </a:p>
          <a:p>
            <a:r>
              <a:rPr lang="en-US" sz="1800" dirty="0"/>
              <a:t>ng-untouched: Controls have not been visited.</a:t>
            </a:r>
          </a:p>
          <a:p>
            <a:r>
              <a:rPr lang="en-US" sz="1800" dirty="0"/>
              <a:t>ng-dirty: The control value has been changed.</a:t>
            </a:r>
          </a:p>
          <a:p>
            <a:r>
              <a:rPr lang="en-US" sz="1800" dirty="0"/>
              <a:t>ng-pristine : The control value has not been changed.</a:t>
            </a:r>
          </a:p>
          <a:p>
            <a:r>
              <a:rPr lang="en-US" sz="1800" dirty="0"/>
              <a:t>ng-valid: The control values are valid.</a:t>
            </a:r>
          </a:p>
          <a:p>
            <a:r>
              <a:rPr lang="en-US" sz="1800" dirty="0"/>
              <a:t>ng-invalid: The control values are invalid.</a:t>
            </a:r>
          </a:p>
        </p:txBody>
      </p:sp>
    </p:spTree>
    <p:extLst>
      <p:ext uri="{BB962C8B-B14F-4D97-AF65-F5344CB8AC3E}">
        <p14:creationId xmlns:p14="http://schemas.microsoft.com/office/powerpoint/2010/main" val="1289368303"/>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183</Words>
  <Application>Microsoft Office PowerPoint</Application>
  <PresentationFormat>Widescreen</PresentationFormat>
  <Paragraphs>42</Paragraphs>
  <Slides>6</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Calibri</vt:lpstr>
      <vt:lpstr>Calibri Light</vt:lpstr>
      <vt:lpstr>Office Theme</vt:lpstr>
      <vt:lpstr>Clarity</vt:lpstr>
      <vt:lpstr>Forms</vt:lpstr>
      <vt:lpstr>Reactive Forms</vt:lpstr>
      <vt:lpstr>Template Driven Forms</vt:lpstr>
      <vt:lpstr>Template Driven</vt:lpstr>
      <vt:lpstr>Reactive Forms</vt:lpstr>
      <vt:lpstr>PowerPoint Presentation</vt:lpstr>
    </vt:vector>
  </TitlesOfParts>
  <Company>Siemens PLM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dc:title>
  <dc:creator>Chormule, Ganesh (DF PL LCS CF SEPL)</dc:creator>
  <cp:keywords>C_Unrestricted</cp:keywords>
  <cp:lastModifiedBy>Chormule, Ganesh (DF PL LCS CF SEPL)</cp:lastModifiedBy>
  <cp:revision>5</cp:revision>
  <dcterms:created xsi:type="dcterms:W3CDTF">2019-03-17T01:20:42Z</dcterms:created>
  <dcterms:modified xsi:type="dcterms:W3CDTF">2019-03-17T01:35:02Z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