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8" r:id="rId29"/>
    <p:sldId id="289" r:id="rId30"/>
    <p:sldId id="290" r:id="rId31"/>
    <p:sldId id="291" r:id="rId32"/>
    <p:sldId id="292" r:id="rId33"/>
    <p:sldId id="293" r:id="rId34"/>
    <p:sldId id="294" r:id="rId35"/>
    <p:sldId id="295" r:id="rId36"/>
    <p:sldId id="296" r:id="rId37"/>
    <p:sldId id="297" r:id="rId38"/>
    <p:sldId id="299" r:id="rId39"/>
    <p:sldId id="30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15.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7.xml" /><Relationship Id="rId4" Type="http://schemas.openxmlformats.org/officeDocument/2006/relationships/image" Target="../media/image16.jpeg" /></Relationships>
</file>

<file path=ppt/slides/_rels/slide12.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hyperlink" Target="https://docs.google.com/document/d/1XDT-WgGkjRhlevmM6BnrwrQeQ4OjqVERahbQ9KPR7fA/edit"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1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2" Type="http://schemas.openxmlformats.org/officeDocument/2006/relationships/hyperlink" Target="https://www.javatpoint.com/asp-net-tutorial"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hyperlink" Target="https://www.cloudflare.com/learning/access-management/what-is-two-factor-authentication/" TargetMode="External" /><Relationship Id="rId2" Type="http://schemas.openxmlformats.org/officeDocument/2006/relationships/hyperlink" Target="https://www.cloudflare.com/learning/security/what-is-a-data-breach/" TargetMode="External" /><Relationship Id="rId1" Type="http://schemas.openxmlformats.org/officeDocument/2006/relationships/slideLayout" Target="../slideLayouts/slideLayout2.xml" /><Relationship Id="rId5" Type="http://schemas.openxmlformats.org/officeDocument/2006/relationships/image" Target="../media/image26.jpeg" /><Relationship Id="rId4" Type="http://schemas.openxmlformats.org/officeDocument/2006/relationships/hyperlink" Target="https://www.cloudflare.com/rate-limiting/" TargetMode="External" /></Relationships>
</file>

<file path=ppt/slides/_rels/slide35.xml.rels><?xml version="1.0" encoding="UTF-8" standalone="yes"?>
<Relationships xmlns="http://schemas.openxmlformats.org/package/2006/relationships"><Relationship Id="rId3" Type="http://schemas.openxmlformats.org/officeDocument/2006/relationships/hyperlink" Target="https://www.cloudflare.com/learning/ssl/what-is-encryption/" TargetMode="External" /><Relationship Id="rId2" Type="http://schemas.openxmlformats.org/officeDocument/2006/relationships/hyperlink" Target="https://www.cloudflare.com/learning/security/threats/on-path-attack/" TargetMode="External" /><Relationship Id="rId1" Type="http://schemas.openxmlformats.org/officeDocument/2006/relationships/slideLayout" Target="../slideLayouts/slideLayout6.xml" /><Relationship Id="rId5" Type="http://schemas.openxmlformats.org/officeDocument/2006/relationships/image" Target="../media/image27.jpeg" /><Relationship Id="rId4" Type="http://schemas.openxmlformats.org/officeDocument/2006/relationships/hyperlink" Target="https://www.cloudflare.com/learning/cdn/what-is-caching/" TargetMode="External" /></Relationships>
</file>

<file path=ppt/slides/_rels/slide36.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13.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30.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10.xml"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4A51-686D-5675-3C3B-35229183CB93}"/>
              </a:ext>
            </a:extLst>
          </p:cNvPr>
          <p:cNvSpPr>
            <a:spLocks noGrp="1"/>
          </p:cNvSpPr>
          <p:nvPr>
            <p:ph type="ctrTitle" idx="4294967295"/>
          </p:nvPr>
        </p:nvSpPr>
        <p:spPr>
          <a:xfrm>
            <a:off x="1992609" y="-834353"/>
            <a:ext cx="10967909" cy="5577497"/>
          </a:xfrm>
        </p:spPr>
        <p:txBody>
          <a:bodyPr>
            <a:normAutofit/>
          </a:bodyPr>
          <a:lstStyle/>
          <a:p>
            <a:r>
              <a:rPr lang="en-IN" sz="8800" b="1" dirty="0"/>
              <a:t>Cyber</a:t>
            </a:r>
            <a:r>
              <a:rPr lang="en-IN" sz="5400" b="1" dirty="0"/>
              <a:t> </a:t>
            </a:r>
            <a:r>
              <a:rPr lang="en-IN" sz="8000" b="1" dirty="0"/>
              <a:t>security</a:t>
            </a:r>
            <a:r>
              <a:rPr lang="en-IN" sz="5400" b="1" dirty="0"/>
              <a:t> </a:t>
            </a:r>
            <a:endParaRPr lang="en-US" sz="5400" b="1" dirty="0"/>
          </a:p>
        </p:txBody>
      </p:sp>
      <p:sp>
        <p:nvSpPr>
          <p:cNvPr id="3" name="Subtitle 2">
            <a:extLst>
              <a:ext uri="{FF2B5EF4-FFF2-40B4-BE49-F238E27FC236}">
                <a16:creationId xmlns:a16="http://schemas.microsoft.com/office/drawing/2014/main" id="{81069AB6-09C6-C897-B73B-15567860181C}"/>
              </a:ext>
            </a:extLst>
          </p:cNvPr>
          <p:cNvSpPr>
            <a:spLocks noGrp="1"/>
          </p:cNvSpPr>
          <p:nvPr>
            <p:ph type="subTitle" idx="4294967295"/>
          </p:nvPr>
        </p:nvSpPr>
        <p:spPr>
          <a:xfrm>
            <a:off x="212060" y="3061431"/>
            <a:ext cx="8143875" cy="1117600"/>
          </a:xfrm>
        </p:spPr>
        <p:txBody>
          <a:bodyPr>
            <a:normAutofit/>
          </a:bodyPr>
          <a:lstStyle/>
          <a:p>
            <a:pPr marL="0" indent="0">
              <a:buNone/>
            </a:pPr>
            <a:r>
              <a:rPr lang="en-IN" sz="4400"/>
              <a:t>A metaphor of protection</a:t>
            </a:r>
            <a:endParaRPr lang="en-US" sz="4400"/>
          </a:p>
        </p:txBody>
      </p:sp>
    </p:spTree>
    <p:extLst>
      <p:ext uri="{BB962C8B-B14F-4D97-AF65-F5344CB8AC3E}">
        <p14:creationId xmlns:p14="http://schemas.microsoft.com/office/powerpoint/2010/main" val="317211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800" decel="100000"/>
                                        <p:tgtEl>
                                          <p:spTgt spid="3">
                                            <p:txEl>
                                              <p:pRg st="0" end="0"/>
                                            </p:txEl>
                                          </p:spTgt>
                                        </p:tgtEl>
                                      </p:cBhvr>
                                    </p:animEffect>
                                    <p:anim calcmode="lin" valueType="num">
                                      <p:cBhvr>
                                        <p:cTn id="26"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6E01-64C9-D256-EEFE-62DF95B4DB0B}"/>
              </a:ext>
            </a:extLst>
          </p:cNvPr>
          <p:cNvSpPr>
            <a:spLocks noGrp="1"/>
          </p:cNvSpPr>
          <p:nvPr>
            <p:ph type="title"/>
          </p:nvPr>
        </p:nvSpPr>
        <p:spPr>
          <a:xfrm>
            <a:off x="435831" y="1024525"/>
            <a:ext cx="9613860" cy="652375"/>
          </a:xfrm>
        </p:spPr>
        <p:txBody>
          <a:bodyPr>
            <a:normAutofit fontScale="90000"/>
          </a:bodyPr>
          <a:lstStyle/>
          <a:p>
            <a:r>
              <a:rPr lang="en-IN" sz="4400" dirty="0"/>
              <a:t>OSI( Open System Interaction model)</a:t>
            </a:r>
            <a:endParaRPr lang="en-US" sz="4400" dirty="0"/>
          </a:p>
        </p:txBody>
      </p:sp>
      <p:sp>
        <p:nvSpPr>
          <p:cNvPr id="3" name="Content Placeholder 2">
            <a:extLst>
              <a:ext uri="{FF2B5EF4-FFF2-40B4-BE49-F238E27FC236}">
                <a16:creationId xmlns:a16="http://schemas.microsoft.com/office/drawing/2014/main" id="{BF45820B-7A2C-D187-9271-D504B6CFB95E}"/>
              </a:ext>
            </a:extLst>
          </p:cNvPr>
          <p:cNvSpPr>
            <a:spLocks noGrp="1"/>
          </p:cNvSpPr>
          <p:nvPr>
            <p:ph type="body" idx="1"/>
          </p:nvPr>
        </p:nvSpPr>
        <p:spPr>
          <a:xfrm flipV="1">
            <a:off x="680322" y="14717392"/>
            <a:ext cx="3049705" cy="1015665"/>
          </a:xfrm>
        </p:spPr>
        <p:txBody>
          <a:bodyPr/>
          <a:lstStyle/>
          <a:p>
            <a:endParaRPr lang="en-US"/>
          </a:p>
        </p:txBody>
      </p:sp>
      <p:pic>
        <p:nvPicPr>
          <p:cNvPr id="18" name="Picture Placeholder 17">
            <a:extLst>
              <a:ext uri="{FF2B5EF4-FFF2-40B4-BE49-F238E27FC236}">
                <a16:creationId xmlns:a16="http://schemas.microsoft.com/office/drawing/2014/main" id="{BB0013BD-1561-D717-5405-A79E2C061966}"/>
              </a:ext>
            </a:extLst>
          </p:cNvPr>
          <p:cNvPicPr>
            <a:picLocks noGrp="1" noChangeAspect="1"/>
          </p:cNvPicPr>
          <p:nvPr>
            <p:ph type="pic" idx="15"/>
          </p:nvPr>
        </p:nvPicPr>
        <p:blipFill>
          <a:blip r:embed="rId2"/>
          <a:srcRect t="5502" b="5502"/>
          <a:stretch/>
        </p:blipFill>
        <p:spPr>
          <a:xfrm>
            <a:off x="33338" y="5432425"/>
            <a:ext cx="2570162" cy="1425575"/>
          </a:xfrm>
        </p:spPr>
      </p:pic>
      <p:sp>
        <p:nvSpPr>
          <p:cNvPr id="7" name="Text Placeholder 6">
            <a:extLst>
              <a:ext uri="{FF2B5EF4-FFF2-40B4-BE49-F238E27FC236}">
                <a16:creationId xmlns:a16="http://schemas.microsoft.com/office/drawing/2014/main" id="{1027FCA9-67B7-83AE-7003-9E713370E587}"/>
              </a:ext>
            </a:extLst>
          </p:cNvPr>
          <p:cNvSpPr>
            <a:spLocks noGrp="1"/>
          </p:cNvSpPr>
          <p:nvPr>
            <p:ph type="body" sz="half" idx="18"/>
          </p:nvPr>
        </p:nvSpPr>
        <p:spPr>
          <a:xfrm>
            <a:off x="2783169" y="3734437"/>
            <a:ext cx="8894767" cy="495392"/>
          </a:xfrm>
        </p:spPr>
        <p:txBody>
          <a:bodyPr/>
          <a:lstStyle/>
          <a:p>
            <a:r>
              <a:rPr lang="en-IN" dirty="0"/>
              <a:t>The physical layer’s function is to transport data using electrical, mechanical or procedural interfaces</a:t>
            </a:r>
            <a:endParaRPr lang="en-US" dirty="0"/>
          </a:p>
        </p:txBody>
      </p:sp>
      <p:sp>
        <p:nvSpPr>
          <p:cNvPr id="4" name="Text Placeholder 3">
            <a:extLst>
              <a:ext uri="{FF2B5EF4-FFF2-40B4-BE49-F238E27FC236}">
                <a16:creationId xmlns:a16="http://schemas.microsoft.com/office/drawing/2014/main" id="{33A24AF6-9352-019F-1812-DD41F825FEC6}"/>
              </a:ext>
            </a:extLst>
          </p:cNvPr>
          <p:cNvSpPr>
            <a:spLocks noGrp="1"/>
          </p:cNvSpPr>
          <p:nvPr>
            <p:ph type="body" sz="quarter" idx="3"/>
          </p:nvPr>
        </p:nvSpPr>
        <p:spPr>
          <a:xfrm>
            <a:off x="4281229" y="10146515"/>
            <a:ext cx="3063240" cy="576262"/>
          </a:xfrm>
        </p:spPr>
        <p:txBody>
          <a:bodyPr/>
          <a:lstStyle/>
          <a:p>
            <a:endParaRPr lang="en-US"/>
          </a:p>
        </p:txBody>
      </p:sp>
      <p:sp>
        <p:nvSpPr>
          <p:cNvPr id="8" name="Text Placeholder 7">
            <a:extLst>
              <a:ext uri="{FF2B5EF4-FFF2-40B4-BE49-F238E27FC236}">
                <a16:creationId xmlns:a16="http://schemas.microsoft.com/office/drawing/2014/main" id="{39CF3CB9-8AE0-27C0-ABB2-6E3B21E0491C}"/>
              </a:ext>
            </a:extLst>
          </p:cNvPr>
          <p:cNvSpPr>
            <a:spLocks noGrp="1"/>
          </p:cNvSpPr>
          <p:nvPr>
            <p:ph type="body" sz="half" idx="19"/>
          </p:nvPr>
        </p:nvSpPr>
        <p:spPr>
          <a:xfrm>
            <a:off x="3259540" y="9529237"/>
            <a:ext cx="3067297" cy="1062422"/>
          </a:xfrm>
        </p:spPr>
        <p:txBody>
          <a:bodyPr/>
          <a:lstStyle/>
          <a:p>
            <a:endParaRPr lang="en-US"/>
          </a:p>
        </p:txBody>
      </p:sp>
      <p:sp>
        <p:nvSpPr>
          <p:cNvPr id="5" name="Text Placeholder 4">
            <a:extLst>
              <a:ext uri="{FF2B5EF4-FFF2-40B4-BE49-F238E27FC236}">
                <a16:creationId xmlns:a16="http://schemas.microsoft.com/office/drawing/2014/main" id="{3C5C0A29-E789-1082-9448-C80396C37CDA}"/>
              </a:ext>
            </a:extLst>
          </p:cNvPr>
          <p:cNvSpPr>
            <a:spLocks noGrp="1"/>
          </p:cNvSpPr>
          <p:nvPr>
            <p:ph type="body" sz="quarter" idx="13"/>
          </p:nvPr>
        </p:nvSpPr>
        <p:spPr>
          <a:xfrm>
            <a:off x="7230678" y="9529237"/>
            <a:ext cx="3063505" cy="617278"/>
          </a:xfrm>
        </p:spPr>
        <p:txBody>
          <a:bodyPr/>
          <a:lstStyle/>
          <a:p>
            <a:endParaRPr lang="en-US"/>
          </a:p>
        </p:txBody>
      </p:sp>
      <p:sp>
        <p:nvSpPr>
          <p:cNvPr id="11" name="Picture Placeholder 10">
            <a:extLst>
              <a:ext uri="{FF2B5EF4-FFF2-40B4-BE49-F238E27FC236}">
                <a16:creationId xmlns:a16="http://schemas.microsoft.com/office/drawing/2014/main" id="{0DA4FFB5-0A4C-9EF8-9B67-DFDFD14F3971}"/>
              </a:ext>
            </a:extLst>
          </p:cNvPr>
          <p:cNvSpPr>
            <a:spLocks noGrp="1"/>
          </p:cNvSpPr>
          <p:nvPr>
            <p:ph type="pic" idx="22"/>
          </p:nvPr>
        </p:nvSpPr>
        <p:spPr>
          <a:xfrm flipV="1">
            <a:off x="9576518" y="8866907"/>
            <a:ext cx="3063505" cy="986120"/>
          </a:xfrm>
        </p:spPr>
      </p:sp>
      <p:sp>
        <p:nvSpPr>
          <p:cNvPr id="13" name="TextBox 12">
            <a:extLst>
              <a:ext uri="{FF2B5EF4-FFF2-40B4-BE49-F238E27FC236}">
                <a16:creationId xmlns:a16="http://schemas.microsoft.com/office/drawing/2014/main" id="{B8B79376-4991-B5EF-F92E-17901290ED31}"/>
              </a:ext>
            </a:extLst>
          </p:cNvPr>
          <p:cNvSpPr txBox="1"/>
          <p:nvPr/>
        </p:nvSpPr>
        <p:spPr>
          <a:xfrm>
            <a:off x="0" y="2021740"/>
            <a:ext cx="12289797" cy="1015663"/>
          </a:xfrm>
          <a:prstGeom prst="rect">
            <a:avLst/>
          </a:prstGeom>
          <a:noFill/>
        </p:spPr>
        <p:txBody>
          <a:bodyPr wrap="square">
            <a:spAutoFit/>
          </a:bodyPr>
          <a:lstStyle/>
          <a:p>
            <a:r>
              <a:rPr lang="en-IN" sz="2000" b="0" i="0" dirty="0">
                <a:effectLst/>
                <a:latin typeface="Inter"/>
              </a:rPr>
              <a:t>The Open Systems Interconnection (OSI) model describes seven layers that computer systems use to communicate over a network. It was the first standard model for network communications, adopted by all major computer and telecommunication companies in the early 1980s</a:t>
            </a:r>
            <a:endParaRPr lang="en-US" sz="2000" dirty="0"/>
          </a:p>
        </p:txBody>
      </p:sp>
      <p:pic>
        <p:nvPicPr>
          <p:cNvPr id="15" name="Picture Placeholder 14">
            <a:extLst>
              <a:ext uri="{FF2B5EF4-FFF2-40B4-BE49-F238E27FC236}">
                <a16:creationId xmlns:a16="http://schemas.microsoft.com/office/drawing/2014/main" id="{F5EA24D0-FDE8-C81B-4368-67875F93AC34}"/>
              </a:ext>
            </a:extLst>
          </p:cNvPr>
          <p:cNvPicPr>
            <a:picLocks noGrp="1" noChangeAspect="1"/>
          </p:cNvPicPr>
          <p:nvPr>
            <p:ph type="pic" idx="21"/>
          </p:nvPr>
        </p:nvPicPr>
        <p:blipFill>
          <a:blip r:embed="rId3"/>
          <a:srcRect t="2946" b="2946"/>
          <a:stretch/>
        </p:blipFill>
        <p:spPr>
          <a:xfrm>
            <a:off x="33338" y="3429000"/>
            <a:ext cx="2571491" cy="1610370"/>
          </a:xfrm>
          <a:prstGeom prst="rect">
            <a:avLst/>
          </a:prstGeom>
        </p:spPr>
      </p:pic>
      <p:sp>
        <p:nvSpPr>
          <p:cNvPr id="17" name="TextBox 16">
            <a:extLst>
              <a:ext uri="{FF2B5EF4-FFF2-40B4-BE49-F238E27FC236}">
                <a16:creationId xmlns:a16="http://schemas.microsoft.com/office/drawing/2014/main" id="{08A6BADA-2FE5-4ADC-50A8-F2F217B22F23}"/>
              </a:ext>
            </a:extLst>
          </p:cNvPr>
          <p:cNvSpPr txBox="1"/>
          <p:nvPr/>
        </p:nvSpPr>
        <p:spPr>
          <a:xfrm>
            <a:off x="2902324" y="3105834"/>
            <a:ext cx="6387352" cy="461665"/>
          </a:xfrm>
          <a:prstGeom prst="rect">
            <a:avLst/>
          </a:prstGeom>
          <a:noFill/>
        </p:spPr>
        <p:txBody>
          <a:bodyPr wrap="square">
            <a:spAutoFit/>
          </a:bodyPr>
          <a:lstStyle/>
          <a:p>
            <a:r>
              <a:rPr lang="en-IN" sz="2400" b="1" dirty="0">
                <a:solidFill>
                  <a:srgbClr val="474747"/>
                </a:solidFill>
                <a:latin typeface="Google Sans"/>
              </a:rPr>
              <a:t>There are 7 layers in OSI model</a:t>
            </a:r>
          </a:p>
        </p:txBody>
      </p:sp>
      <p:sp>
        <p:nvSpPr>
          <p:cNvPr id="20" name="TextBox 19">
            <a:extLst>
              <a:ext uri="{FF2B5EF4-FFF2-40B4-BE49-F238E27FC236}">
                <a16:creationId xmlns:a16="http://schemas.microsoft.com/office/drawing/2014/main" id="{70B3541A-27EA-A86C-1C94-B697023B2854}"/>
              </a:ext>
            </a:extLst>
          </p:cNvPr>
          <p:cNvSpPr txBox="1"/>
          <p:nvPr/>
        </p:nvSpPr>
        <p:spPr>
          <a:xfrm>
            <a:off x="2783169" y="5564745"/>
            <a:ext cx="6059361" cy="923330"/>
          </a:xfrm>
          <a:prstGeom prst="rect">
            <a:avLst/>
          </a:prstGeom>
          <a:noFill/>
        </p:spPr>
        <p:txBody>
          <a:bodyPr wrap="square">
            <a:spAutoFit/>
          </a:bodyPr>
          <a:lstStyle/>
          <a:p>
            <a:r>
              <a:rPr lang="en-IN" b="0" i="0" dirty="0">
                <a:effectLst/>
                <a:latin typeface="Google Sans"/>
              </a:rPr>
              <a:t>The data link layer is the protocol layer in a program that handles how data moves in and out of a physical link in a network.</a:t>
            </a:r>
            <a:endParaRPr lang="en-US" dirty="0"/>
          </a:p>
        </p:txBody>
      </p:sp>
    </p:spTree>
    <p:extLst>
      <p:ext uri="{BB962C8B-B14F-4D97-AF65-F5344CB8AC3E}">
        <p14:creationId xmlns:p14="http://schemas.microsoft.com/office/powerpoint/2010/main" val="521094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A8CFB6B-08E8-DA8B-5F28-EA4B80E96A97}"/>
              </a:ext>
            </a:extLst>
          </p:cNvPr>
          <p:cNvSpPr txBox="1"/>
          <p:nvPr/>
        </p:nvSpPr>
        <p:spPr>
          <a:xfrm>
            <a:off x="3952193" y="450452"/>
            <a:ext cx="6405046" cy="1200329"/>
          </a:xfrm>
          <a:prstGeom prst="rect">
            <a:avLst/>
          </a:prstGeom>
          <a:noFill/>
        </p:spPr>
        <p:txBody>
          <a:bodyPr wrap="square">
            <a:spAutoFit/>
          </a:bodyPr>
          <a:lstStyle/>
          <a:p>
            <a:r>
              <a:rPr lang="en-IN" b="0" i="0" dirty="0">
                <a:effectLst/>
                <a:latin typeface="Roboto" panose="02000000000000000000" pitchFamily="2" charset="0"/>
              </a:rPr>
              <a:t>The "network layer" is </a:t>
            </a:r>
            <a:r>
              <a:rPr lang="en-IN" b="1" i="0" dirty="0">
                <a:effectLst/>
                <a:latin typeface="Roboto" panose="02000000000000000000" pitchFamily="2" charset="0"/>
              </a:rPr>
              <a:t>the part of the Internet communications process where these connections occur, by sending packets of data back and forth between different network</a:t>
            </a:r>
            <a:endParaRPr lang="en-US" dirty="0"/>
          </a:p>
        </p:txBody>
      </p:sp>
      <p:pic>
        <p:nvPicPr>
          <p:cNvPr id="2" name="Picture 1">
            <a:extLst>
              <a:ext uri="{FF2B5EF4-FFF2-40B4-BE49-F238E27FC236}">
                <a16:creationId xmlns:a16="http://schemas.microsoft.com/office/drawing/2014/main" id="{EF299AB5-202F-CD58-C2DB-34213474CB10}"/>
              </a:ext>
            </a:extLst>
          </p:cNvPr>
          <p:cNvPicPr>
            <a:picLocks noChangeAspect="1"/>
          </p:cNvPicPr>
          <p:nvPr/>
        </p:nvPicPr>
        <p:blipFill>
          <a:blip r:embed="rId2"/>
          <a:stretch>
            <a:fillRect/>
          </a:stretch>
        </p:blipFill>
        <p:spPr>
          <a:xfrm>
            <a:off x="-1" y="2302567"/>
            <a:ext cx="3776525" cy="1428088"/>
          </a:xfrm>
          <a:prstGeom prst="rect">
            <a:avLst/>
          </a:prstGeom>
        </p:spPr>
      </p:pic>
      <p:sp>
        <p:nvSpPr>
          <p:cNvPr id="4" name="TextBox 3">
            <a:extLst>
              <a:ext uri="{FF2B5EF4-FFF2-40B4-BE49-F238E27FC236}">
                <a16:creationId xmlns:a16="http://schemas.microsoft.com/office/drawing/2014/main" id="{2FFF309F-ACE6-9F21-A3E8-A9A5C7D1D42C}"/>
              </a:ext>
            </a:extLst>
          </p:cNvPr>
          <p:cNvSpPr txBox="1"/>
          <p:nvPr/>
        </p:nvSpPr>
        <p:spPr>
          <a:xfrm>
            <a:off x="4107735" y="2505670"/>
            <a:ext cx="6093962" cy="923330"/>
          </a:xfrm>
          <a:prstGeom prst="rect">
            <a:avLst/>
          </a:prstGeom>
          <a:noFill/>
        </p:spPr>
        <p:txBody>
          <a:bodyPr wrap="square">
            <a:spAutoFit/>
          </a:bodyPr>
          <a:lstStyle/>
          <a:p>
            <a:r>
              <a:rPr lang="en-IN" b="0" i="0" dirty="0">
                <a:effectLst/>
                <a:latin typeface="Google Sans"/>
              </a:rPr>
              <a:t>Layer 4 of the OSI model, also known as the transport layer, manages network traffic between hosts and end systems to ensure complete data transfers.</a:t>
            </a:r>
            <a:endParaRPr lang="en-US" dirty="0"/>
          </a:p>
        </p:txBody>
      </p:sp>
      <p:pic>
        <p:nvPicPr>
          <p:cNvPr id="5" name="Picture 4">
            <a:extLst>
              <a:ext uri="{FF2B5EF4-FFF2-40B4-BE49-F238E27FC236}">
                <a16:creationId xmlns:a16="http://schemas.microsoft.com/office/drawing/2014/main" id="{84BF9F3E-59D9-35EF-9147-285012C0993B}"/>
              </a:ext>
            </a:extLst>
          </p:cNvPr>
          <p:cNvPicPr>
            <a:picLocks noChangeAspect="1"/>
          </p:cNvPicPr>
          <p:nvPr/>
        </p:nvPicPr>
        <p:blipFill>
          <a:blip r:embed="rId3"/>
          <a:stretch>
            <a:fillRect/>
          </a:stretch>
        </p:blipFill>
        <p:spPr>
          <a:xfrm>
            <a:off x="-1" y="4382441"/>
            <a:ext cx="3620982" cy="1751215"/>
          </a:xfrm>
          <a:prstGeom prst="rect">
            <a:avLst/>
          </a:prstGeom>
        </p:spPr>
      </p:pic>
      <p:sp>
        <p:nvSpPr>
          <p:cNvPr id="7" name="TextBox 6">
            <a:extLst>
              <a:ext uri="{FF2B5EF4-FFF2-40B4-BE49-F238E27FC236}">
                <a16:creationId xmlns:a16="http://schemas.microsoft.com/office/drawing/2014/main" id="{9B4A7890-7D3B-AECB-4052-9F52C8357C55}"/>
              </a:ext>
            </a:extLst>
          </p:cNvPr>
          <p:cNvSpPr txBox="1"/>
          <p:nvPr/>
        </p:nvSpPr>
        <p:spPr>
          <a:xfrm>
            <a:off x="3952193" y="4382441"/>
            <a:ext cx="6093962" cy="923330"/>
          </a:xfrm>
          <a:prstGeom prst="rect">
            <a:avLst/>
          </a:prstGeom>
          <a:noFill/>
        </p:spPr>
        <p:txBody>
          <a:bodyPr wrap="square">
            <a:spAutoFit/>
          </a:bodyPr>
          <a:lstStyle/>
          <a:p>
            <a:r>
              <a:rPr lang="en-IN" b="0" i="0" dirty="0">
                <a:effectLst/>
                <a:latin typeface="Google Sans"/>
              </a:rPr>
              <a:t>The Session Layer is the 5th layer in the Open System Interconnection (OSI) model. This layer allows users on different machines</a:t>
            </a:r>
            <a:endParaRPr lang="en-US" dirty="0"/>
          </a:p>
        </p:txBody>
      </p:sp>
      <p:pic>
        <p:nvPicPr>
          <p:cNvPr id="10" name="Picture 9">
            <a:extLst>
              <a:ext uri="{FF2B5EF4-FFF2-40B4-BE49-F238E27FC236}">
                <a16:creationId xmlns:a16="http://schemas.microsoft.com/office/drawing/2014/main" id="{6EF42F96-8C34-1C8A-F9A6-8ECD33917F9F}"/>
              </a:ext>
            </a:extLst>
          </p:cNvPr>
          <p:cNvPicPr>
            <a:picLocks noChangeAspect="1"/>
          </p:cNvPicPr>
          <p:nvPr/>
        </p:nvPicPr>
        <p:blipFill>
          <a:blip r:embed="rId4"/>
          <a:stretch>
            <a:fillRect/>
          </a:stretch>
        </p:blipFill>
        <p:spPr>
          <a:xfrm>
            <a:off x="0" y="450451"/>
            <a:ext cx="3776525" cy="1200330"/>
          </a:xfrm>
          <a:prstGeom prst="rect">
            <a:avLst/>
          </a:prstGeom>
        </p:spPr>
      </p:pic>
    </p:spTree>
    <p:extLst>
      <p:ext uri="{BB962C8B-B14F-4D97-AF65-F5344CB8AC3E}">
        <p14:creationId xmlns:p14="http://schemas.microsoft.com/office/powerpoint/2010/main" val="883947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2"/>
                                        </p:tgtEl>
                                        <p:attrNameLst>
                                          <p:attrName>fillcolor</p:attrName>
                                        </p:attrNameLst>
                                      </p:cBhvr>
                                      <p:to>
                                        <a:schemeClr val="accent2"/>
                                      </p:to>
                                    </p:animClr>
                                    <p:set>
                                      <p:cBhvr>
                                        <p:cTn id="13" dur="2000" fill="hold"/>
                                        <p:tgtEl>
                                          <p:spTgt spid="2"/>
                                        </p:tgtEl>
                                        <p:attrNameLst>
                                          <p:attrName>fill.type</p:attrName>
                                        </p:attrNameLst>
                                      </p:cBhvr>
                                      <p:to>
                                        <p:strVal val="solid"/>
                                      </p:to>
                                    </p:set>
                                    <p:set>
                                      <p:cBhvr>
                                        <p:cTn id="14" dur="2000" fill="hold"/>
                                        <p:tgtEl>
                                          <p:spTgt spid="2"/>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854EB9-A620-E532-2C15-435725AC5191}"/>
              </a:ext>
            </a:extLst>
          </p:cNvPr>
          <p:cNvPicPr>
            <a:picLocks noChangeAspect="1"/>
          </p:cNvPicPr>
          <p:nvPr/>
        </p:nvPicPr>
        <p:blipFill>
          <a:blip r:embed="rId2"/>
          <a:stretch>
            <a:fillRect/>
          </a:stretch>
        </p:blipFill>
        <p:spPr>
          <a:xfrm>
            <a:off x="280657" y="289315"/>
            <a:ext cx="5815343" cy="3323053"/>
          </a:xfrm>
          <a:prstGeom prst="rect">
            <a:avLst/>
          </a:prstGeom>
        </p:spPr>
      </p:pic>
      <p:sp>
        <p:nvSpPr>
          <p:cNvPr id="4" name="TextBox 3">
            <a:extLst>
              <a:ext uri="{FF2B5EF4-FFF2-40B4-BE49-F238E27FC236}">
                <a16:creationId xmlns:a16="http://schemas.microsoft.com/office/drawing/2014/main" id="{ECAD07C2-A88A-92C7-D880-D40538BD19D3}"/>
              </a:ext>
            </a:extLst>
          </p:cNvPr>
          <p:cNvSpPr txBox="1"/>
          <p:nvPr/>
        </p:nvSpPr>
        <p:spPr>
          <a:xfrm>
            <a:off x="6096001" y="289314"/>
            <a:ext cx="4038192" cy="2246769"/>
          </a:xfrm>
          <a:prstGeom prst="rect">
            <a:avLst/>
          </a:prstGeom>
          <a:noFill/>
        </p:spPr>
        <p:txBody>
          <a:bodyPr wrap="square">
            <a:spAutoFit/>
          </a:bodyPr>
          <a:lstStyle/>
          <a:p>
            <a:r>
              <a:rPr lang="en-IN" sz="2000" b="0" i="0" dirty="0">
                <a:effectLst/>
                <a:latin typeface="Google Sans"/>
              </a:rPr>
              <a:t>presentation layer resides at Layer 6 of the Open Systems Interconnection (OSI) communications model and ensures that communications that pass through it are in the appropriate form for the recipient application.</a:t>
            </a:r>
            <a:endParaRPr lang="en-US" sz="2000" dirty="0"/>
          </a:p>
        </p:txBody>
      </p:sp>
      <p:pic>
        <p:nvPicPr>
          <p:cNvPr id="5" name="Picture 4">
            <a:extLst>
              <a:ext uri="{FF2B5EF4-FFF2-40B4-BE49-F238E27FC236}">
                <a16:creationId xmlns:a16="http://schemas.microsoft.com/office/drawing/2014/main" id="{9C340D85-5D30-0A70-5BB9-A8A59F5869B5}"/>
              </a:ext>
            </a:extLst>
          </p:cNvPr>
          <p:cNvPicPr>
            <a:picLocks noChangeAspect="1"/>
          </p:cNvPicPr>
          <p:nvPr/>
        </p:nvPicPr>
        <p:blipFill>
          <a:blip r:embed="rId3"/>
          <a:stretch>
            <a:fillRect/>
          </a:stretch>
        </p:blipFill>
        <p:spPr>
          <a:xfrm>
            <a:off x="280657" y="4203224"/>
            <a:ext cx="5604065" cy="2548829"/>
          </a:xfrm>
          <a:prstGeom prst="rect">
            <a:avLst/>
          </a:prstGeom>
        </p:spPr>
      </p:pic>
      <p:sp>
        <p:nvSpPr>
          <p:cNvPr id="7" name="TextBox 6">
            <a:extLst>
              <a:ext uri="{FF2B5EF4-FFF2-40B4-BE49-F238E27FC236}">
                <a16:creationId xmlns:a16="http://schemas.microsoft.com/office/drawing/2014/main" id="{D8292F66-F945-CA10-03F1-F7794C8533FB}"/>
              </a:ext>
            </a:extLst>
          </p:cNvPr>
          <p:cNvSpPr txBox="1"/>
          <p:nvPr/>
        </p:nvSpPr>
        <p:spPr>
          <a:xfrm>
            <a:off x="5884722" y="4203224"/>
            <a:ext cx="6093962" cy="1477328"/>
          </a:xfrm>
          <a:prstGeom prst="rect">
            <a:avLst/>
          </a:prstGeom>
          <a:noFill/>
        </p:spPr>
        <p:txBody>
          <a:bodyPr wrap="square">
            <a:spAutoFit/>
          </a:bodyPr>
          <a:lstStyle/>
          <a:p>
            <a:r>
              <a:rPr lang="en-IN" b="0" i="0" dirty="0">
                <a:effectLst/>
                <a:latin typeface="Google Sans"/>
              </a:rPr>
              <a:t>The application layer sits at Layer 7, the top of the Open Systems Interconnection (OSI) communications model. It ensures an application can effectively communicate with other applications on different computer systems and networks. The application layer is not an application.</a:t>
            </a:r>
            <a:endParaRPr lang="en-US" dirty="0"/>
          </a:p>
        </p:txBody>
      </p:sp>
    </p:spTree>
    <p:extLst>
      <p:ext uri="{BB962C8B-B14F-4D97-AF65-F5344CB8AC3E}">
        <p14:creationId xmlns:p14="http://schemas.microsoft.com/office/powerpoint/2010/main" val="1166077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8"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5000" fill="hold"/>
                                        <p:tgtEl>
                                          <p:spTgt spid="5"/>
                                        </p:tgtEl>
                                        <p:attrNameLst>
                                          <p:attrName>ppt_x</p:attrName>
                                        </p:attrNameLst>
                                      </p:cBhvr>
                                      <p:tavLst>
                                        <p:tav tm="0">
                                          <p:val>
                                            <p:strVal val="#ppt_x"/>
                                          </p:val>
                                        </p:tav>
                                        <p:tav tm="100000">
                                          <p:val>
                                            <p:strVal val="#ppt_x"/>
                                          </p:val>
                                        </p:tav>
                                      </p:tavLst>
                                    </p:anim>
                                    <p:anim calcmode="lin" valueType="num">
                                      <p:cBhvr>
                                        <p:cTn id="13" dur="15000" fill="hold"/>
                                        <p:tgtEl>
                                          <p:spTgt spid="5"/>
                                        </p:tgtEl>
                                        <p:attrNameLst>
                                          <p:attrName>ppt_y</p:attrName>
                                        </p:attrNameLst>
                                      </p:cBhvr>
                                      <p:tavLst>
                                        <p:tav tm="0">
                                          <p:val>
                                            <p:strVal val="#ppt_y+1"/>
                                          </p:val>
                                        </p:tav>
                                        <p:tav tm="100000">
                                          <p:val>
                                            <p:strVal val="#ppt_y-1"/>
                                          </p:val>
                                        </p:tav>
                                      </p:tavLst>
                                    </p:anim>
                                  </p:childTnLst>
                                </p:cTn>
                              </p:par>
                            </p:childTnLst>
                          </p:cTn>
                        </p:par>
                      </p:childTnLst>
                    </p:cTn>
                  </p:par>
                  <p:par>
                    <p:cTn id="14" fill="hold">
                      <p:stCondLst>
                        <p:cond delay="indefinite"/>
                      </p:stCondLst>
                      <p:childTnLst>
                        <p:par>
                          <p:cTn id="15" fill="hold">
                            <p:stCondLst>
                              <p:cond delay="0"/>
                            </p:stCondLst>
                            <p:childTnLst>
                              <p:par>
                                <p:cTn id="16" presetID="43"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
                                        <p:tgtEl>
                                          <p:spTgt spid="5"/>
                                        </p:tgtEl>
                                      </p:cBhvr>
                                    </p:animEffect>
                                    <p:anim calcmode="lin" valueType="num">
                                      <p:cBhvr>
                                        <p:cTn id="19" dur="400" fill="hold"/>
                                        <p:tgtEl>
                                          <p:spTgt spid="5"/>
                                        </p:tgtEl>
                                        <p:attrNameLst>
                                          <p:attrName>ppt_x</p:attrName>
                                        </p:attrNameLst>
                                      </p:cBhvr>
                                      <p:tavLst>
                                        <p:tav tm="0">
                                          <p:val>
                                            <p:strVal val="#ppt_x"/>
                                          </p:val>
                                        </p:tav>
                                        <p:tav tm="100000">
                                          <p:val>
                                            <p:strVal val="#ppt_x"/>
                                          </p:val>
                                        </p:tav>
                                      </p:tavLst>
                                    </p:anim>
                                    <p:anim calcmode="lin" valueType="num">
                                      <p:cBhvr>
                                        <p:cTn id="20" dur="400" fill="hold"/>
                                        <p:tgtEl>
                                          <p:spTgt spid="5"/>
                                        </p:tgtEl>
                                        <p:attrNameLst>
                                          <p:attrName>ppt_y</p:attrName>
                                        </p:attrNameLst>
                                      </p:cBhvr>
                                      <p:tavLst>
                                        <p:tav tm="0">
                                          <p:val>
                                            <p:strVal val="#ppt_y+0.31"/>
                                          </p:val>
                                        </p:tav>
                                        <p:tav tm="100000">
                                          <p:val>
                                            <p:strVal val="#ppt_y+0.31"/>
                                          </p:val>
                                        </p:tav>
                                      </p:tavLst>
                                    </p:anim>
                                    <p:anim calcmode="lin" valueType="num">
                                      <p:cBhvr>
                                        <p:cTn id="21"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2"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A6A7-8D46-FDAE-DC49-E120775C87BF}"/>
              </a:ext>
            </a:extLst>
          </p:cNvPr>
          <p:cNvSpPr>
            <a:spLocks noGrp="1"/>
          </p:cNvSpPr>
          <p:nvPr>
            <p:ph type="title"/>
          </p:nvPr>
        </p:nvSpPr>
        <p:spPr>
          <a:xfrm>
            <a:off x="680321" y="501209"/>
            <a:ext cx="9613861" cy="1332957"/>
          </a:xfrm>
        </p:spPr>
        <p:txBody>
          <a:bodyPr/>
          <a:lstStyle/>
          <a:p>
            <a:r>
              <a:rPr lang="en-IN" b="1" dirty="0"/>
              <a:t>IP ADDRESS  ( internet protocol address)</a:t>
            </a:r>
            <a:endParaRPr lang="en-US" b="1" dirty="0"/>
          </a:p>
        </p:txBody>
      </p:sp>
      <p:sp>
        <p:nvSpPr>
          <p:cNvPr id="3" name="Subtitle 2">
            <a:extLst>
              <a:ext uri="{FF2B5EF4-FFF2-40B4-BE49-F238E27FC236}">
                <a16:creationId xmlns:a16="http://schemas.microsoft.com/office/drawing/2014/main" id="{8991607E-1F0A-BD3B-7E64-B81D63547A53}"/>
              </a:ext>
            </a:extLst>
          </p:cNvPr>
          <p:cNvSpPr>
            <a:spLocks noGrp="1"/>
          </p:cNvSpPr>
          <p:nvPr>
            <p:ph idx="1"/>
          </p:nvPr>
        </p:nvSpPr>
        <p:spPr>
          <a:xfrm>
            <a:off x="85573" y="1992609"/>
            <a:ext cx="12322396" cy="5097658"/>
          </a:xfrm>
        </p:spPr>
        <p:txBody>
          <a:bodyPr>
            <a:normAutofit/>
          </a:bodyPr>
          <a:lstStyle/>
          <a:p>
            <a:pPr marL="0" indent="0">
              <a:buNone/>
            </a:pPr>
            <a:r>
              <a:rPr lang="en-IN" sz="2000" dirty="0"/>
              <a:t>What Is an IP address 
IP address stands </a:t>
            </a:r>
            <a:r>
              <a:rPr lang="en-IN" sz="2000" dirty="0" err="1"/>
              <a:t>intenet</a:t>
            </a:r>
            <a:r>
              <a:rPr lang="en-IN" sz="2000" dirty="0"/>
              <a:t> protocol address  for internet protocol address; it is an identifying number that is associated with a specific computer or computer network. When connected to the internet, the IP address </a:t>
            </a:r>
            <a:r>
              <a:rPr lang="en-IN" sz="2000" dirty="0" err="1"/>
              <a:t>allo</a:t>
            </a:r>
            <a:r>
              <a:rPr lang="en-IN" sz="2000" dirty="0"/>
              <a:t>
KEY TAKEAWAYS
An internet protocol (IP) address allows computers to </a:t>
            </a:r>
            <a:r>
              <a:rPr lang="en-IN" sz="2000" dirty="0" err="1"/>
              <a:t>sto</a:t>
            </a:r>
            <a:r>
              <a:rPr lang="en-IN" sz="2000" dirty="0"/>
              <a:t> be sent and received by the correct parties, which means it can also be used to track down a user’s physical location in some instances.
IP addresses are generated through a hierarchical system involving the IANA, RIRs and ISPs.
Common IP security threats include hijacking, blacklisting, and </a:t>
            </a:r>
            <a:r>
              <a:rPr lang="en-IN" sz="2000" dirty="0" err="1"/>
              <a:t>DDoS</a:t>
            </a:r>
            <a:r>
              <a:rPr lang="en-IN" sz="2000" dirty="0"/>
              <a:t> attacks.
Users can protect their IP address by using firewalls, keeping software updated, using VPNs, and enabling two-factor authentication.
Different types of IP addresses include public and private, with public</a:t>
            </a:r>
            <a:endParaRPr lang="en-US" sz="2000" dirty="0"/>
          </a:p>
        </p:txBody>
      </p:sp>
    </p:spTree>
    <p:extLst>
      <p:ext uri="{BB962C8B-B14F-4D97-AF65-F5344CB8AC3E}">
        <p14:creationId xmlns:p14="http://schemas.microsoft.com/office/powerpoint/2010/main" val="2956892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1B14-EBF2-4665-3DD7-C4801EB57D71}"/>
              </a:ext>
            </a:extLst>
          </p:cNvPr>
          <p:cNvSpPr>
            <a:spLocks noGrp="1"/>
          </p:cNvSpPr>
          <p:nvPr>
            <p:ph type="title"/>
          </p:nvPr>
        </p:nvSpPr>
        <p:spPr/>
        <p:txBody>
          <a:bodyPr>
            <a:normAutofit/>
          </a:bodyPr>
          <a:lstStyle/>
          <a:p>
            <a:r>
              <a:rPr lang="en-IN" sz="4400" b="1" dirty="0"/>
              <a:t>Types of ports </a:t>
            </a:r>
            <a:endParaRPr lang="en-US" sz="4400" b="1" dirty="0"/>
          </a:p>
        </p:txBody>
      </p:sp>
      <p:sp>
        <p:nvSpPr>
          <p:cNvPr id="3" name="Content Placeholder 2">
            <a:extLst>
              <a:ext uri="{FF2B5EF4-FFF2-40B4-BE49-F238E27FC236}">
                <a16:creationId xmlns:a16="http://schemas.microsoft.com/office/drawing/2014/main" id="{ACE4E256-8418-47E5-E436-9B1C4C1D949B}"/>
              </a:ext>
            </a:extLst>
          </p:cNvPr>
          <p:cNvSpPr>
            <a:spLocks noGrp="1"/>
          </p:cNvSpPr>
          <p:nvPr>
            <p:ph idx="1"/>
          </p:nvPr>
        </p:nvSpPr>
        <p:spPr>
          <a:xfrm>
            <a:off x="20374" y="2115332"/>
            <a:ext cx="11870086" cy="6576358"/>
          </a:xfrm>
        </p:spPr>
        <p:txBody>
          <a:bodyPr/>
          <a:lstStyle/>
          <a:p>
            <a:r>
              <a:rPr lang="en-IN" dirty="0"/>
              <a:t>Port number is a 16-bit numerical value that ranges from 0 to 65535. Well-known port (0-1023), registered port (1024-49151), and dynamic port is three types of port number space. (49152-65535).</a:t>
            </a:r>
          </a:p>
          <a:p>
            <a:pPr marL="0" indent="0">
              <a:buNone/>
            </a:pPr>
            <a:r>
              <a:rPr lang="en-IN" b="1" u="sng" dirty="0">
                <a:solidFill>
                  <a:schemeClr val="bg1"/>
                </a:solidFill>
              </a:rPr>
              <a:t>Why is it important to know these ports?
</a:t>
            </a:r>
            <a:r>
              <a:rPr lang="en-IN" dirty="0"/>
              <a:t>Any security researcher, bug bounty hunter, or anyone working with service configuration would benefit from this. Knowing how to do more thorough scans such as version detection or known vulnerabilities</a:t>
            </a:r>
            <a:endParaRPr lang="en-US" dirty="0"/>
          </a:p>
        </p:txBody>
      </p:sp>
      <p:sp>
        <p:nvSpPr>
          <p:cNvPr id="5" name="TextBox 4">
            <a:extLst>
              <a:ext uri="{FF2B5EF4-FFF2-40B4-BE49-F238E27FC236}">
                <a16:creationId xmlns:a16="http://schemas.microsoft.com/office/drawing/2014/main" id="{ABDB3875-4CE0-7354-3749-075215067991}"/>
              </a:ext>
            </a:extLst>
          </p:cNvPr>
          <p:cNvSpPr txBox="1"/>
          <p:nvPr/>
        </p:nvSpPr>
        <p:spPr>
          <a:xfrm>
            <a:off x="0" y="4647472"/>
            <a:ext cx="12560776" cy="2308324"/>
          </a:xfrm>
          <a:prstGeom prst="rect">
            <a:avLst/>
          </a:prstGeom>
          <a:noFill/>
        </p:spPr>
        <p:txBody>
          <a:bodyPr wrap="square">
            <a:spAutoFit/>
          </a:bodyPr>
          <a:lstStyle/>
          <a:p>
            <a:pPr algn="l"/>
            <a:r>
              <a:rPr lang="en-IN" b="1" i="0" dirty="0">
                <a:effectLst/>
                <a:latin typeface="Inter"/>
              </a:rPr>
              <a:t>HTTP, SMTP, FTP, DNS, SSH, Telnet, or VCN) are running and the kind of system being used by the target victim. Here's the list of potential logical ports that are the targets of cybercriminals.</a:t>
            </a:r>
          </a:p>
          <a:p>
            <a:pPr algn="l">
              <a:buFont typeface="Arial" panose="020B0604020202020204" pitchFamily="34" charset="0"/>
              <a:buChar char="•"/>
            </a:pPr>
            <a:r>
              <a:rPr lang="en-IN" b="1" i="0" dirty="0">
                <a:effectLst/>
                <a:latin typeface="Inter"/>
              </a:rPr>
              <a:t>15 </a:t>
            </a:r>
            <a:r>
              <a:rPr lang="en-IN" b="1" i="0" dirty="0" err="1">
                <a:effectLst/>
                <a:latin typeface="Inter"/>
              </a:rPr>
              <a:t>Netstat</a:t>
            </a:r>
            <a:endParaRPr lang="en-IN" b="1" i="0" dirty="0">
              <a:effectLst/>
              <a:latin typeface="Inter"/>
            </a:endParaRPr>
          </a:p>
          <a:p>
            <a:pPr algn="l">
              <a:buFont typeface="Arial" panose="020B0604020202020204" pitchFamily="34" charset="0"/>
              <a:buChar char="•"/>
            </a:pPr>
            <a:r>
              <a:rPr lang="en-IN" b="1" i="0" dirty="0">
                <a:effectLst/>
                <a:latin typeface="Inter"/>
              </a:rPr>
              <a:t>20/21 FTP</a:t>
            </a:r>
          </a:p>
          <a:p>
            <a:pPr algn="l">
              <a:buFont typeface="Arial" panose="020B0604020202020204" pitchFamily="34" charset="0"/>
              <a:buChar char="•"/>
            </a:pPr>
            <a:r>
              <a:rPr lang="en-IN" b="1" i="0" dirty="0">
                <a:effectLst/>
                <a:latin typeface="Inter"/>
              </a:rPr>
              <a:t>22 SSH</a:t>
            </a:r>
          </a:p>
          <a:p>
            <a:pPr algn="l">
              <a:buFont typeface="Arial" panose="020B0604020202020204" pitchFamily="34" charset="0"/>
              <a:buChar char="•"/>
            </a:pPr>
            <a:r>
              <a:rPr lang="en-IN" b="1" i="0" dirty="0">
                <a:effectLst/>
                <a:latin typeface="Inter"/>
              </a:rPr>
              <a:t>23 Telnet</a:t>
            </a:r>
          </a:p>
          <a:p>
            <a:pPr algn="l">
              <a:buFont typeface="Arial" panose="020B0604020202020204" pitchFamily="34" charset="0"/>
              <a:buChar char="•"/>
            </a:pPr>
            <a:r>
              <a:rPr lang="en-IN" b="1" i="0" dirty="0">
                <a:effectLst/>
                <a:latin typeface="Inter"/>
              </a:rPr>
              <a:t>25 SMTP</a:t>
            </a:r>
          </a:p>
          <a:p>
            <a:pPr algn="l">
              <a:buFont typeface="Arial" panose="020B0604020202020204" pitchFamily="34" charset="0"/>
              <a:buChar char="•"/>
            </a:pPr>
            <a:r>
              <a:rPr lang="en-IN" b="1" i="0" dirty="0">
                <a:effectLst/>
                <a:latin typeface="Inter"/>
              </a:rPr>
              <a:t>50/51 </a:t>
            </a:r>
            <a:r>
              <a:rPr lang="en-IN" b="1" i="0" dirty="0" err="1">
                <a:effectLst/>
                <a:latin typeface="Inter"/>
              </a:rPr>
              <a:t>IPSec</a:t>
            </a:r>
            <a:endParaRPr lang="en-IN" b="1" i="0" dirty="0">
              <a:effectLst/>
              <a:latin typeface="Inter"/>
            </a:endParaRPr>
          </a:p>
        </p:txBody>
      </p:sp>
    </p:spTree>
    <p:extLst>
      <p:ext uri="{BB962C8B-B14F-4D97-AF65-F5344CB8AC3E}">
        <p14:creationId xmlns:p14="http://schemas.microsoft.com/office/powerpoint/2010/main" val="1399242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5"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randombar(vertical)">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randombar(vertical)">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5"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randombar(vertical)">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5"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randombar(vertical)">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5"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randombar(vertical)">
                                      <p:cBhvr>
                                        <p:cTn id="33" dur="500"/>
                                        <p:tgtEl>
                                          <p:spTgt spid="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5" fill="hold" grpId="0"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randombar(vertical)">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randombar(vertical)">
                                      <p:cBhvr>
                                        <p:cTn id="4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3496-27AE-4CD9-EF02-C16E8055233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9EFC33D-736D-9554-DF6E-A25E4C7FDD7C}"/>
              </a:ext>
            </a:extLst>
          </p:cNvPr>
          <p:cNvPicPr>
            <a:picLocks noGrp="1" noChangeAspect="1"/>
          </p:cNvPicPr>
          <p:nvPr>
            <p:ph idx="1"/>
          </p:nvPr>
        </p:nvPicPr>
        <p:blipFill>
          <a:blip r:embed="rId2"/>
          <a:stretch>
            <a:fillRect/>
          </a:stretch>
        </p:blipFill>
        <p:spPr>
          <a:xfrm>
            <a:off x="-562331" y="-195594"/>
            <a:ext cx="14075504" cy="7249187"/>
          </a:xfrm>
        </p:spPr>
      </p:pic>
    </p:spTree>
    <p:extLst>
      <p:ext uri="{BB962C8B-B14F-4D97-AF65-F5344CB8AC3E}">
        <p14:creationId xmlns:p14="http://schemas.microsoft.com/office/powerpoint/2010/main" val="604883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65AF-6EF3-A57F-7D2F-EF448EA01E45}"/>
              </a:ext>
            </a:extLst>
          </p:cNvPr>
          <p:cNvSpPr>
            <a:spLocks noGrp="1"/>
          </p:cNvSpPr>
          <p:nvPr>
            <p:ph type="title"/>
          </p:nvPr>
        </p:nvSpPr>
        <p:spPr/>
        <p:txBody>
          <a:bodyPr>
            <a:normAutofit/>
          </a:bodyPr>
          <a:lstStyle/>
          <a:p>
            <a:r>
              <a:rPr lang="en-IN" sz="4400" dirty="0"/>
              <a:t>Cisco packet tracer </a:t>
            </a:r>
            <a:endParaRPr lang="en-US" sz="4400" dirty="0"/>
          </a:p>
        </p:txBody>
      </p:sp>
      <p:sp>
        <p:nvSpPr>
          <p:cNvPr id="3" name="Content Placeholder 2">
            <a:extLst>
              <a:ext uri="{FF2B5EF4-FFF2-40B4-BE49-F238E27FC236}">
                <a16:creationId xmlns:a16="http://schemas.microsoft.com/office/drawing/2014/main" id="{AF6D6E04-FF42-CF49-3EDF-4F21DB090BD0}"/>
              </a:ext>
            </a:extLst>
          </p:cNvPr>
          <p:cNvSpPr>
            <a:spLocks noGrp="1"/>
          </p:cNvSpPr>
          <p:nvPr>
            <p:ph type="body" sz="half" idx="4294967295"/>
          </p:nvPr>
        </p:nvSpPr>
        <p:spPr>
          <a:xfrm>
            <a:off x="75385" y="2017536"/>
            <a:ext cx="12041230" cy="4534850"/>
          </a:xfrm>
        </p:spPr>
        <p:txBody>
          <a:bodyPr/>
          <a:lstStyle/>
          <a:p>
            <a:r>
              <a:rPr lang="en-IN" dirty="0"/>
              <a:t>Cisco Packet Tracer as the name suggests, is a tool built by Cisco. This tool provides a network simulation to practice simple and complex networks.</a:t>
            </a:r>
          </a:p>
          <a:p>
            <a:r>
              <a:rPr lang="en-IN" dirty="0"/>
              <a:t>The curriculum like CCNA, CCENT where Faculties use Packet Trace to demonstrate technical concepts and networking systems. Students complete assignments using this tool, working on their own or in teams. Engineers prefer to test any protocols on Cisco Packet Tracer before implementing them</a:t>
            </a:r>
          </a:p>
          <a:p>
            <a:r>
              <a:rPr lang="en-IN" b="1" dirty="0">
                <a:solidFill>
                  <a:schemeClr val="bg1"/>
                </a:solidFill>
              </a:rPr>
              <a:t>Logical</a:t>
            </a:r>
            <a:r>
              <a:rPr lang="en-IN" dirty="0"/>
              <a:t> – Logical workspace shows the logical network topology of the network the user has built. It represents the placing, connecting and clustering virtual network devices.
</a:t>
            </a:r>
            <a:r>
              <a:rPr lang="en-IN" b="1" dirty="0">
                <a:solidFill>
                  <a:schemeClr val="bg1"/>
                </a:solidFill>
              </a:rPr>
              <a:t>Physical </a:t>
            </a:r>
            <a:r>
              <a:rPr lang="en-IN" dirty="0"/>
              <a:t>– Physical workspace shows the graphical physical dimension of the logical network. It depicts the scale and placement in how network devices such as routers, switches and hosts would look in a real environment.</a:t>
            </a:r>
            <a:endParaRPr lang="en-US" dirty="0"/>
          </a:p>
        </p:txBody>
      </p:sp>
    </p:spTree>
    <p:extLst>
      <p:ext uri="{BB962C8B-B14F-4D97-AF65-F5344CB8AC3E}">
        <p14:creationId xmlns:p14="http://schemas.microsoft.com/office/powerpoint/2010/main" val="483384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7CEE-3382-A827-DA82-12848C3703DC}"/>
              </a:ext>
            </a:extLst>
          </p:cNvPr>
          <p:cNvSpPr>
            <a:spLocks noGrp="1"/>
          </p:cNvSpPr>
          <p:nvPr>
            <p:ph type="title"/>
          </p:nvPr>
        </p:nvSpPr>
        <p:spPr>
          <a:xfrm>
            <a:off x="362479" y="5151700"/>
            <a:ext cx="9613862" cy="588535"/>
          </a:xfrm>
        </p:spPr>
        <p:txBody>
          <a:bodyPr/>
          <a:lstStyle/>
          <a:p>
            <a:r>
              <a:rPr lang="en-IN" dirty="0"/>
              <a:t>Key features of Cisco packet tracer </a:t>
            </a:r>
            <a:endParaRPr lang="en-US" dirty="0"/>
          </a:p>
        </p:txBody>
      </p:sp>
      <p:sp>
        <p:nvSpPr>
          <p:cNvPr id="7" name="Text Placeholder 2">
            <a:extLst>
              <a:ext uri="{FF2B5EF4-FFF2-40B4-BE49-F238E27FC236}">
                <a16:creationId xmlns:a16="http://schemas.microsoft.com/office/drawing/2014/main" id="{7873FF41-AB1B-C71A-31AA-1B7A527B0DB7}"/>
              </a:ext>
            </a:extLst>
          </p:cNvPr>
          <p:cNvSpPr>
            <a:spLocks noGrp="1"/>
          </p:cNvSpPr>
          <p:nvPr>
            <p:ph type="body" sz="half" idx="2"/>
          </p:nvPr>
        </p:nvSpPr>
        <p:spPr>
          <a:xfrm rot="10800000" flipV="1">
            <a:off x="210030" y="230832"/>
            <a:ext cx="11771939" cy="3949982"/>
          </a:xfrm>
        </p:spPr>
        <p:txBody>
          <a:bodyPr>
            <a:noAutofit/>
          </a:bodyPr>
          <a:lstStyle/>
          <a:p>
            <a:r>
              <a:rPr lang="en-IN" sz="2000" b="1" dirty="0"/>
              <a:t>Unlimited devices
E-learning
Customize single/multi user activities
Interactive Environment
Visualizing Networks
Real-time mode and Simulation mode
Self-paced
Supports majority of networking protocols
International language support
Cross platform compatibility</a:t>
            </a:r>
            <a:endParaRPr lang="en-US" sz="2000" b="1" dirty="0"/>
          </a:p>
        </p:txBody>
      </p:sp>
    </p:spTree>
    <p:extLst>
      <p:ext uri="{BB962C8B-B14F-4D97-AF65-F5344CB8AC3E}">
        <p14:creationId xmlns:p14="http://schemas.microsoft.com/office/powerpoint/2010/main" val="3918466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CA9D-E411-2A1F-4753-61A9545A2857}"/>
              </a:ext>
            </a:extLst>
          </p:cNvPr>
          <p:cNvSpPr>
            <a:spLocks noGrp="1"/>
          </p:cNvSpPr>
          <p:nvPr>
            <p:ph type="title"/>
          </p:nvPr>
        </p:nvSpPr>
        <p:spPr>
          <a:xfrm>
            <a:off x="166888" y="716554"/>
            <a:ext cx="9613861" cy="1080938"/>
          </a:xfrm>
        </p:spPr>
        <p:txBody>
          <a:bodyPr>
            <a:normAutofit/>
          </a:bodyPr>
          <a:lstStyle/>
          <a:p>
            <a:r>
              <a:rPr lang="en-IN" sz="4800" dirty="0"/>
              <a:t>Window network command</a:t>
            </a:r>
            <a:endParaRPr lang="en-US" sz="4800" dirty="0"/>
          </a:p>
        </p:txBody>
      </p:sp>
      <p:sp>
        <p:nvSpPr>
          <p:cNvPr id="3" name="Text Placeholder 2">
            <a:extLst>
              <a:ext uri="{FF2B5EF4-FFF2-40B4-BE49-F238E27FC236}">
                <a16:creationId xmlns:a16="http://schemas.microsoft.com/office/drawing/2014/main" id="{3FD2C180-BC63-3B7E-B65B-48794013D723}"/>
              </a:ext>
            </a:extLst>
          </p:cNvPr>
          <p:cNvSpPr>
            <a:spLocks noGrp="1"/>
          </p:cNvSpPr>
          <p:nvPr>
            <p:ph idx="1"/>
          </p:nvPr>
        </p:nvSpPr>
        <p:spPr>
          <a:xfrm>
            <a:off x="-89647" y="2155152"/>
            <a:ext cx="12371294" cy="4233333"/>
          </a:xfrm>
        </p:spPr>
        <p:txBody>
          <a:bodyPr/>
          <a:lstStyle/>
          <a:p>
            <a:r>
              <a:rPr lang="en-IN" b="0" i="0" dirty="0">
                <a:effectLst/>
                <a:latin typeface="Roboto" panose="02000000000000000000" pitchFamily="2" charset="0"/>
              </a:rPr>
              <a:t>The Windows operating system provides its user with a powerful tool, i.e., </a:t>
            </a:r>
            <a:r>
              <a:rPr lang="en-IN" b="1" i="0" u="none" strike="noStrike" dirty="0">
                <a:solidFill>
                  <a:schemeClr val="bg1"/>
                </a:solidFill>
                <a:effectLst/>
                <a:latin typeface="Roboto" panose="02000000000000000000" pitchFamily="2" charset="0"/>
                <a:hlinkClick r:id="rId2" tooltip="Command Prompt">
                  <a:extLst>
                    <a:ext uri="{A12FA001-AC4F-418D-AE19-62706E023703}">
                      <ahyp:hlinkClr xmlns:ahyp="http://schemas.microsoft.com/office/drawing/2018/hyperlinkcolor" val="tx"/>
                    </a:ext>
                  </a:extLst>
                </a:hlinkClick>
              </a:rPr>
              <a:t>Command</a:t>
            </a:r>
            <a:r>
              <a:rPr lang="en-IN" b="0" i="0" u="none" strike="noStrike" dirty="0">
                <a:effectLst/>
                <a:latin typeface="Roboto" panose="02000000000000000000" pitchFamily="2" charset="0"/>
                <a:hlinkClick r:id="rId2" tooltip="Command Prompt">
                  <a:extLst>
                    <a:ext uri="{A12FA001-AC4F-418D-AE19-62706E023703}">
                      <ahyp:hlinkClr xmlns:ahyp="http://schemas.microsoft.com/office/drawing/2018/hyperlinkcolor" val="tx"/>
                    </a:ext>
                  </a:extLst>
                </a:hlinkClick>
              </a:rPr>
              <a:t> </a:t>
            </a:r>
            <a:r>
              <a:rPr lang="en-IN" b="1" i="0" u="none" strike="noStrike" dirty="0">
                <a:solidFill>
                  <a:schemeClr val="bg1"/>
                </a:solidFill>
                <a:effectLst/>
                <a:latin typeface="Roboto" panose="02000000000000000000" pitchFamily="2" charset="0"/>
                <a:hlinkClick r:id="rId2" tooltip="Command Prompt">
                  <a:extLst>
                    <a:ext uri="{A12FA001-AC4F-418D-AE19-62706E023703}">
                      <ahyp:hlinkClr xmlns:ahyp="http://schemas.microsoft.com/office/drawing/2018/hyperlinkcolor" val="tx"/>
                    </a:ext>
                  </a:extLst>
                </a:hlinkClick>
              </a:rPr>
              <a:t>Prompt</a:t>
            </a:r>
            <a:r>
              <a:rPr lang="en-IN" b="0" i="0" dirty="0">
                <a:effectLst/>
                <a:latin typeface="Roboto" panose="02000000000000000000" pitchFamily="2" charset="0"/>
              </a:rPr>
              <a:t>, which allows us to access and configure system settings and data. In this article on ‘Networking Commands’, we will look into some of the most popular network commands.</a:t>
            </a:r>
            <a:endParaRPr lang="en-US" dirty="0"/>
          </a:p>
        </p:txBody>
      </p:sp>
      <p:sp>
        <p:nvSpPr>
          <p:cNvPr id="5" name="TextBox 4">
            <a:extLst>
              <a:ext uri="{FF2B5EF4-FFF2-40B4-BE49-F238E27FC236}">
                <a16:creationId xmlns:a16="http://schemas.microsoft.com/office/drawing/2014/main" id="{F2881450-380D-3C3A-0A4D-14DB329129CA}"/>
              </a:ext>
            </a:extLst>
          </p:cNvPr>
          <p:cNvSpPr txBox="1"/>
          <p:nvPr/>
        </p:nvSpPr>
        <p:spPr>
          <a:xfrm>
            <a:off x="0" y="3687901"/>
            <a:ext cx="12281647" cy="3170099"/>
          </a:xfrm>
          <a:prstGeom prst="rect">
            <a:avLst/>
          </a:prstGeom>
          <a:noFill/>
        </p:spPr>
        <p:txBody>
          <a:bodyPr wrap="square">
            <a:spAutoFit/>
          </a:bodyPr>
          <a:lstStyle/>
          <a:p>
            <a:pPr algn="l"/>
            <a:r>
              <a:rPr lang="en-IN" sz="3200" b="1" i="0" dirty="0" err="1">
                <a:effectLst/>
                <a:latin typeface="sohne"/>
              </a:rPr>
              <a:t>IPConfig</a:t>
            </a:r>
            <a:r>
              <a:rPr lang="en-IN" sz="2400" b="1" i="0" dirty="0">
                <a:effectLst/>
                <a:latin typeface="sohne"/>
              </a:rPr>
              <a:t>. This ipconfig command is used for finding the IP address and default gateway of your network. ...
</a:t>
            </a:r>
            <a:r>
              <a:rPr lang="en-IN" sz="2400" b="1" i="0" dirty="0" err="1">
                <a:effectLst/>
                <a:latin typeface="sohne"/>
              </a:rPr>
              <a:t>IfConfig</a:t>
            </a:r>
            <a:r>
              <a:rPr lang="en-IN" sz="2400" b="1" i="0" dirty="0">
                <a:effectLst/>
                <a:latin typeface="sohne"/>
              </a:rPr>
              <a:t>. The </a:t>
            </a:r>
            <a:r>
              <a:rPr lang="en-IN" sz="2400" b="1" i="0" dirty="0" err="1">
                <a:effectLst/>
                <a:latin typeface="sohne"/>
              </a:rPr>
              <a:t>ifconfig</a:t>
            </a:r>
            <a:r>
              <a:rPr lang="en-IN" sz="2400" b="1" i="0" dirty="0">
                <a:effectLst/>
                <a:latin typeface="sohne"/>
              </a:rPr>
              <a:t> command is mainly used: ...
</a:t>
            </a:r>
            <a:r>
              <a:rPr lang="en-IN" sz="2400" b="1" i="0" dirty="0" err="1">
                <a:effectLst/>
                <a:latin typeface="sohne"/>
              </a:rPr>
              <a:t>Tracert</a:t>
            </a:r>
            <a:r>
              <a:rPr lang="en-IN" sz="2400" b="1" i="0" dirty="0">
                <a:effectLst/>
                <a:latin typeface="sohne"/>
              </a:rPr>
              <a:t>. ...
Ping. ...
</a:t>
            </a:r>
            <a:r>
              <a:rPr lang="en-IN" sz="2400" b="1" i="0" dirty="0" err="1">
                <a:effectLst/>
                <a:latin typeface="sohne"/>
              </a:rPr>
              <a:t>Netstat</a:t>
            </a:r>
            <a:r>
              <a:rPr lang="en-IN" sz="2400" b="1" i="0" dirty="0">
                <a:effectLst/>
                <a:latin typeface="sohne"/>
              </a:rPr>
              <a:t>. ...
</a:t>
            </a:r>
            <a:r>
              <a:rPr lang="en-IN" sz="2400" b="1" i="0" dirty="0" err="1">
                <a:effectLst/>
                <a:latin typeface="sohne"/>
              </a:rPr>
              <a:t>Nslookup</a:t>
            </a:r>
            <a:r>
              <a:rPr lang="en-IN" sz="2400" b="1" i="0" dirty="0">
                <a:effectLst/>
                <a:latin typeface="sohne"/>
              </a:rPr>
              <a:t> Command. ...
</a:t>
            </a:r>
            <a:r>
              <a:rPr lang="en-IN" sz="2400" b="1" i="0" dirty="0" err="1">
                <a:effectLst/>
                <a:latin typeface="sohne"/>
              </a:rPr>
              <a:t>Getmac</a:t>
            </a:r>
            <a:endParaRPr lang="en-IN" sz="2400" b="1" i="0" dirty="0">
              <a:effectLst/>
              <a:latin typeface="sohne"/>
            </a:endParaRPr>
          </a:p>
        </p:txBody>
      </p:sp>
    </p:spTree>
    <p:extLst>
      <p:ext uri="{BB962C8B-B14F-4D97-AF65-F5344CB8AC3E}">
        <p14:creationId xmlns:p14="http://schemas.microsoft.com/office/powerpoint/2010/main" val="1529680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B9AC-88CF-6520-32B7-60E4647CCA5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F68B4BA-1D90-2D84-1CEE-57A5A4E44173}"/>
              </a:ext>
            </a:extLst>
          </p:cNvPr>
          <p:cNvPicPr>
            <a:picLocks noGrp="1" noChangeAspect="1"/>
          </p:cNvPicPr>
          <p:nvPr>
            <p:ph idx="1"/>
          </p:nvPr>
        </p:nvPicPr>
        <p:blipFill>
          <a:blip r:embed="rId2"/>
          <a:stretch>
            <a:fillRect/>
          </a:stretch>
        </p:blipFill>
        <p:spPr>
          <a:xfrm>
            <a:off x="-1" y="-24558"/>
            <a:ext cx="12297947" cy="6882559"/>
          </a:xfrm>
        </p:spPr>
      </p:pic>
    </p:spTree>
    <p:extLst>
      <p:ext uri="{BB962C8B-B14F-4D97-AF65-F5344CB8AC3E}">
        <p14:creationId xmlns:p14="http://schemas.microsoft.com/office/powerpoint/2010/main" val="4227307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BA9C-D293-B082-5E4C-F0B955A1F414}"/>
              </a:ext>
            </a:extLst>
          </p:cNvPr>
          <p:cNvSpPr>
            <a:spLocks noGrp="1"/>
          </p:cNvSpPr>
          <p:nvPr>
            <p:ph type="title"/>
          </p:nvPr>
        </p:nvSpPr>
        <p:spPr>
          <a:xfrm>
            <a:off x="721239" y="723227"/>
            <a:ext cx="9613857" cy="1080938"/>
          </a:xfrm>
        </p:spPr>
        <p:txBody>
          <a:bodyPr/>
          <a:lstStyle/>
          <a:p>
            <a:r>
              <a:rPr lang="en-IN" dirty="0"/>
              <a:t>Security </a:t>
            </a:r>
            <a:endParaRPr lang="en-US" dirty="0"/>
          </a:p>
        </p:txBody>
      </p:sp>
      <p:sp>
        <p:nvSpPr>
          <p:cNvPr id="15" name="Picture Placeholder 14">
            <a:extLst>
              <a:ext uri="{FF2B5EF4-FFF2-40B4-BE49-F238E27FC236}">
                <a16:creationId xmlns:a16="http://schemas.microsoft.com/office/drawing/2014/main" id="{E1ADAF4A-82BF-766B-23F9-3E0B860859BC}"/>
              </a:ext>
            </a:extLst>
          </p:cNvPr>
          <p:cNvSpPr>
            <a:spLocks noGrp="1"/>
          </p:cNvSpPr>
          <p:nvPr>
            <p:ph type="pic" idx="1"/>
          </p:nvPr>
        </p:nvSpPr>
        <p:spPr>
          <a:xfrm>
            <a:off x="6766151" y="-4722083"/>
            <a:ext cx="5425849" cy="3599312"/>
          </a:xfrm>
        </p:spPr>
      </p:sp>
      <p:sp>
        <p:nvSpPr>
          <p:cNvPr id="3" name="Content Placeholder 2">
            <a:extLst>
              <a:ext uri="{FF2B5EF4-FFF2-40B4-BE49-F238E27FC236}">
                <a16:creationId xmlns:a16="http://schemas.microsoft.com/office/drawing/2014/main" id="{50411D9B-2C48-7C32-3586-03A7DD9A72A0}"/>
              </a:ext>
            </a:extLst>
          </p:cNvPr>
          <p:cNvSpPr>
            <a:spLocks noGrp="1"/>
          </p:cNvSpPr>
          <p:nvPr>
            <p:ph type="body" sz="half" idx="2"/>
          </p:nvPr>
        </p:nvSpPr>
        <p:spPr>
          <a:xfrm>
            <a:off x="268941" y="2336874"/>
            <a:ext cx="10928792" cy="1080939"/>
          </a:xfrm>
        </p:spPr>
        <p:txBody>
          <a:bodyPr>
            <a:normAutofit/>
          </a:bodyPr>
          <a:lstStyle/>
          <a:p>
            <a:r>
              <a:rPr lang="en-IN" sz="2400" dirty="0"/>
              <a:t>The security is defined as the protection of the system that from the unwanted Users.</a:t>
            </a:r>
          </a:p>
          <a:p>
            <a:pPr marL="0" indent="0">
              <a:buNone/>
            </a:pPr>
            <a:endParaRPr lang="en-IN" sz="1100" dirty="0"/>
          </a:p>
        </p:txBody>
      </p:sp>
      <p:sp>
        <p:nvSpPr>
          <p:cNvPr id="4" name="Rectangle 3">
            <a:extLst>
              <a:ext uri="{FF2B5EF4-FFF2-40B4-BE49-F238E27FC236}">
                <a16:creationId xmlns:a16="http://schemas.microsoft.com/office/drawing/2014/main" id="{48E51134-FE46-15CF-1712-B4F77C8E6F9A}"/>
              </a:ext>
            </a:extLst>
          </p:cNvPr>
          <p:cNvSpPr/>
          <p:nvPr/>
        </p:nvSpPr>
        <p:spPr>
          <a:xfrm>
            <a:off x="721239" y="4024337"/>
            <a:ext cx="2741978" cy="22285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t>User </a:t>
            </a:r>
            <a:endParaRPr lang="en-US" sz="5400" b="1" dirty="0"/>
          </a:p>
        </p:txBody>
      </p:sp>
      <p:sp>
        <p:nvSpPr>
          <p:cNvPr id="6" name="Rectangle 5">
            <a:extLst>
              <a:ext uri="{FF2B5EF4-FFF2-40B4-BE49-F238E27FC236}">
                <a16:creationId xmlns:a16="http://schemas.microsoft.com/office/drawing/2014/main" id="{0A03C897-9BC7-EBAE-EDA3-BC8524539086}"/>
              </a:ext>
            </a:extLst>
          </p:cNvPr>
          <p:cNvSpPr/>
          <p:nvPr/>
        </p:nvSpPr>
        <p:spPr>
          <a:xfrm>
            <a:off x="4629048" y="4017002"/>
            <a:ext cx="2597319" cy="22432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Security</a:t>
            </a:r>
          </a:p>
          <a:p>
            <a:pPr algn="ctr"/>
            <a:r>
              <a:rPr lang="en-IN" sz="3600" b="1" dirty="0"/>
              <a:t>Panel</a:t>
            </a:r>
          </a:p>
          <a:p>
            <a:pPr algn="ctr"/>
            <a:endParaRPr lang="en-US" sz="3600" b="1" dirty="0"/>
          </a:p>
        </p:txBody>
      </p:sp>
      <p:sp>
        <p:nvSpPr>
          <p:cNvPr id="7" name="Rectangle 6">
            <a:extLst>
              <a:ext uri="{FF2B5EF4-FFF2-40B4-BE49-F238E27FC236}">
                <a16:creationId xmlns:a16="http://schemas.microsoft.com/office/drawing/2014/main" id="{B659E75D-2451-05F8-D707-27B406861418}"/>
              </a:ext>
            </a:extLst>
          </p:cNvPr>
          <p:cNvSpPr/>
          <p:nvPr/>
        </p:nvSpPr>
        <p:spPr>
          <a:xfrm>
            <a:off x="8732436" y="3650163"/>
            <a:ext cx="2868707" cy="25082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No data theft</a:t>
            </a:r>
            <a:endParaRPr lang="en-US" sz="2800" b="1" dirty="0"/>
          </a:p>
        </p:txBody>
      </p:sp>
    </p:spTree>
    <p:extLst>
      <p:ext uri="{BB962C8B-B14F-4D97-AF65-F5344CB8AC3E}">
        <p14:creationId xmlns:p14="http://schemas.microsoft.com/office/powerpoint/2010/main" val="4185488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edg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EB1E-45F6-F9F1-D4DB-3B3CBEE69786}"/>
              </a:ext>
            </a:extLst>
          </p:cNvPr>
          <p:cNvSpPr>
            <a:spLocks noGrp="1"/>
          </p:cNvSpPr>
          <p:nvPr>
            <p:ph type="ctrTitle"/>
          </p:nvPr>
        </p:nvSpPr>
        <p:spPr>
          <a:xfrm>
            <a:off x="680322" y="2310449"/>
            <a:ext cx="8144134" cy="1805086"/>
          </a:xfrm>
        </p:spPr>
        <p:txBody>
          <a:bodyPr/>
          <a:lstStyle/>
          <a:p>
            <a:r>
              <a:rPr lang="en-IN" dirty="0"/>
              <a:t>Python for ethical Hacking</a:t>
            </a:r>
            <a:endParaRPr lang="en-US" dirty="0"/>
          </a:p>
        </p:txBody>
      </p:sp>
      <p:sp>
        <p:nvSpPr>
          <p:cNvPr id="3" name="Content Placeholder 2">
            <a:extLst>
              <a:ext uri="{FF2B5EF4-FFF2-40B4-BE49-F238E27FC236}">
                <a16:creationId xmlns:a16="http://schemas.microsoft.com/office/drawing/2014/main" id="{7B31F252-05C6-D34E-57A9-43383430E605}"/>
              </a:ext>
            </a:extLst>
          </p:cNvPr>
          <p:cNvSpPr>
            <a:spLocks noGrp="1"/>
          </p:cNvSpPr>
          <p:nvPr>
            <p:ph type="subTitle" idx="1"/>
          </p:nvPr>
        </p:nvSpPr>
        <p:spPr/>
        <p:txBody>
          <a:bodyPr>
            <a:normAutofit/>
          </a:bodyPr>
          <a:lstStyle/>
          <a:p>
            <a:r>
              <a:rPr lang="en-IN" sz="3200" dirty="0"/>
              <a:t>Fast and compatible</a:t>
            </a:r>
            <a:endParaRPr lang="en-US" sz="3200" dirty="0"/>
          </a:p>
        </p:txBody>
      </p:sp>
    </p:spTree>
    <p:extLst>
      <p:ext uri="{BB962C8B-B14F-4D97-AF65-F5344CB8AC3E}">
        <p14:creationId xmlns:p14="http://schemas.microsoft.com/office/powerpoint/2010/main" val="2227988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F95138-217E-0CC1-65B4-A8FCC3126E35}"/>
              </a:ext>
            </a:extLst>
          </p:cNvPr>
          <p:cNvSpPr txBox="1"/>
          <p:nvPr/>
        </p:nvSpPr>
        <p:spPr>
          <a:xfrm>
            <a:off x="476759" y="330063"/>
            <a:ext cx="9828578" cy="1938992"/>
          </a:xfrm>
          <a:prstGeom prst="rect">
            <a:avLst/>
          </a:prstGeom>
          <a:noFill/>
        </p:spPr>
        <p:txBody>
          <a:bodyPr wrap="square">
            <a:spAutoFit/>
          </a:bodyPr>
          <a:lstStyle/>
          <a:p>
            <a:pPr marL="342900" indent="-342900">
              <a:buFont typeface="Arial" panose="020B0604020202020204" pitchFamily="34" charset="0"/>
              <a:buChar char="•"/>
            </a:pPr>
            <a:r>
              <a:rPr lang="en-IN" sz="2000" b="0" i="0" dirty="0">
                <a:effectLst/>
                <a:latin typeface="Arial" panose="020B0604020202020204" pitchFamily="34" charset="0"/>
              </a:rPr>
              <a:t>Being able to gain access to a system that you’re not supposed to have access to is known as Hacking. For example, login into an email account without authorization is considered hacking that account. Gaining access to a remote computer without authorization is hacking that computer. So you can see that there are a large number of ways to hack into a system and the word hacking can refer to a number of things but the main concept is the same</a:t>
            </a:r>
            <a:endParaRPr lang="en-US" sz="2000" dirty="0"/>
          </a:p>
        </p:txBody>
      </p:sp>
      <p:sp>
        <p:nvSpPr>
          <p:cNvPr id="7" name="TextBox 6">
            <a:extLst>
              <a:ext uri="{FF2B5EF4-FFF2-40B4-BE49-F238E27FC236}">
                <a16:creationId xmlns:a16="http://schemas.microsoft.com/office/drawing/2014/main" id="{1B4AE677-5825-BA64-F393-3A05E3E1E45C}"/>
              </a:ext>
            </a:extLst>
          </p:cNvPr>
          <p:cNvSpPr txBox="1"/>
          <p:nvPr/>
        </p:nvSpPr>
        <p:spPr>
          <a:xfrm>
            <a:off x="2830821" y="2578854"/>
            <a:ext cx="6369346" cy="3847207"/>
          </a:xfrm>
          <a:prstGeom prst="rect">
            <a:avLst/>
          </a:prstGeom>
          <a:noFill/>
        </p:spPr>
        <p:txBody>
          <a:bodyPr wrap="square">
            <a:spAutoFit/>
          </a:bodyPr>
          <a:lstStyle/>
          <a:p>
            <a:pPr marL="342900" indent="-342900" algn="ctr">
              <a:buFont typeface="Arial" panose="020B0604020202020204" pitchFamily="34" charset="0"/>
              <a:buChar char="•"/>
            </a:pPr>
            <a:r>
              <a:rPr lang="en-IN" sz="2400" b="1" dirty="0">
                <a:solidFill>
                  <a:schemeClr val="bg1"/>
                </a:solidFill>
                <a:latin typeface="Arial" panose="020B0604020202020204" pitchFamily="34" charset="0"/>
              </a:rPr>
              <a:t> </a:t>
            </a:r>
            <a:r>
              <a:rPr lang="en-IN" sz="2400" b="1" i="0" dirty="0">
                <a:solidFill>
                  <a:schemeClr val="bg1"/>
                </a:solidFill>
                <a:effectLst/>
                <a:latin typeface="Arial" panose="020B0604020202020204" pitchFamily="34" charset="0"/>
              </a:rPr>
              <a:t>Why Python Programming For Hacking</a:t>
            </a:r>
          </a:p>
          <a:p>
            <a:pPr algn="l"/>
            <a:r>
              <a:rPr lang="en-IN" sz="2000" b="0" i="0" dirty="0">
                <a:effectLst/>
                <a:latin typeface="Arial" panose="020B0604020202020204" pitchFamily="34" charset="0"/>
              </a:rPr>
              <a:t>Python is a widely used general-purpose, high-level programming language. Python is a very simple language yet powerful scripting language, it’s open-source and object-oriented and it has great libraries that can be used for both for hacking and for writing very useful normal programs other than hacking programs. In the future and present era python is very popular and it’s easy to learn, learning to hack with python will be fun and you will learn python programming in the best way. There is a great demand for python developers in the market.</a:t>
            </a:r>
          </a:p>
        </p:txBody>
      </p:sp>
    </p:spTree>
    <p:extLst>
      <p:ext uri="{BB962C8B-B14F-4D97-AF65-F5344CB8AC3E}">
        <p14:creationId xmlns:p14="http://schemas.microsoft.com/office/powerpoint/2010/main" val="31396767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0E7DC-B12B-4625-CDC7-9D5ECB5DBC87}"/>
              </a:ext>
            </a:extLst>
          </p:cNvPr>
          <p:cNvPicPr>
            <a:picLocks noChangeAspect="1"/>
          </p:cNvPicPr>
          <p:nvPr/>
        </p:nvPicPr>
        <p:blipFill>
          <a:blip r:embed="rId2"/>
          <a:stretch>
            <a:fillRect/>
          </a:stretch>
        </p:blipFill>
        <p:spPr>
          <a:xfrm>
            <a:off x="0" y="1210234"/>
            <a:ext cx="12192000" cy="5647765"/>
          </a:xfrm>
          <a:prstGeom prst="rect">
            <a:avLst/>
          </a:prstGeom>
        </p:spPr>
      </p:pic>
      <p:sp>
        <p:nvSpPr>
          <p:cNvPr id="3" name="TextBox 2">
            <a:extLst>
              <a:ext uri="{FF2B5EF4-FFF2-40B4-BE49-F238E27FC236}">
                <a16:creationId xmlns:a16="http://schemas.microsoft.com/office/drawing/2014/main" id="{4CC9BE4D-6BF6-C1DB-4F44-2F317AEE7FCC}"/>
              </a:ext>
            </a:extLst>
          </p:cNvPr>
          <p:cNvSpPr txBox="1"/>
          <p:nvPr/>
        </p:nvSpPr>
        <p:spPr>
          <a:xfrm>
            <a:off x="1824521" y="206520"/>
            <a:ext cx="6191758" cy="646331"/>
          </a:xfrm>
          <a:prstGeom prst="rect">
            <a:avLst/>
          </a:prstGeom>
          <a:noFill/>
        </p:spPr>
        <p:txBody>
          <a:bodyPr wrap="square">
            <a:spAutoFit/>
          </a:bodyPr>
          <a:lstStyle/>
          <a:p>
            <a:r>
              <a:rPr lang="en-US" sz="3600" b="1" dirty="0"/>
              <a:t>setting up python</a:t>
            </a:r>
          </a:p>
        </p:txBody>
      </p:sp>
    </p:spTree>
    <p:extLst>
      <p:ext uri="{BB962C8B-B14F-4D97-AF65-F5344CB8AC3E}">
        <p14:creationId xmlns:p14="http://schemas.microsoft.com/office/powerpoint/2010/main" val="3289460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8CC9-8FCF-75B2-0FDC-5836AA2163F8}"/>
              </a:ext>
            </a:extLst>
          </p:cNvPr>
          <p:cNvSpPr>
            <a:spLocks noGrp="1"/>
          </p:cNvSpPr>
          <p:nvPr>
            <p:ph type="title"/>
          </p:nvPr>
        </p:nvSpPr>
        <p:spPr/>
        <p:txBody>
          <a:bodyPr>
            <a:normAutofit/>
          </a:bodyPr>
          <a:lstStyle/>
          <a:p>
            <a:r>
              <a:rPr lang="en-IN" sz="4400" dirty="0"/>
              <a:t>Visual studio code</a:t>
            </a:r>
            <a:endParaRPr lang="en-US" sz="4400" dirty="0"/>
          </a:p>
        </p:txBody>
      </p:sp>
      <p:sp>
        <p:nvSpPr>
          <p:cNvPr id="3" name="Content Placeholder 2">
            <a:extLst>
              <a:ext uri="{FF2B5EF4-FFF2-40B4-BE49-F238E27FC236}">
                <a16:creationId xmlns:a16="http://schemas.microsoft.com/office/drawing/2014/main" id="{22522DA8-C402-CF17-B559-369EBC98B738}"/>
              </a:ext>
            </a:extLst>
          </p:cNvPr>
          <p:cNvSpPr>
            <a:spLocks noGrp="1"/>
          </p:cNvSpPr>
          <p:nvPr>
            <p:ph idx="1"/>
          </p:nvPr>
        </p:nvSpPr>
        <p:spPr>
          <a:xfrm>
            <a:off x="158920" y="2017060"/>
            <a:ext cx="12139027" cy="4706469"/>
          </a:xfrm>
        </p:spPr>
        <p:txBody>
          <a:bodyPr>
            <a:normAutofit lnSpcReduction="10000"/>
          </a:bodyPr>
          <a:lstStyle/>
          <a:p>
            <a:r>
              <a:rPr lang="en-IN" dirty="0"/>
              <a:t>One of the coolest code editors available to programmers, Visual Studio Code, is an open-source, extensible, light-weight editor available on all platforms. It’s these qualities that make Visual Studio Code from Microsoft very popular, and a great platform for Python development</a:t>
            </a:r>
          </a:p>
          <a:p>
            <a:pPr marL="0" indent="0">
              <a:buNone/>
            </a:pPr>
            <a:r>
              <a:rPr lang="en-IN" dirty="0"/>
              <a:t> </a:t>
            </a:r>
            <a:r>
              <a:rPr lang="en-IN" sz="2800" b="1" dirty="0">
                <a:solidFill>
                  <a:schemeClr val="bg1"/>
                </a:solidFill>
              </a:rPr>
              <a:t>How to Install Visual Studio Code</a:t>
            </a:r>
            <a:r>
              <a:rPr lang="en-IN" dirty="0"/>
              <a:t>
Discover and install extensions that make Python development easy
Write a straightforward Python application
Learn how to run and debug existing Python programs in VS Code
Connect Visual Studio Code to Git and GitHub to share your code with the world
We assume you are familiar with Python development and already have some form of Python installed on your system (Python 2.7, Python 3.6/3.7, Anaconda, or others). Screenshots and demos for Ubuntu</a:t>
            </a:r>
            <a:endParaRPr lang="en-US" dirty="0"/>
          </a:p>
        </p:txBody>
      </p:sp>
    </p:spTree>
    <p:extLst>
      <p:ext uri="{BB962C8B-B14F-4D97-AF65-F5344CB8AC3E}">
        <p14:creationId xmlns:p14="http://schemas.microsoft.com/office/powerpoint/2010/main" val="2212007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0A01-F164-9F84-8B40-DCF0601539E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61AD26A-D0EB-C127-934F-6FC0BA5F621B}"/>
              </a:ext>
            </a:extLst>
          </p:cNvPr>
          <p:cNvPicPr>
            <a:picLocks noGrp="1" noChangeAspect="1"/>
          </p:cNvPicPr>
          <p:nvPr>
            <p:ph idx="1"/>
          </p:nvPr>
        </p:nvPicPr>
        <p:blipFill>
          <a:blip r:embed="rId2"/>
          <a:stretch>
            <a:fillRect/>
          </a:stretch>
        </p:blipFill>
        <p:spPr>
          <a:xfrm>
            <a:off x="0" y="0"/>
            <a:ext cx="12192000" cy="6858001"/>
          </a:xfrm>
        </p:spPr>
      </p:pic>
    </p:spTree>
    <p:extLst>
      <p:ext uri="{BB962C8B-B14F-4D97-AF65-F5344CB8AC3E}">
        <p14:creationId xmlns:p14="http://schemas.microsoft.com/office/powerpoint/2010/main" val="603599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46DD-2E07-624B-5E56-F8E6CF84FAD7}"/>
              </a:ext>
            </a:extLst>
          </p:cNvPr>
          <p:cNvSpPr>
            <a:spLocks noGrp="1"/>
          </p:cNvSpPr>
          <p:nvPr>
            <p:ph type="title"/>
          </p:nvPr>
        </p:nvSpPr>
        <p:spPr/>
        <p:txBody>
          <a:bodyPr>
            <a:normAutofit/>
          </a:bodyPr>
          <a:lstStyle/>
          <a:p>
            <a:r>
              <a:rPr lang="en-IN" sz="4400" dirty="0"/>
              <a:t>Cryptographic Hash </a:t>
            </a:r>
            <a:r>
              <a:rPr lang="en-IN" sz="4400" dirty="0" err="1"/>
              <a:t>fuction</a:t>
            </a:r>
            <a:r>
              <a:rPr lang="en-IN" sz="4400" dirty="0"/>
              <a:t> (CHF)</a:t>
            </a:r>
            <a:endParaRPr lang="en-US" sz="4400" dirty="0"/>
          </a:p>
        </p:txBody>
      </p:sp>
      <p:sp>
        <p:nvSpPr>
          <p:cNvPr id="3" name="Content Placeholder 2">
            <a:extLst>
              <a:ext uri="{FF2B5EF4-FFF2-40B4-BE49-F238E27FC236}">
                <a16:creationId xmlns:a16="http://schemas.microsoft.com/office/drawing/2014/main" id="{CD5BD3B5-D85F-DF00-978D-F79FB1E7FFB5}"/>
              </a:ext>
            </a:extLst>
          </p:cNvPr>
          <p:cNvSpPr>
            <a:spLocks noGrp="1"/>
          </p:cNvSpPr>
          <p:nvPr>
            <p:ph idx="1"/>
          </p:nvPr>
        </p:nvSpPr>
        <p:spPr>
          <a:xfrm>
            <a:off x="98494" y="2072269"/>
            <a:ext cx="11995011" cy="4785731"/>
          </a:xfrm>
        </p:spPr>
        <p:txBody>
          <a:bodyPr/>
          <a:lstStyle/>
          <a:p>
            <a:r>
              <a:rPr lang="en-IN" dirty="0"/>
              <a:t>A cryptographic hash function is a mathematical function used in cryptography. Typical hash functions take inputs of variable lengths to return outputs of a fixed length
A cryptographic hash function combines the message-passing capabilities of hash functions with security properties.</a:t>
            </a:r>
          </a:p>
          <a:p>
            <a:pPr marL="0" indent="0">
              <a:buNone/>
            </a:pPr>
            <a:r>
              <a:rPr lang="en-IN" dirty="0"/>
              <a:t>                               </a:t>
            </a:r>
            <a:r>
              <a:rPr lang="en-IN" dirty="0">
                <a:solidFill>
                  <a:schemeClr val="bg1"/>
                </a:solidFill>
              </a:rPr>
              <a:t>KEY TAKEAWAYS </a:t>
            </a:r>
          </a:p>
          <a:p>
            <a:r>
              <a:rPr lang="en-IN" dirty="0"/>
              <a:t>Hash functions are mathematical functions that transform or “map” a given data set into a bit string of fixed size, also known as the “hash value.”
Hash functions are used in cryptography and have variable levels of complexity and difficulty.
Hash functions are used for cryptocurrency, password security, and message </a:t>
            </a:r>
            <a:r>
              <a:rPr lang="en-IN" dirty="0" err="1"/>
              <a:t>security.a</a:t>
            </a:r>
            <a:endParaRPr lang="en-US" dirty="0"/>
          </a:p>
        </p:txBody>
      </p:sp>
    </p:spTree>
    <p:extLst>
      <p:ext uri="{BB962C8B-B14F-4D97-AF65-F5344CB8AC3E}">
        <p14:creationId xmlns:p14="http://schemas.microsoft.com/office/powerpoint/2010/main" val="3139678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F973-D66A-5AF0-BFAE-D32A35211AB2}"/>
              </a:ext>
            </a:extLst>
          </p:cNvPr>
          <p:cNvSpPr>
            <a:spLocks noGrp="1"/>
          </p:cNvSpPr>
          <p:nvPr>
            <p:ph type="title"/>
          </p:nvPr>
        </p:nvSpPr>
        <p:spPr>
          <a:xfrm>
            <a:off x="6807508" y="-821257"/>
            <a:ext cx="5012085" cy="6252882"/>
          </a:xfrm>
        </p:spPr>
        <p:txBody>
          <a:bodyPr>
            <a:normAutofit/>
          </a:bodyPr>
          <a:lstStyle/>
          <a:p>
            <a:r>
              <a:rPr lang="en-IN" b="0" i="0" dirty="0">
                <a:effectLst/>
                <a:latin typeface="SourceSansPro"/>
              </a:rPr>
              <a:t>Hash functions are commonly used data structures in computing systems for tasks such as checking the integrity of messages and authenticating information. While they are considered cryptographically "weak" because they can be solved in cryptographies</a:t>
            </a:r>
            <a:endParaRPr lang="en-US" dirty="0"/>
          </a:p>
        </p:txBody>
      </p:sp>
      <p:sp>
        <p:nvSpPr>
          <p:cNvPr id="3" name="Content Placeholder 2">
            <a:extLst>
              <a:ext uri="{FF2B5EF4-FFF2-40B4-BE49-F238E27FC236}">
                <a16:creationId xmlns:a16="http://schemas.microsoft.com/office/drawing/2014/main" id="{F396C1C6-5D79-660D-ADF0-B49E4BD0E7E8}"/>
              </a:ext>
            </a:extLst>
          </p:cNvPr>
          <p:cNvSpPr>
            <a:spLocks noGrp="1"/>
          </p:cNvSpPr>
          <p:nvPr>
            <p:ph type="body" sz="half" idx="2"/>
          </p:nvPr>
        </p:nvSpPr>
        <p:spPr>
          <a:xfrm>
            <a:off x="680322" y="4751464"/>
            <a:ext cx="9613859" cy="1090789"/>
          </a:xfrm>
        </p:spPr>
        <p:txBody>
          <a:bodyPr>
            <a:normAutofit/>
          </a:bodyPr>
          <a:lstStyle/>
          <a:p>
            <a:r>
              <a:rPr lang="en-IN" sz="3200" b="1" dirty="0"/>
              <a:t>HOW CRYPTOGRAPHIC HASH FUNCTION WORK</a:t>
            </a:r>
            <a:endParaRPr lang="en-US" sz="3200" b="1" dirty="0"/>
          </a:p>
        </p:txBody>
      </p:sp>
      <p:pic>
        <p:nvPicPr>
          <p:cNvPr id="4" name="Picture 3">
            <a:extLst>
              <a:ext uri="{FF2B5EF4-FFF2-40B4-BE49-F238E27FC236}">
                <a16:creationId xmlns:a16="http://schemas.microsoft.com/office/drawing/2014/main" id="{A3F0CF58-AC6E-95FA-DE35-366C7694134E}"/>
              </a:ext>
            </a:extLst>
          </p:cNvPr>
          <p:cNvPicPr>
            <a:picLocks noChangeAspect="1"/>
          </p:cNvPicPr>
          <p:nvPr/>
        </p:nvPicPr>
        <p:blipFill>
          <a:blip r:embed="rId2"/>
          <a:stretch>
            <a:fillRect/>
          </a:stretch>
        </p:blipFill>
        <p:spPr>
          <a:xfrm>
            <a:off x="-26043" y="0"/>
            <a:ext cx="6833551" cy="4610369"/>
          </a:xfrm>
          <a:prstGeom prst="rect">
            <a:avLst/>
          </a:prstGeom>
        </p:spPr>
      </p:pic>
    </p:spTree>
    <p:extLst>
      <p:ext uri="{BB962C8B-B14F-4D97-AF65-F5344CB8AC3E}">
        <p14:creationId xmlns:p14="http://schemas.microsoft.com/office/powerpoint/2010/main" val="173950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E457-777D-D02C-257A-BB75521B430E}"/>
              </a:ext>
            </a:extLst>
          </p:cNvPr>
          <p:cNvSpPr>
            <a:spLocks noGrp="1"/>
          </p:cNvSpPr>
          <p:nvPr>
            <p:ph type="title"/>
          </p:nvPr>
        </p:nvSpPr>
        <p:spPr/>
        <p:txBody>
          <a:bodyPr/>
          <a:lstStyle/>
          <a:p>
            <a:r>
              <a:rPr lang="en-IN" dirty="0"/>
              <a:t>Types of Hashing</a:t>
            </a:r>
            <a:endParaRPr lang="en-US" dirty="0"/>
          </a:p>
        </p:txBody>
      </p:sp>
      <p:sp>
        <p:nvSpPr>
          <p:cNvPr id="3" name="Text Placeholder 2">
            <a:extLst>
              <a:ext uri="{FF2B5EF4-FFF2-40B4-BE49-F238E27FC236}">
                <a16:creationId xmlns:a16="http://schemas.microsoft.com/office/drawing/2014/main" id="{7A3CC0F4-0563-3CFD-D51B-23EB3F295FA5}"/>
              </a:ext>
            </a:extLst>
          </p:cNvPr>
          <p:cNvSpPr>
            <a:spLocks noGrp="1"/>
          </p:cNvSpPr>
          <p:nvPr>
            <p:ph idx="1"/>
          </p:nvPr>
        </p:nvSpPr>
        <p:spPr>
          <a:xfrm>
            <a:off x="0" y="2054210"/>
            <a:ext cx="12505765" cy="4987637"/>
          </a:xfrm>
        </p:spPr>
        <p:txBody>
          <a:bodyPr>
            <a:normAutofit fontScale="85000" lnSpcReduction="20000"/>
          </a:bodyPr>
          <a:lstStyle/>
          <a:p>
            <a:r>
              <a:rPr lang="en-IN" b="1" i="0" dirty="0">
                <a:solidFill>
                  <a:srgbClr val="222222"/>
                </a:solidFill>
                <a:effectLst/>
                <a:latin typeface="Roboto" panose="02000000000000000000" pitchFamily="2" charset="0"/>
              </a:rPr>
              <a:t>Types of Hashing in Cybersecurity</a:t>
            </a:r>
          </a:p>
          <a:p>
            <a:r>
              <a:rPr lang="en-IN" b="0" i="0" dirty="0">
                <a:effectLst/>
                <a:latin typeface="Roboto" panose="02000000000000000000" pitchFamily="2" charset="0"/>
              </a:rPr>
              <a:t>As a cybersecurity professional, you can select from a wide variety of different types of hashing. Some of the most widely used for decryption are described below:</a:t>
            </a:r>
          </a:p>
          <a:p>
            <a:r>
              <a:rPr lang="en-IN" b="1" i="0" dirty="0">
                <a:solidFill>
                  <a:srgbClr val="222222"/>
                </a:solidFill>
                <a:effectLst/>
                <a:latin typeface="Roboto" panose="02000000000000000000" pitchFamily="2" charset="0"/>
              </a:rPr>
              <a:t>1. MD5</a:t>
            </a:r>
          </a:p>
          <a:p>
            <a:r>
              <a:rPr lang="en-IN" b="0" i="0" dirty="0">
                <a:effectLst/>
                <a:latin typeface="Roboto" panose="02000000000000000000" pitchFamily="2" charset="0"/>
              </a:rPr>
              <a:t>The Message Digest hashing algorithm’s fifth iteration is MD5, which creates a 128-bit hash function.</a:t>
            </a:r>
          </a:p>
          <a:p>
            <a:r>
              <a:rPr lang="en-IN" b="1" i="0" dirty="0">
                <a:solidFill>
                  <a:schemeClr val="bg1"/>
                </a:solidFill>
                <a:effectLst/>
                <a:latin typeface="Roboto" panose="02000000000000000000" pitchFamily="2" charset="0"/>
              </a:rPr>
              <a:t>2. SHA-1</a:t>
            </a:r>
          </a:p>
          <a:p>
            <a:r>
              <a:rPr lang="en-IN" b="0" i="0" dirty="0">
                <a:solidFill>
                  <a:schemeClr val="tx1">
                    <a:lumMod val="90000"/>
                  </a:schemeClr>
                </a:solidFill>
                <a:effectLst/>
                <a:latin typeface="Roboto" panose="02000000000000000000" pitchFamily="2" charset="0"/>
              </a:rPr>
              <a:t>SHA-1, the first iteration of the Secure Hash Algorithm, generates a hash function output that is 160 bits long. This SHA is one of the primary hashing algorithms used by professionals in</a:t>
            </a:r>
            <a:r>
              <a:rPr lang="en-IN" b="0" i="0" dirty="0">
                <a:effectLst/>
                <a:latin typeface="Roboto" panose="02000000000000000000" pitchFamily="2" charset="0"/>
              </a:rPr>
              <a:t> the field of computer science.</a:t>
            </a:r>
          </a:p>
          <a:p>
            <a:r>
              <a:rPr lang="en-IN" b="1" i="0" dirty="0">
                <a:solidFill>
                  <a:schemeClr val="bg1"/>
                </a:solidFill>
                <a:effectLst/>
                <a:latin typeface="Roboto" panose="02000000000000000000" pitchFamily="2" charset="0"/>
              </a:rPr>
              <a:t>3. SHA-2</a:t>
            </a:r>
          </a:p>
          <a:p>
            <a:r>
              <a:rPr lang="en-IN" b="0" i="0" dirty="0">
                <a:effectLst/>
                <a:latin typeface="Roboto" panose="02000000000000000000" pitchFamily="2" charset="0"/>
              </a:rPr>
              <a:t>SHA-2 is not just one hashing algorithm. Instead, it is a group of four algorithms: SHA-224, SHA-256, SHA-384, and SHA-512. The name of each hashing algorithm is the same as the bit output it generates.</a:t>
            </a:r>
          </a:p>
          <a:p>
            <a:r>
              <a:rPr lang="en-IN" b="1" i="0" dirty="0">
                <a:solidFill>
                  <a:schemeClr val="bg1"/>
                </a:solidFill>
                <a:effectLst/>
                <a:latin typeface="Roboto" panose="02000000000000000000" pitchFamily="2" charset="0"/>
              </a:rPr>
              <a:t>4. CRC32</a:t>
            </a:r>
          </a:p>
          <a:p>
            <a:r>
              <a:rPr lang="en-IN" b="0" i="0" dirty="0">
                <a:effectLst/>
                <a:latin typeface="Roboto" panose="02000000000000000000" pitchFamily="2" charset="0"/>
              </a:rPr>
              <a:t>The CRC32 hashing algorithm uses a Cyclic Redundancy Check (CRC) as its primary method for identifying unauthorized changes to data that has been saved. When data is encoded using CRC32, the output hash value will always be of a consistent length. Hashing is performed with the CRC32 method on Zip file formats and File Transfer Protocol (FTP) servers.</a:t>
            </a:r>
          </a:p>
          <a:p>
            <a:endParaRPr lang="en-US" dirty="0"/>
          </a:p>
        </p:txBody>
      </p:sp>
    </p:spTree>
    <p:extLst>
      <p:ext uri="{BB962C8B-B14F-4D97-AF65-F5344CB8AC3E}">
        <p14:creationId xmlns:p14="http://schemas.microsoft.com/office/powerpoint/2010/main" val="1060901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784C-740E-336F-3E90-7B9D39FA804C}"/>
              </a:ext>
            </a:extLst>
          </p:cNvPr>
          <p:cNvSpPr>
            <a:spLocks noGrp="1"/>
          </p:cNvSpPr>
          <p:nvPr>
            <p:ph type="title"/>
          </p:nvPr>
        </p:nvSpPr>
        <p:spPr/>
        <p:txBody>
          <a:bodyPr>
            <a:noAutofit/>
          </a:bodyPr>
          <a:lstStyle/>
          <a:p>
            <a:r>
              <a:rPr lang="en-IN" sz="3200" b="1" dirty="0"/>
              <a:t>FUZZING</a:t>
            </a:r>
            <a:endParaRPr lang="en-US" sz="3200" b="1" dirty="0"/>
          </a:p>
        </p:txBody>
      </p:sp>
      <p:sp>
        <p:nvSpPr>
          <p:cNvPr id="4" name="Text Placeholder 3">
            <a:extLst>
              <a:ext uri="{FF2B5EF4-FFF2-40B4-BE49-F238E27FC236}">
                <a16:creationId xmlns:a16="http://schemas.microsoft.com/office/drawing/2014/main" id="{6D8D783B-3303-F1D5-696D-126A1B62071A}"/>
              </a:ext>
            </a:extLst>
          </p:cNvPr>
          <p:cNvSpPr>
            <a:spLocks noGrp="1"/>
          </p:cNvSpPr>
          <p:nvPr>
            <p:ph type="body" sz="half" idx="2"/>
          </p:nvPr>
        </p:nvSpPr>
        <p:spPr>
          <a:xfrm>
            <a:off x="680319" y="5164667"/>
            <a:ext cx="9613862" cy="622971"/>
          </a:xfrm>
        </p:spPr>
        <p:txBody>
          <a:bodyPr>
            <a:normAutofit fontScale="25000" lnSpcReduction="20000"/>
          </a:bodyPr>
          <a:lstStyle/>
          <a:p>
            <a:r>
              <a:rPr lang="en-IN" dirty="0"/>
              <a:t>A </a:t>
            </a:r>
            <a:r>
              <a:rPr lang="en-IN" sz="9600" b="1" dirty="0"/>
              <a:t>fuzzer</a:t>
            </a:r>
            <a:r>
              <a:rPr lang="en-IN" sz="9600" dirty="0"/>
              <a:t> is a program which injects automatically semi-random data into a program/stack and detect bugs. The data-generation part is made of generators, and vulnerability identification relies tools</a:t>
            </a:r>
            <a:endParaRPr lang="en-US" sz="9600" dirty="0"/>
          </a:p>
        </p:txBody>
      </p:sp>
      <p:pic>
        <p:nvPicPr>
          <p:cNvPr id="11" name="Picture 10">
            <a:extLst>
              <a:ext uri="{FF2B5EF4-FFF2-40B4-BE49-F238E27FC236}">
                <a16:creationId xmlns:a16="http://schemas.microsoft.com/office/drawing/2014/main" id="{DCF6009C-9E02-3B28-CD87-35C3330E6B17}"/>
              </a:ext>
            </a:extLst>
          </p:cNvPr>
          <p:cNvPicPr>
            <a:picLocks noChangeAspect="1"/>
          </p:cNvPicPr>
          <p:nvPr/>
        </p:nvPicPr>
        <p:blipFill>
          <a:blip r:embed="rId2"/>
          <a:stretch>
            <a:fillRect/>
          </a:stretch>
        </p:blipFill>
        <p:spPr>
          <a:xfrm>
            <a:off x="1876568" y="0"/>
            <a:ext cx="7661356" cy="4528575"/>
          </a:xfrm>
          <a:prstGeom prst="rect">
            <a:avLst/>
          </a:prstGeom>
        </p:spPr>
      </p:pic>
    </p:spTree>
    <p:extLst>
      <p:ext uri="{BB962C8B-B14F-4D97-AF65-F5344CB8AC3E}">
        <p14:creationId xmlns:p14="http://schemas.microsoft.com/office/powerpoint/2010/main" val="2945888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C91C-4DA4-0466-DF04-B3E3E96B0EDB}"/>
              </a:ext>
            </a:extLst>
          </p:cNvPr>
          <p:cNvSpPr>
            <a:spLocks noGrp="1"/>
          </p:cNvSpPr>
          <p:nvPr>
            <p:ph type="title"/>
          </p:nvPr>
        </p:nvSpPr>
        <p:spPr/>
        <p:txBody>
          <a:bodyPr>
            <a:normAutofit/>
          </a:bodyPr>
          <a:lstStyle/>
          <a:p>
            <a:r>
              <a:rPr lang="en-IN" sz="4400" b="1" dirty="0"/>
              <a:t>Web Applications</a:t>
            </a:r>
            <a:endParaRPr lang="en-US" sz="4400" b="1" dirty="0"/>
          </a:p>
        </p:txBody>
      </p:sp>
      <p:sp>
        <p:nvSpPr>
          <p:cNvPr id="3" name="Picture Placeholder 2">
            <a:extLst>
              <a:ext uri="{FF2B5EF4-FFF2-40B4-BE49-F238E27FC236}">
                <a16:creationId xmlns:a16="http://schemas.microsoft.com/office/drawing/2014/main" id="{D596204D-43C7-1B97-0318-D8EABC01A85A}"/>
              </a:ext>
            </a:extLst>
          </p:cNvPr>
          <p:cNvSpPr>
            <a:spLocks noGrp="1"/>
          </p:cNvSpPr>
          <p:nvPr>
            <p:ph idx="1"/>
          </p:nvPr>
        </p:nvSpPr>
        <p:spPr>
          <a:xfrm>
            <a:off x="0" y="2200904"/>
            <a:ext cx="11503348" cy="4814517"/>
          </a:xfrm>
        </p:spPr>
        <p:txBody>
          <a:bodyPr/>
          <a:lstStyle/>
          <a:p>
            <a:r>
              <a:rPr lang="en-IN" b="0" i="0" dirty="0">
                <a:effectLst/>
                <a:latin typeface="verdana" panose="02000000000000000000" pitchFamily="2" charset="0"/>
              </a:rPr>
              <a:t>It is a type of computer program that usually runs with the help of a web browser and also uses many web technologies to perform various tasks on the internet.</a:t>
            </a:r>
          </a:p>
          <a:p>
            <a:r>
              <a:rPr lang="en-IN" b="0" i="0" dirty="0">
                <a:effectLst/>
                <a:latin typeface="verdana" panose="02000000000000000000" pitchFamily="2" charset="0"/>
              </a:rPr>
              <a:t>A web application can be developed for several uses, which can be used by anyone like it can be used as an individual or as a whole organization for several reasons</a:t>
            </a:r>
          </a:p>
          <a:p>
            <a:endParaRPr lang="en-US" dirty="0"/>
          </a:p>
        </p:txBody>
      </p:sp>
      <p:sp>
        <p:nvSpPr>
          <p:cNvPr id="6" name="TextBox 5">
            <a:extLst>
              <a:ext uri="{FF2B5EF4-FFF2-40B4-BE49-F238E27FC236}">
                <a16:creationId xmlns:a16="http://schemas.microsoft.com/office/drawing/2014/main" id="{FEFCE402-9FAB-D73F-DDA4-1A3E078FFE56}"/>
              </a:ext>
            </a:extLst>
          </p:cNvPr>
          <p:cNvSpPr txBox="1"/>
          <p:nvPr/>
        </p:nvSpPr>
        <p:spPr>
          <a:xfrm>
            <a:off x="3979107" y="4407594"/>
            <a:ext cx="4026411" cy="2308324"/>
          </a:xfrm>
          <a:prstGeom prst="rect">
            <a:avLst/>
          </a:prstGeom>
          <a:noFill/>
        </p:spPr>
        <p:txBody>
          <a:bodyPr wrap="square">
            <a:spAutoFit/>
          </a:bodyPr>
          <a:lstStyle/>
          <a:p>
            <a:r>
              <a:rPr lang="en-IN" b="0" i="0" dirty="0">
                <a:effectLst/>
                <a:latin typeface="verdana" panose="020B0604030504040204" pitchFamily="34" charset="0"/>
              </a:rPr>
              <a:t>The application server performs the task that requested by the clients, which also may need a database to store the information sometimes. Application server technologies range from </a:t>
            </a:r>
            <a:r>
              <a:rPr lang="en-IN" b="1" i="0" u="none" strike="noStrike" dirty="0">
                <a:effectLst/>
                <a:latin typeface="inter-bold"/>
                <a:hlinkClick r:id="rId2">
                  <a:extLst>
                    <a:ext uri="{A12FA001-AC4F-418D-AE19-62706E023703}">
                      <ahyp:hlinkClr xmlns:ahyp="http://schemas.microsoft.com/office/drawing/2018/hyperlinkcolor" val="tx"/>
                    </a:ext>
                  </a:extLst>
                </a:hlinkClick>
              </a:rPr>
              <a:t>ASP.NET</a:t>
            </a:r>
            <a:r>
              <a:rPr lang="en-IN" b="1" i="0" dirty="0">
                <a:effectLst/>
                <a:latin typeface="inter-bold"/>
              </a:rPr>
              <a:t>, ASP</a:t>
            </a:r>
            <a:r>
              <a:rPr lang="en-IN" b="0" i="0" dirty="0">
                <a:effectLst/>
                <a:latin typeface="verdana" panose="020B0604030504040204" pitchFamily="34" charset="0"/>
              </a:rPr>
              <a:t>, and </a:t>
            </a:r>
            <a:r>
              <a:rPr lang="en-IN" b="1" i="0" dirty="0">
                <a:effectLst/>
                <a:latin typeface="inter-bold"/>
              </a:rPr>
              <a:t>ColdFusion to PHP and JSP</a:t>
            </a:r>
            <a:r>
              <a:rPr lang="en-IN" b="0" i="0" dirty="0">
                <a:effectLst/>
                <a:latin typeface="verdana" panose="020B0604030504040204" pitchFamily="34" charset="0"/>
              </a:rPr>
              <a:t>.</a:t>
            </a:r>
            <a:endParaRPr lang="en-US" dirty="0"/>
          </a:p>
        </p:txBody>
      </p:sp>
    </p:spTree>
    <p:extLst>
      <p:ext uri="{BB962C8B-B14F-4D97-AF65-F5344CB8AC3E}">
        <p14:creationId xmlns:p14="http://schemas.microsoft.com/office/powerpoint/2010/main" val="2546222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Scale>
                                      <p:cBhvr>
                                        <p:cTn id="25"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3">
                                            <p:txEl>
                                              <p:pRg st="0" end="0"/>
                                            </p:txEl>
                                          </p:spTgt>
                                        </p:tgtEl>
                                        <p:attrNameLst>
                                          <p:attrName>ppt_x</p:attrName>
                                          <p:attrName>ppt_y</p:attrName>
                                        </p:attrNameLst>
                                      </p:cBhvr>
                                    </p:animMotion>
                                    <p:animEffect transition="in" filter="fade">
                                      <p:cBhvr>
                                        <p:cTn id="27" dur="1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2"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Scale>
                                      <p:cBhvr>
                                        <p:cTn id="3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1" end="1"/>
                                            </p:txEl>
                                          </p:spTgt>
                                        </p:tgtEl>
                                        <p:attrNameLst>
                                          <p:attrName>ppt_x</p:attrName>
                                          <p:attrName>ppt_y</p:attrName>
                                        </p:attrNameLst>
                                      </p:cBhvr>
                                    </p:animMotion>
                                    <p:animEffect transition="in" filter="fade">
                                      <p:cBhvr>
                                        <p:cTn id="34" dur="10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8" presetClass="entr" presetSubtype="0" fill="hold" grpId="1"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 calcmode="lin" valueType="num">
                                      <p:cBhvr>
                                        <p:cTn id="39" dur="15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0" dur="15000" fill="hold"/>
                                        <p:tgtEl>
                                          <p:spTgt spid="3">
                                            <p:txEl>
                                              <p:pRg st="0" end="0"/>
                                            </p:txEl>
                                          </p:spTgt>
                                        </p:tgtEl>
                                        <p:attrNameLst>
                                          <p:attrName>ppt_y</p:attrName>
                                        </p:attrNameLst>
                                      </p:cBhvr>
                                      <p:tavLst>
                                        <p:tav tm="0">
                                          <p:val>
                                            <p:strVal val="#ppt_y+1"/>
                                          </p:val>
                                        </p:tav>
                                        <p:tav tm="100000">
                                          <p:val>
                                            <p:strVal val="#ppt_y-1"/>
                                          </p:val>
                                        </p:tav>
                                      </p:tavLst>
                                    </p:anim>
                                  </p:childTnLst>
                                </p:cTn>
                              </p:par>
                              <p:par>
                                <p:cTn id="41" presetID="28" presetClass="entr" presetSubtype="0" fill="hold" grpId="1"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p:cTn id="43" dur="15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4" dur="15000" fill="hold"/>
                                        <p:tgtEl>
                                          <p:spTgt spid="3">
                                            <p:txEl>
                                              <p:pRg st="1" end="1"/>
                                            </p:txEl>
                                          </p:spTgt>
                                        </p:tgtEl>
                                        <p:attrNameLst>
                                          <p:attrName>ppt_y</p:attrName>
                                        </p:attrNameLst>
                                      </p:cBhvr>
                                      <p:tavLst>
                                        <p:tav tm="0">
                                          <p:val>
                                            <p:strVal val="#ppt_y+1"/>
                                          </p:val>
                                        </p:tav>
                                        <p:tav tm="100000">
                                          <p:val>
                                            <p:strVal val="#ppt_y-1"/>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arn(inVertical)">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allAtOnce"/>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30A4-33D7-27AE-BA4B-B680D116D486}"/>
              </a:ext>
            </a:extLst>
          </p:cNvPr>
          <p:cNvSpPr>
            <a:spLocks noGrp="1"/>
          </p:cNvSpPr>
          <p:nvPr>
            <p:ph type="title"/>
          </p:nvPr>
        </p:nvSpPr>
        <p:spPr/>
        <p:txBody>
          <a:bodyPr>
            <a:normAutofit/>
          </a:bodyPr>
          <a:lstStyle/>
          <a:p>
            <a:r>
              <a:rPr lang="en-IN" sz="4000" b="1" dirty="0"/>
              <a:t>Main motto of Hacking</a:t>
            </a:r>
            <a:endParaRPr lang="en-US" sz="4000" b="1" dirty="0"/>
          </a:p>
        </p:txBody>
      </p:sp>
      <p:sp>
        <p:nvSpPr>
          <p:cNvPr id="5" name="Content Placeholder 4">
            <a:extLst>
              <a:ext uri="{FF2B5EF4-FFF2-40B4-BE49-F238E27FC236}">
                <a16:creationId xmlns:a16="http://schemas.microsoft.com/office/drawing/2014/main" id="{9DDEDD2A-D675-29E2-496C-5DFCC04D0F1C}"/>
              </a:ext>
            </a:extLst>
          </p:cNvPr>
          <p:cNvSpPr txBox="1">
            <a:spLocks noGrp="1"/>
          </p:cNvSpPr>
          <p:nvPr>
            <p:ph idx="1"/>
          </p:nvPr>
        </p:nvSpPr>
        <p:spPr>
          <a:xfrm>
            <a:off x="680321" y="2336873"/>
            <a:ext cx="9613861" cy="1643527"/>
          </a:xfrm>
          <a:prstGeom prst="rect">
            <a:avLst/>
          </a:prstGeom>
          <a:noFill/>
        </p:spPr>
        <p:txBody>
          <a:bodyPr wrap="square">
            <a:spAutoFit/>
          </a:bodyPr>
          <a:lstStyle/>
          <a:p>
            <a:pPr marL="457200" indent="-457200">
              <a:buFont typeface="Arial" panose="020B0604020202020204" pitchFamily="34" charset="0"/>
              <a:buChar char="•"/>
            </a:pPr>
            <a:r>
              <a:rPr lang="en-IN" sz="2800" b="1" i="0" dirty="0">
                <a:effectLst/>
                <a:latin typeface="Google Sans"/>
              </a:rPr>
              <a:t>Threat actors start cyberattacks for all sorts of reasons, from</a:t>
            </a:r>
            <a:r>
              <a:rPr lang="en-IN" sz="2800" b="1" i="0" u="sng" dirty="0">
                <a:solidFill>
                  <a:schemeClr val="bg1"/>
                </a:solidFill>
                <a:effectLst/>
                <a:latin typeface="Google Sans"/>
              </a:rPr>
              <a:t> petty theft</a:t>
            </a:r>
            <a:r>
              <a:rPr lang="en-IN" sz="2800" b="1" i="0" dirty="0">
                <a:effectLst/>
                <a:latin typeface="Google Sans"/>
              </a:rPr>
              <a:t> to acts of war. They use various tactics, like malware attacks, social engineering scams, and password theft</a:t>
            </a:r>
            <a:endParaRPr lang="en-US" sz="2800" b="1" dirty="0"/>
          </a:p>
        </p:txBody>
      </p:sp>
      <p:sp>
        <p:nvSpPr>
          <p:cNvPr id="7" name="TextBox 6">
            <a:extLst>
              <a:ext uri="{FF2B5EF4-FFF2-40B4-BE49-F238E27FC236}">
                <a16:creationId xmlns:a16="http://schemas.microsoft.com/office/drawing/2014/main" id="{B9BFC568-D5C2-C070-403F-D23F804100EF}"/>
              </a:ext>
            </a:extLst>
          </p:cNvPr>
          <p:cNvSpPr txBox="1"/>
          <p:nvPr/>
        </p:nvSpPr>
        <p:spPr>
          <a:xfrm>
            <a:off x="680321" y="4072536"/>
            <a:ext cx="9189503" cy="1384995"/>
          </a:xfrm>
          <a:prstGeom prst="rect">
            <a:avLst/>
          </a:prstGeom>
          <a:noFill/>
        </p:spPr>
        <p:txBody>
          <a:bodyPr wrap="square">
            <a:spAutoFit/>
          </a:bodyPr>
          <a:lstStyle/>
          <a:p>
            <a:pPr marL="342900" indent="-342900">
              <a:buFont typeface="Arial" panose="020B0604020202020204" pitchFamily="34" charset="0"/>
              <a:buChar char="•"/>
            </a:pPr>
            <a:r>
              <a:rPr lang="en-IN" sz="2800" b="1" i="0" dirty="0">
                <a:effectLst/>
                <a:latin typeface="Google Sans"/>
              </a:rPr>
              <a:t>The biggest motivation is often financial gain. Hackers can make money by </a:t>
            </a:r>
            <a:r>
              <a:rPr lang="en-IN" sz="2800" b="1" i="0" u="sng" dirty="0">
                <a:solidFill>
                  <a:schemeClr val="bg1"/>
                </a:solidFill>
                <a:effectLst/>
                <a:latin typeface="Google Sans"/>
              </a:rPr>
              <a:t>stealing your passwords,</a:t>
            </a:r>
            <a:r>
              <a:rPr lang="en-IN" sz="2800" b="1" i="0" dirty="0">
                <a:effectLst/>
                <a:latin typeface="Google Sans"/>
              </a:rPr>
              <a:t> accessing your bank or credit card details .</a:t>
            </a:r>
            <a:endParaRPr lang="en-US" sz="2800" b="1" dirty="0"/>
          </a:p>
        </p:txBody>
      </p:sp>
      <p:sp>
        <p:nvSpPr>
          <p:cNvPr id="9" name="TextBox 8">
            <a:extLst>
              <a:ext uri="{FF2B5EF4-FFF2-40B4-BE49-F238E27FC236}">
                <a16:creationId xmlns:a16="http://schemas.microsoft.com/office/drawing/2014/main" id="{AF741779-3880-790E-0C6F-E8CBC2502306}"/>
              </a:ext>
            </a:extLst>
          </p:cNvPr>
          <p:cNvSpPr txBox="1"/>
          <p:nvPr/>
        </p:nvSpPr>
        <p:spPr>
          <a:xfrm>
            <a:off x="680321" y="5549667"/>
            <a:ext cx="9613861" cy="954107"/>
          </a:xfrm>
          <a:prstGeom prst="rect">
            <a:avLst/>
          </a:prstGeom>
          <a:noFill/>
        </p:spPr>
        <p:txBody>
          <a:bodyPr wrap="square">
            <a:spAutoFit/>
          </a:bodyPr>
          <a:lstStyle/>
          <a:p>
            <a:pPr marL="342900" indent="-342900">
              <a:buFont typeface="Arial" panose="020B0604020202020204" pitchFamily="34" charset="0"/>
              <a:buChar char="•"/>
            </a:pPr>
            <a:r>
              <a:rPr lang="en-IN" sz="2800" b="1" dirty="0">
                <a:latin typeface="Google Sans"/>
              </a:rPr>
              <a:t>To  corrupt systems, gather information on users, </a:t>
            </a:r>
            <a:r>
              <a:rPr lang="en-IN" sz="2800" b="1" u="sng" dirty="0">
                <a:solidFill>
                  <a:schemeClr val="bg1"/>
                </a:solidFill>
                <a:latin typeface="Google Sans"/>
              </a:rPr>
              <a:t>steal data </a:t>
            </a:r>
            <a:r>
              <a:rPr lang="en-IN" sz="2800" b="1" dirty="0">
                <a:latin typeface="Google Sans"/>
              </a:rPr>
              <a:t>and documents</a:t>
            </a:r>
            <a:endParaRPr lang="en-US" sz="2800" b="1" dirty="0"/>
          </a:p>
        </p:txBody>
      </p:sp>
    </p:spTree>
    <p:extLst>
      <p:ext uri="{BB962C8B-B14F-4D97-AF65-F5344CB8AC3E}">
        <p14:creationId xmlns:p14="http://schemas.microsoft.com/office/powerpoint/2010/main" val="3049461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F558-D35C-4442-2153-383B832C9776}"/>
              </a:ext>
            </a:extLst>
          </p:cNvPr>
          <p:cNvSpPr>
            <a:spLocks noGrp="1"/>
          </p:cNvSpPr>
          <p:nvPr>
            <p:ph type="title"/>
          </p:nvPr>
        </p:nvSpPr>
        <p:spPr>
          <a:xfrm rot="10800000" flipV="1">
            <a:off x="496952" y="-537883"/>
            <a:ext cx="3859190" cy="3569583"/>
          </a:xfrm>
        </p:spPr>
        <p:txBody>
          <a:bodyPr/>
          <a:lstStyle/>
          <a:p>
            <a:r>
              <a:rPr lang="en-IN" b="1" dirty="0"/>
              <a:t>Web Application architecture </a:t>
            </a:r>
            <a:endParaRPr lang="en-US" b="1" dirty="0"/>
          </a:p>
        </p:txBody>
      </p:sp>
      <p:pic>
        <p:nvPicPr>
          <p:cNvPr id="4" name="Content Placeholder 3">
            <a:extLst>
              <a:ext uri="{FF2B5EF4-FFF2-40B4-BE49-F238E27FC236}">
                <a16:creationId xmlns:a16="http://schemas.microsoft.com/office/drawing/2014/main" id="{AEA1EEBF-D5AC-870B-47B1-862A9D19A2C1}"/>
              </a:ext>
            </a:extLst>
          </p:cNvPr>
          <p:cNvPicPr>
            <a:picLocks noGrp="1" noChangeAspect="1"/>
          </p:cNvPicPr>
          <p:nvPr>
            <p:ph idx="1"/>
          </p:nvPr>
        </p:nvPicPr>
        <p:blipFill>
          <a:blip r:embed="rId2"/>
          <a:stretch>
            <a:fillRect/>
          </a:stretch>
        </p:blipFill>
        <p:spPr>
          <a:xfrm>
            <a:off x="4539511" y="-92655"/>
            <a:ext cx="9206940" cy="7043309"/>
          </a:xfrm>
        </p:spPr>
      </p:pic>
    </p:spTree>
    <p:extLst>
      <p:ext uri="{BB962C8B-B14F-4D97-AF65-F5344CB8AC3E}">
        <p14:creationId xmlns:p14="http://schemas.microsoft.com/office/powerpoint/2010/main" val="4090237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style.rotation</p:attrName>
                                        </p:attrNameLst>
                                      </p:cBhvr>
                                      <p:tavLst>
                                        <p:tav tm="0">
                                          <p:val>
                                            <p:fltVal val="720"/>
                                          </p:val>
                                        </p:tav>
                                        <p:tav tm="100000">
                                          <p:val>
                                            <p:fltVal val="0"/>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B9CD-D46D-32A4-74E8-B3E3E20E7BFE}"/>
              </a:ext>
            </a:extLst>
          </p:cNvPr>
          <p:cNvSpPr>
            <a:spLocks noGrp="1"/>
          </p:cNvSpPr>
          <p:nvPr>
            <p:ph type="title"/>
          </p:nvPr>
        </p:nvSpPr>
        <p:spPr/>
        <p:txBody>
          <a:bodyPr>
            <a:normAutofit/>
          </a:bodyPr>
          <a:lstStyle/>
          <a:p>
            <a:r>
              <a:rPr lang="en-IN" sz="4400" b="0" i="0" dirty="0">
                <a:effectLst/>
                <a:latin typeface="Google Sans"/>
              </a:rPr>
              <a:t>OWASP</a:t>
            </a:r>
            <a:endParaRPr lang="en-US" sz="4400" dirty="0"/>
          </a:p>
        </p:txBody>
      </p:sp>
      <p:sp>
        <p:nvSpPr>
          <p:cNvPr id="3" name="Content Placeholder 2">
            <a:extLst>
              <a:ext uri="{FF2B5EF4-FFF2-40B4-BE49-F238E27FC236}">
                <a16:creationId xmlns:a16="http://schemas.microsoft.com/office/drawing/2014/main" id="{6AA1293E-0C8C-7B65-0C72-46257889E01A}"/>
              </a:ext>
            </a:extLst>
          </p:cNvPr>
          <p:cNvSpPr>
            <a:spLocks noGrp="1"/>
          </p:cNvSpPr>
          <p:nvPr>
            <p:ph idx="1"/>
          </p:nvPr>
        </p:nvSpPr>
        <p:spPr/>
        <p:txBody>
          <a:bodyPr>
            <a:normAutofit/>
          </a:bodyPr>
          <a:lstStyle/>
          <a:p>
            <a:r>
              <a:rPr lang="en-IN" sz="3200" dirty="0"/>
              <a:t>The </a:t>
            </a:r>
            <a:r>
              <a:rPr lang="en-IN" sz="3200" dirty="0" err="1"/>
              <a:t>oswap</a:t>
            </a:r>
            <a:r>
              <a:rPr lang="en-IN" sz="3200" dirty="0"/>
              <a:t> stands for open source web application  Security project</a:t>
            </a:r>
          </a:p>
          <a:p>
            <a:r>
              <a:rPr lang="en-IN" sz="3200" dirty="0"/>
              <a:t>The Open Web Application </a:t>
            </a:r>
            <a:r>
              <a:rPr lang="en-IN" sz="3200" b="1" dirty="0"/>
              <a:t>Security</a:t>
            </a:r>
            <a:r>
              <a:rPr lang="en-IN" sz="3200" dirty="0"/>
              <a:t> Project (OWASP) is a non-profit organization founded in 2001, with the goal of helping website owners and security experts protect web applications from cyber attacks.</a:t>
            </a:r>
          </a:p>
        </p:txBody>
      </p:sp>
    </p:spTree>
    <p:extLst>
      <p:ext uri="{BB962C8B-B14F-4D97-AF65-F5344CB8AC3E}">
        <p14:creationId xmlns:p14="http://schemas.microsoft.com/office/powerpoint/2010/main" val="559473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FF26-DDA4-83C6-ABB9-2F377C4B8458}"/>
              </a:ext>
            </a:extLst>
          </p:cNvPr>
          <p:cNvSpPr>
            <a:spLocks noGrp="1"/>
          </p:cNvSpPr>
          <p:nvPr>
            <p:ph type="title"/>
          </p:nvPr>
        </p:nvSpPr>
        <p:spPr>
          <a:xfrm>
            <a:off x="179112" y="710442"/>
            <a:ext cx="9613861" cy="1080938"/>
          </a:xfrm>
        </p:spPr>
        <p:txBody>
          <a:bodyPr>
            <a:normAutofit/>
          </a:bodyPr>
          <a:lstStyle/>
          <a:p>
            <a:r>
              <a:rPr lang="en-IN" b="1" i="0" dirty="0">
                <a:effectLst/>
                <a:latin typeface="roboto" panose="02000000000000000000" pitchFamily="2" charset="0"/>
              </a:rPr>
              <a:t>Web Application Security Risks</a:t>
            </a:r>
            <a:endParaRPr lang="en-US" dirty="0"/>
          </a:p>
        </p:txBody>
      </p:sp>
      <p:sp>
        <p:nvSpPr>
          <p:cNvPr id="3" name="Content Placeholder 2">
            <a:extLst>
              <a:ext uri="{FF2B5EF4-FFF2-40B4-BE49-F238E27FC236}">
                <a16:creationId xmlns:a16="http://schemas.microsoft.com/office/drawing/2014/main" id="{D3635EDF-4DE5-53D6-E965-2C0D0418E9C3}"/>
              </a:ext>
            </a:extLst>
          </p:cNvPr>
          <p:cNvSpPr>
            <a:spLocks noGrp="1"/>
          </p:cNvSpPr>
          <p:nvPr>
            <p:ph idx="1"/>
          </p:nvPr>
        </p:nvSpPr>
        <p:spPr>
          <a:xfrm>
            <a:off x="348310" y="2239075"/>
            <a:ext cx="11495379" cy="4618925"/>
          </a:xfrm>
        </p:spPr>
        <p:txBody>
          <a:bodyPr>
            <a:normAutofit/>
          </a:bodyPr>
          <a:lstStyle/>
          <a:p>
            <a:r>
              <a:rPr lang="en-IN" b="0" i="0" dirty="0">
                <a:effectLst/>
                <a:latin typeface="Google Sans"/>
              </a:rPr>
              <a:t>Injection flaws</a:t>
            </a:r>
          </a:p>
          <a:p>
            <a:r>
              <a:rPr lang="en-IN" b="0" i="0" dirty="0">
                <a:effectLst/>
                <a:latin typeface="Google Sans"/>
              </a:rPr>
              <a:t>Broken Authentication</a:t>
            </a:r>
          </a:p>
          <a:p>
            <a:r>
              <a:rPr lang="en-IN" b="0" i="0" dirty="0">
                <a:effectLst/>
                <a:latin typeface="Google Sans"/>
              </a:rPr>
              <a:t>Sensitive Data </a:t>
            </a:r>
            <a:r>
              <a:rPr lang="en-IN" dirty="0">
                <a:effectLst/>
                <a:latin typeface="Google Sans"/>
              </a:rPr>
              <a:t>Exposure</a:t>
            </a:r>
          </a:p>
          <a:p>
            <a:r>
              <a:rPr lang="en-IN" b="0" i="0" dirty="0">
                <a:effectLst/>
                <a:latin typeface="Google Sans"/>
              </a:rPr>
              <a:t>XML External Entities (XEE) </a:t>
            </a:r>
          </a:p>
          <a:p>
            <a:r>
              <a:rPr lang="en-IN" b="0" i="0" dirty="0">
                <a:effectLst/>
                <a:latin typeface="Google Sans"/>
              </a:rPr>
              <a:t>Security Misconfiguration.</a:t>
            </a:r>
          </a:p>
          <a:p>
            <a:r>
              <a:rPr lang="en-IN" b="0" i="0" dirty="0">
                <a:effectLst/>
                <a:latin typeface="Google Sans"/>
              </a:rPr>
              <a:t>Cross-Site Scripting.</a:t>
            </a:r>
          </a:p>
          <a:p>
            <a:r>
              <a:rPr lang="en-IN" b="0" i="0" dirty="0">
                <a:effectLst/>
                <a:latin typeface="Google Sans"/>
              </a:rPr>
              <a:t>Insecure Deserialization</a:t>
            </a:r>
          </a:p>
          <a:p>
            <a:r>
              <a:rPr lang="en-IN" dirty="0">
                <a:latin typeface="Google Sans"/>
              </a:rPr>
              <a:t>Using components with known vulnerability</a:t>
            </a:r>
          </a:p>
          <a:p>
            <a:r>
              <a:rPr lang="en-IN" dirty="0">
                <a:latin typeface="Google Sans"/>
              </a:rPr>
              <a:t>Insufficient logging and Monitoring </a:t>
            </a:r>
          </a:p>
          <a:p>
            <a:endParaRPr lang="en-IN" dirty="0">
              <a:solidFill>
                <a:srgbClr val="1F1F1F"/>
              </a:solidFill>
              <a:latin typeface="Google Sans"/>
            </a:endParaRPr>
          </a:p>
          <a:p>
            <a:endParaRPr lang="en-IN" b="0" i="0" dirty="0">
              <a:solidFill>
                <a:srgbClr val="1F1F1F"/>
              </a:solidFill>
              <a:effectLst/>
              <a:latin typeface="Google Sans"/>
            </a:endParaRPr>
          </a:p>
          <a:p>
            <a:pPr marL="0" indent="0">
              <a:buNone/>
            </a:pPr>
            <a:endParaRPr lang="en-IN" b="1"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2117572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A0BD-1D1A-7B9D-846C-6383279D4AC8}"/>
              </a:ext>
            </a:extLst>
          </p:cNvPr>
          <p:cNvSpPr>
            <a:spLocks noGrp="1"/>
          </p:cNvSpPr>
          <p:nvPr>
            <p:ph type="title"/>
          </p:nvPr>
        </p:nvSpPr>
        <p:spPr/>
        <p:txBody>
          <a:bodyPr>
            <a:normAutofit/>
          </a:bodyPr>
          <a:lstStyle/>
          <a:p>
            <a:r>
              <a:rPr lang="en-IN" sz="4400" b="1" dirty="0"/>
              <a:t>Injection flaws</a:t>
            </a:r>
            <a:endParaRPr lang="en-US" sz="4400" b="1" dirty="0"/>
          </a:p>
        </p:txBody>
      </p:sp>
      <p:sp>
        <p:nvSpPr>
          <p:cNvPr id="3" name="Content Placeholder 2">
            <a:extLst>
              <a:ext uri="{FF2B5EF4-FFF2-40B4-BE49-F238E27FC236}">
                <a16:creationId xmlns:a16="http://schemas.microsoft.com/office/drawing/2014/main" id="{86E1098F-080F-44B4-3D01-CE3639865F38}"/>
              </a:ext>
            </a:extLst>
          </p:cNvPr>
          <p:cNvSpPr>
            <a:spLocks noGrp="1"/>
          </p:cNvSpPr>
          <p:nvPr>
            <p:ph idx="1"/>
          </p:nvPr>
        </p:nvSpPr>
        <p:spPr>
          <a:xfrm>
            <a:off x="195594" y="2134131"/>
            <a:ext cx="11996406" cy="2200427"/>
          </a:xfrm>
        </p:spPr>
        <p:txBody>
          <a:bodyPr>
            <a:normAutofit fontScale="77500" lnSpcReduction="20000"/>
          </a:bodyPr>
          <a:lstStyle/>
          <a:p>
            <a:r>
              <a:rPr lang="en-IN" dirty="0"/>
              <a:t>Injection attacks happen when untrusted data is sent to a code interpreter through a form input or some other data submission to a web application. For example, an attacker could enter SQL database code into a form that expects a plaintext username. If that form input is not properly secured, this would result in that SQL code being executed. This is known as an SQL injection attack.
Injection attacks can be prevented by validating and/or sanitizing user-submitted data. (Validation means rejecting suspicious-looking data, while sanitization refers to cleaning up the suspicious-looking parts of the data.) In addition, a database admin can set controls to minimize the amount of information an injection attack can expose.</a:t>
            </a:r>
            <a:endParaRPr lang="en-US" dirty="0"/>
          </a:p>
        </p:txBody>
      </p:sp>
    </p:spTree>
    <p:extLst>
      <p:ext uri="{BB962C8B-B14F-4D97-AF65-F5344CB8AC3E}">
        <p14:creationId xmlns:p14="http://schemas.microsoft.com/office/powerpoint/2010/main" val="2521345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23AB-CC33-E4C4-2584-CB81A1D3DA04}"/>
              </a:ext>
            </a:extLst>
          </p:cNvPr>
          <p:cNvSpPr>
            <a:spLocks noGrp="1"/>
          </p:cNvSpPr>
          <p:nvPr>
            <p:ph type="title"/>
          </p:nvPr>
        </p:nvSpPr>
        <p:spPr/>
        <p:txBody>
          <a:bodyPr/>
          <a:lstStyle/>
          <a:p>
            <a:r>
              <a:rPr lang="en-IN" b="1" i="0" dirty="0">
                <a:solidFill>
                  <a:srgbClr val="222222"/>
                </a:solidFill>
                <a:effectLst/>
                <a:latin typeface="-apple-system"/>
              </a:rPr>
              <a:t>n</a:t>
            </a:r>
            <a:br>
              <a:rPr lang="en-IN" b="1" i="0" dirty="0">
                <a:solidFill>
                  <a:srgbClr val="222222"/>
                </a:solidFill>
                <a:effectLst/>
                <a:latin typeface="-apple-system"/>
              </a:rPr>
            </a:br>
            <a:r>
              <a:rPr lang="en-IN" b="1" i="0" dirty="0">
                <a:effectLst/>
                <a:latin typeface="-apple-system"/>
              </a:rPr>
              <a:t>Broken Authentication</a:t>
            </a:r>
            <a:endParaRPr lang="en-US" dirty="0"/>
          </a:p>
        </p:txBody>
      </p:sp>
      <p:sp>
        <p:nvSpPr>
          <p:cNvPr id="3" name="Content Placeholder 2">
            <a:extLst>
              <a:ext uri="{FF2B5EF4-FFF2-40B4-BE49-F238E27FC236}">
                <a16:creationId xmlns:a16="http://schemas.microsoft.com/office/drawing/2014/main" id="{A0B516B3-4F9B-79C0-9B65-7A2EDA5B4028}"/>
              </a:ext>
            </a:extLst>
          </p:cNvPr>
          <p:cNvSpPr>
            <a:spLocks noGrp="1"/>
          </p:cNvSpPr>
          <p:nvPr>
            <p:ph idx="1"/>
          </p:nvPr>
        </p:nvSpPr>
        <p:spPr>
          <a:xfrm>
            <a:off x="0" y="1968637"/>
            <a:ext cx="7163615" cy="5329449"/>
          </a:xfrm>
        </p:spPr>
        <p:txBody>
          <a:bodyPr/>
          <a:lstStyle/>
          <a:p>
            <a:r>
              <a:rPr lang="en-IN" b="0" i="0" dirty="0">
                <a:solidFill>
                  <a:srgbClr val="222222"/>
                </a:solidFill>
                <a:effectLst/>
                <a:latin typeface="-apple-system"/>
              </a:rPr>
              <a:t>Vulnerabilities in authentication (login) systems can give attackers access to user accounts and even the ability to compromise an entire system using an admin account. For example, an attacker can take a list containing thousands of known username/password combinations obtained during a </a:t>
            </a:r>
            <a:r>
              <a:rPr lang="en-IN" b="0" i="0" u="none" strike="noStrike" dirty="0">
                <a:solidFill>
                  <a:srgbClr val="222222"/>
                </a:solidFill>
                <a:effectLst/>
                <a:latin typeface="-apple-system"/>
                <a:hlinkClick r:id="rId2"/>
              </a:rPr>
              <a:t>data breach</a:t>
            </a:r>
            <a:r>
              <a:rPr lang="en-IN" b="0" i="0" dirty="0">
                <a:solidFill>
                  <a:srgbClr val="222222"/>
                </a:solidFill>
                <a:effectLst/>
                <a:latin typeface="-apple-system"/>
              </a:rPr>
              <a:t> and use a script to try all those combinations on a login system to see if there are any that work.</a:t>
            </a:r>
          </a:p>
          <a:p>
            <a:r>
              <a:rPr lang="en-IN" b="0" i="0" dirty="0">
                <a:solidFill>
                  <a:srgbClr val="222222"/>
                </a:solidFill>
                <a:effectLst/>
                <a:latin typeface="-apple-system"/>
              </a:rPr>
              <a:t>Some strategies to mitigate authentication vulnerabilities are requiring </a:t>
            </a:r>
            <a:r>
              <a:rPr lang="en-IN" b="0" i="0" u="none" strike="noStrike" dirty="0">
                <a:solidFill>
                  <a:srgbClr val="222222"/>
                </a:solidFill>
                <a:effectLst/>
                <a:latin typeface="-apple-system"/>
                <a:hlinkClick r:id="rId3"/>
              </a:rPr>
              <a:t>two-factor authentication (2FA)</a:t>
            </a:r>
            <a:r>
              <a:rPr lang="en-IN" b="0" i="0" dirty="0">
                <a:solidFill>
                  <a:srgbClr val="222222"/>
                </a:solidFill>
                <a:effectLst/>
                <a:latin typeface="-apple-system"/>
              </a:rPr>
              <a:t> as well as limiting or delaying repeated login attempts using </a:t>
            </a:r>
            <a:r>
              <a:rPr lang="en-IN" b="0" i="0" u="none" strike="noStrike" dirty="0">
                <a:solidFill>
                  <a:srgbClr val="222222"/>
                </a:solidFill>
                <a:effectLst/>
                <a:latin typeface="-apple-system"/>
                <a:hlinkClick r:id="rId4"/>
              </a:rPr>
              <a:t>rate limiting</a:t>
            </a:r>
            <a:r>
              <a:rPr lang="en-IN" b="0" i="0" dirty="0">
                <a:solidFill>
                  <a:srgbClr val="222222"/>
                </a:solidFill>
                <a:effectLst/>
                <a:latin typeface="-apple-system"/>
              </a:rPr>
              <a:t>.</a:t>
            </a:r>
          </a:p>
          <a:p>
            <a:endParaRPr lang="en-US" dirty="0"/>
          </a:p>
        </p:txBody>
      </p:sp>
      <p:pic>
        <p:nvPicPr>
          <p:cNvPr id="6" name="Picture 5">
            <a:extLst>
              <a:ext uri="{FF2B5EF4-FFF2-40B4-BE49-F238E27FC236}">
                <a16:creationId xmlns:a16="http://schemas.microsoft.com/office/drawing/2014/main" id="{11B86A16-8F73-FBA9-9C0F-67938595EC0B}"/>
              </a:ext>
            </a:extLst>
          </p:cNvPr>
          <p:cNvPicPr>
            <a:picLocks noChangeAspect="1"/>
          </p:cNvPicPr>
          <p:nvPr/>
        </p:nvPicPr>
        <p:blipFill>
          <a:blip r:embed="rId5"/>
          <a:stretch>
            <a:fillRect/>
          </a:stretch>
        </p:blipFill>
        <p:spPr>
          <a:xfrm>
            <a:off x="7135091" y="2126344"/>
            <a:ext cx="4826000" cy="4064000"/>
          </a:xfrm>
          <a:prstGeom prst="rect">
            <a:avLst/>
          </a:prstGeom>
        </p:spPr>
      </p:pic>
    </p:spTree>
    <p:extLst>
      <p:ext uri="{BB962C8B-B14F-4D97-AF65-F5344CB8AC3E}">
        <p14:creationId xmlns:p14="http://schemas.microsoft.com/office/powerpoint/2010/main" val="86557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0" nodeType="clickEffect">
                                  <p:stCondLst>
                                    <p:cond delay="0"/>
                                  </p:stCondLst>
                                  <p:childTnLst>
                                    <p:set>
                                      <p:cBhvr>
                                        <p:cTn id="17" dur="indefinite"/>
                                        <p:tgtEl>
                                          <p:spTgt spid="3">
                                            <p:txEl>
                                              <p:pRg st="0" end="0"/>
                                            </p:txEl>
                                          </p:spTgt>
                                        </p:tgtEl>
                                        <p:attrNameLst>
                                          <p:attrName>style.opacity</p:attrName>
                                        </p:attrNameLst>
                                      </p:cBhvr>
                                      <p:to>
                                        <p:strVal val="0.5"/>
                                      </p:to>
                                    </p:set>
                                    <p:animEffect filter="image" prLst="opacity: 0.5">
                                      <p:cBhvr rctx="IE">
                                        <p:cTn id="18" dur="indefinite"/>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0" nodeType="clickEffect">
                                  <p:stCondLst>
                                    <p:cond delay="0"/>
                                  </p:stCondLst>
                                  <p:childTnLst>
                                    <p:set>
                                      <p:cBhvr>
                                        <p:cTn id="22" dur="indefinite"/>
                                        <p:tgtEl>
                                          <p:spTgt spid="3">
                                            <p:txEl>
                                              <p:pRg st="1" end="1"/>
                                            </p:txEl>
                                          </p:spTgt>
                                        </p:tgtEl>
                                        <p:attrNameLst>
                                          <p:attrName>style.opacity</p:attrName>
                                        </p:attrNameLst>
                                      </p:cBhvr>
                                      <p:to>
                                        <p:strVal val="0.5"/>
                                      </p:to>
                                    </p:set>
                                    <p:animEffect filter="image" prLst="opacity: 0.5">
                                      <p:cBhvr rctx="IE">
                                        <p:cTn id="23" dur="indefinite"/>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80">
                                          <p:stCondLst>
                                            <p:cond delay="0"/>
                                          </p:stCondLst>
                                        </p:cTn>
                                        <p:tgtEl>
                                          <p:spTgt spid="6"/>
                                        </p:tgtEl>
                                      </p:cBhvr>
                                    </p:animEffect>
                                    <p:anim calcmode="lin" valueType="num">
                                      <p:cBhvr>
                                        <p:cTn id="2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gtEl>
                                      </p:cBhvr>
                                      <p:to x="100000" y="60000"/>
                                    </p:animScale>
                                    <p:animScale>
                                      <p:cBhvr>
                                        <p:cTn id="35" dur="166" decel="50000">
                                          <p:stCondLst>
                                            <p:cond delay="676"/>
                                          </p:stCondLst>
                                        </p:cTn>
                                        <p:tgtEl>
                                          <p:spTgt spid="6"/>
                                        </p:tgtEl>
                                      </p:cBhvr>
                                      <p:to x="100000" y="100000"/>
                                    </p:animScale>
                                    <p:animScale>
                                      <p:cBhvr>
                                        <p:cTn id="36" dur="26">
                                          <p:stCondLst>
                                            <p:cond delay="1312"/>
                                          </p:stCondLst>
                                        </p:cTn>
                                        <p:tgtEl>
                                          <p:spTgt spid="6"/>
                                        </p:tgtEl>
                                      </p:cBhvr>
                                      <p:to x="100000" y="80000"/>
                                    </p:animScale>
                                    <p:animScale>
                                      <p:cBhvr>
                                        <p:cTn id="37" dur="166" decel="50000">
                                          <p:stCondLst>
                                            <p:cond delay="1338"/>
                                          </p:stCondLst>
                                        </p:cTn>
                                        <p:tgtEl>
                                          <p:spTgt spid="6"/>
                                        </p:tgtEl>
                                      </p:cBhvr>
                                      <p:to x="100000" y="100000"/>
                                    </p:animScale>
                                    <p:animScale>
                                      <p:cBhvr>
                                        <p:cTn id="38" dur="26">
                                          <p:stCondLst>
                                            <p:cond delay="1642"/>
                                          </p:stCondLst>
                                        </p:cTn>
                                        <p:tgtEl>
                                          <p:spTgt spid="6"/>
                                        </p:tgtEl>
                                      </p:cBhvr>
                                      <p:to x="100000" y="90000"/>
                                    </p:animScale>
                                    <p:animScale>
                                      <p:cBhvr>
                                        <p:cTn id="39" dur="166" decel="50000">
                                          <p:stCondLst>
                                            <p:cond delay="1668"/>
                                          </p:stCondLst>
                                        </p:cTn>
                                        <p:tgtEl>
                                          <p:spTgt spid="6"/>
                                        </p:tgtEl>
                                      </p:cBhvr>
                                      <p:to x="100000" y="100000"/>
                                    </p:animScale>
                                    <p:animScale>
                                      <p:cBhvr>
                                        <p:cTn id="40" dur="26">
                                          <p:stCondLst>
                                            <p:cond delay="1808"/>
                                          </p:stCondLst>
                                        </p:cTn>
                                        <p:tgtEl>
                                          <p:spTgt spid="6"/>
                                        </p:tgtEl>
                                      </p:cBhvr>
                                      <p:to x="100000" y="95000"/>
                                    </p:animScale>
                                    <p:animScale>
                                      <p:cBhvr>
                                        <p:cTn id="41"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D19F-9334-38D9-852A-12750200E944}"/>
              </a:ext>
            </a:extLst>
          </p:cNvPr>
          <p:cNvSpPr>
            <a:spLocks noGrp="1"/>
          </p:cNvSpPr>
          <p:nvPr>
            <p:ph type="title"/>
          </p:nvPr>
        </p:nvSpPr>
        <p:spPr/>
        <p:txBody>
          <a:bodyPr/>
          <a:lstStyle/>
          <a:p>
            <a:r>
              <a:rPr lang="en-IN" b="1" i="0" dirty="0">
                <a:solidFill>
                  <a:srgbClr val="222222"/>
                </a:solidFill>
                <a:effectLst/>
                <a:latin typeface="-apple-system"/>
              </a:rPr>
              <a:t>e</a:t>
            </a:r>
            <a:br>
              <a:rPr lang="en-IN" b="1" i="0" dirty="0">
                <a:solidFill>
                  <a:srgbClr val="222222"/>
                </a:solidFill>
                <a:effectLst/>
                <a:latin typeface="-apple-system"/>
              </a:rPr>
            </a:br>
            <a:r>
              <a:rPr lang="en-IN" b="1" i="0" dirty="0">
                <a:effectLst/>
                <a:latin typeface="-apple-system"/>
              </a:rPr>
              <a:t>Sensitive Data Exposure</a:t>
            </a:r>
            <a:endParaRPr lang="en-US" dirty="0"/>
          </a:p>
        </p:txBody>
      </p:sp>
      <p:sp>
        <p:nvSpPr>
          <p:cNvPr id="5" name="TextBox 4">
            <a:extLst>
              <a:ext uri="{FF2B5EF4-FFF2-40B4-BE49-F238E27FC236}">
                <a16:creationId xmlns:a16="http://schemas.microsoft.com/office/drawing/2014/main" id="{8BA40F81-B5AB-77E6-1975-AFDB03C7507A}"/>
              </a:ext>
            </a:extLst>
          </p:cNvPr>
          <p:cNvSpPr txBox="1"/>
          <p:nvPr/>
        </p:nvSpPr>
        <p:spPr>
          <a:xfrm>
            <a:off x="7883848" y="2238161"/>
            <a:ext cx="3900665" cy="4247317"/>
          </a:xfrm>
          <a:prstGeom prst="rect">
            <a:avLst/>
          </a:prstGeom>
          <a:noFill/>
        </p:spPr>
        <p:txBody>
          <a:bodyPr wrap="square">
            <a:spAutoFit/>
          </a:bodyPr>
          <a:lstStyle/>
          <a:p>
            <a:pPr algn="l"/>
            <a:r>
              <a:rPr lang="en-IN" b="0" i="0" dirty="0">
                <a:effectLst/>
                <a:latin typeface="-apple-system"/>
              </a:rPr>
              <a:t>web applications don’t protect sensitive data such as financial information and passwords, attackers can gain access to that data and </a:t>
            </a:r>
            <a:r>
              <a:rPr lang="en-IN" b="0" i="0" dirty="0" err="1">
                <a:effectLst/>
                <a:latin typeface="-apple-system"/>
              </a:rPr>
              <a:t>sellor</a:t>
            </a:r>
            <a:r>
              <a:rPr lang="en-IN" b="0" i="0" dirty="0">
                <a:effectLst/>
                <a:latin typeface="-apple-system"/>
              </a:rPr>
              <a:t> utilize it for nefarious purposes. One popular method for stealing sensitive information is using an </a:t>
            </a:r>
            <a:r>
              <a:rPr lang="en-IN" b="0" i="0" u="none" strike="noStrike" dirty="0">
                <a:effectLst/>
                <a:latin typeface="-apple-system"/>
                <a:hlinkClick r:id="rId2">
                  <a:extLst>
                    <a:ext uri="{A12FA001-AC4F-418D-AE19-62706E023703}">
                      <ahyp:hlinkClr xmlns:ahyp="http://schemas.microsoft.com/office/drawing/2018/hyperlinkcolor" val="tx"/>
                    </a:ext>
                  </a:extLst>
                </a:hlinkClick>
              </a:rPr>
              <a:t>on-path attack</a:t>
            </a:r>
            <a:r>
              <a:rPr lang="en-IN" b="0" i="0" dirty="0">
                <a:effectLst/>
                <a:latin typeface="-apple-system"/>
              </a:rPr>
              <a:t>.</a:t>
            </a:r>
          </a:p>
          <a:p>
            <a:pPr algn="l"/>
            <a:r>
              <a:rPr lang="en-IN" b="0" i="0" dirty="0">
                <a:effectLst/>
                <a:latin typeface="-apple-system"/>
              </a:rPr>
              <a:t>Data exposure risk can be minimized by </a:t>
            </a:r>
            <a:r>
              <a:rPr lang="en-IN" b="0" i="0" u="none" strike="noStrike" dirty="0">
                <a:effectLst/>
                <a:latin typeface="-apple-system"/>
                <a:hlinkClick r:id="rId3">
                  <a:extLst>
                    <a:ext uri="{A12FA001-AC4F-418D-AE19-62706E023703}">
                      <ahyp:hlinkClr xmlns:ahyp="http://schemas.microsoft.com/office/drawing/2018/hyperlinkcolor" val="tx"/>
                    </a:ext>
                  </a:extLst>
                </a:hlinkClick>
              </a:rPr>
              <a:t>encrypting</a:t>
            </a:r>
            <a:r>
              <a:rPr lang="en-IN" b="0" i="0" dirty="0">
                <a:effectLst/>
                <a:latin typeface="-apple-system"/>
              </a:rPr>
              <a:t> all sensitive data as well as disabling the </a:t>
            </a:r>
            <a:r>
              <a:rPr lang="en-IN" b="0" i="0" u="none" strike="noStrike" dirty="0">
                <a:effectLst/>
                <a:latin typeface="-apple-system"/>
                <a:hlinkClick r:id="rId4">
                  <a:extLst>
                    <a:ext uri="{A12FA001-AC4F-418D-AE19-62706E023703}">
                      <ahyp:hlinkClr xmlns:ahyp="http://schemas.microsoft.com/office/drawing/2018/hyperlinkcolor" val="tx"/>
                    </a:ext>
                  </a:extLst>
                </a:hlinkClick>
              </a:rPr>
              <a:t>caching</a:t>
            </a:r>
            <a:r>
              <a:rPr lang="en-IN" b="0" i="0" dirty="0">
                <a:effectLst/>
                <a:latin typeface="-apple-system"/>
              </a:rPr>
              <a:t>* of any sensitive information. Additionally, web application developers should take care to ensure that they are not unnecessarily storing any sensitive data.</a:t>
            </a:r>
          </a:p>
        </p:txBody>
      </p:sp>
      <p:pic>
        <p:nvPicPr>
          <p:cNvPr id="6" name="Picture 5">
            <a:extLst>
              <a:ext uri="{FF2B5EF4-FFF2-40B4-BE49-F238E27FC236}">
                <a16:creationId xmlns:a16="http://schemas.microsoft.com/office/drawing/2014/main" id="{A500B1FD-DA79-B196-F83E-77A517CF4A7F}"/>
              </a:ext>
            </a:extLst>
          </p:cNvPr>
          <p:cNvPicPr>
            <a:picLocks noChangeAspect="1"/>
          </p:cNvPicPr>
          <p:nvPr/>
        </p:nvPicPr>
        <p:blipFill>
          <a:blip r:embed="rId5"/>
          <a:stretch>
            <a:fillRect/>
          </a:stretch>
        </p:blipFill>
        <p:spPr>
          <a:xfrm>
            <a:off x="97797" y="2075819"/>
            <a:ext cx="7620000" cy="4572000"/>
          </a:xfrm>
          <a:prstGeom prst="rect">
            <a:avLst/>
          </a:prstGeom>
        </p:spPr>
      </p:pic>
    </p:spTree>
    <p:extLst>
      <p:ext uri="{BB962C8B-B14F-4D97-AF65-F5344CB8AC3E}">
        <p14:creationId xmlns:p14="http://schemas.microsoft.com/office/powerpoint/2010/main" val="2428762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24" dur="1000" fill="hold"/>
                                        <p:tgtEl>
                                          <p:spTgt spid="5"/>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F1BA-6CFA-4A86-C1BF-6F5FD9AC9ACB}"/>
              </a:ext>
            </a:extLst>
          </p:cNvPr>
          <p:cNvSpPr>
            <a:spLocks noGrp="1"/>
          </p:cNvSpPr>
          <p:nvPr>
            <p:ph type="title"/>
          </p:nvPr>
        </p:nvSpPr>
        <p:spPr>
          <a:xfrm>
            <a:off x="680320" y="4711614"/>
            <a:ext cx="9613862" cy="588535"/>
          </a:xfrm>
        </p:spPr>
        <p:txBody>
          <a:bodyPr/>
          <a:lstStyle/>
          <a:p>
            <a:r>
              <a:rPr lang="en-IN" dirty="0">
                <a:solidFill>
                  <a:schemeClr val="tx1">
                    <a:lumMod val="90000"/>
                  </a:schemeClr>
                </a:solidFill>
              </a:rPr>
              <a:t>XML External Entities (XEE)</a:t>
            </a:r>
            <a:endParaRPr lang="en-US" dirty="0">
              <a:solidFill>
                <a:schemeClr val="tx1">
                  <a:lumMod val="90000"/>
                </a:schemeClr>
              </a:solidFill>
            </a:endParaRPr>
          </a:p>
        </p:txBody>
      </p:sp>
      <p:sp>
        <p:nvSpPr>
          <p:cNvPr id="3" name="Text Placeholder 2">
            <a:extLst>
              <a:ext uri="{FF2B5EF4-FFF2-40B4-BE49-F238E27FC236}">
                <a16:creationId xmlns:a16="http://schemas.microsoft.com/office/drawing/2014/main" id="{EF0E73E0-3661-A31E-934F-32058F10B15C}"/>
              </a:ext>
            </a:extLst>
          </p:cNvPr>
          <p:cNvSpPr>
            <a:spLocks noGrp="1"/>
          </p:cNvSpPr>
          <p:nvPr>
            <p:ph type="body" sz="half" idx="2"/>
          </p:nvPr>
        </p:nvSpPr>
        <p:spPr>
          <a:xfrm>
            <a:off x="-102054" y="4209359"/>
            <a:ext cx="9613862" cy="502255"/>
          </a:xfrm>
        </p:spPr>
        <p:txBody>
          <a:bodyPr/>
          <a:lstStyle/>
          <a:p>
            <a:endParaRPr lang="en-US"/>
          </a:p>
        </p:txBody>
      </p:sp>
      <p:sp>
        <p:nvSpPr>
          <p:cNvPr id="5" name="TextBox 4">
            <a:extLst>
              <a:ext uri="{FF2B5EF4-FFF2-40B4-BE49-F238E27FC236}">
                <a16:creationId xmlns:a16="http://schemas.microsoft.com/office/drawing/2014/main" id="{F91CD7A1-6045-5337-7DAE-8865117B4620}"/>
              </a:ext>
            </a:extLst>
          </p:cNvPr>
          <p:cNvSpPr txBox="1"/>
          <p:nvPr/>
        </p:nvSpPr>
        <p:spPr>
          <a:xfrm>
            <a:off x="421098" y="0"/>
            <a:ext cx="4749907" cy="3970318"/>
          </a:xfrm>
          <a:prstGeom prst="rect">
            <a:avLst/>
          </a:prstGeom>
          <a:noFill/>
        </p:spPr>
        <p:txBody>
          <a:bodyPr wrap="square">
            <a:spAutoFit/>
          </a:bodyPr>
          <a:lstStyle/>
          <a:p>
            <a:pPr algn="l"/>
            <a:r>
              <a:rPr lang="en-IN" b="1" i="0" dirty="0">
                <a:solidFill>
                  <a:schemeClr val="tx1">
                    <a:lumMod val="90000"/>
                  </a:schemeClr>
                </a:solidFill>
                <a:effectLst/>
                <a:latin typeface="-apple-system"/>
              </a:rPr>
              <a:t>This is an attack against a web application that parses XML* input. This input can reference an external entity, attempting to exploit a vulnerability in the parser. An ‘external entity’ in this context refers to a storage unit, such as a hard drive. An XML parser can be duped into sending data to an unauthorized external entity, which can pass sensitive data directly to an attacker.</a:t>
            </a:r>
          </a:p>
          <a:p>
            <a:pPr algn="l"/>
            <a:r>
              <a:rPr lang="en-IN" b="1" i="0" dirty="0">
                <a:solidFill>
                  <a:schemeClr val="tx1">
                    <a:lumMod val="90000"/>
                  </a:schemeClr>
                </a:solidFill>
                <a:effectLst/>
                <a:latin typeface="-apple-system"/>
              </a:rPr>
              <a:t>The best ways to prevent XEE attacks are to have web applications accept a less complex type of data, such as JSON**, or at the very least to patch XML parsers and disable the use of external entities in an XML application.</a:t>
            </a:r>
          </a:p>
        </p:txBody>
      </p:sp>
      <p:pic>
        <p:nvPicPr>
          <p:cNvPr id="4" name="Picture 3">
            <a:extLst>
              <a:ext uri="{FF2B5EF4-FFF2-40B4-BE49-F238E27FC236}">
                <a16:creationId xmlns:a16="http://schemas.microsoft.com/office/drawing/2014/main" id="{9CD1DA7C-2B00-6D22-1496-D86006D35689}"/>
              </a:ext>
            </a:extLst>
          </p:cNvPr>
          <p:cNvPicPr>
            <a:picLocks noChangeAspect="1"/>
          </p:cNvPicPr>
          <p:nvPr/>
        </p:nvPicPr>
        <p:blipFill>
          <a:blip r:embed="rId2"/>
          <a:stretch>
            <a:fillRect/>
          </a:stretch>
        </p:blipFill>
        <p:spPr>
          <a:xfrm>
            <a:off x="5304089" y="20094"/>
            <a:ext cx="6466813" cy="4572000"/>
          </a:xfrm>
          <a:prstGeom prst="rect">
            <a:avLst/>
          </a:prstGeom>
        </p:spPr>
      </p:pic>
    </p:spTree>
    <p:extLst>
      <p:ext uri="{BB962C8B-B14F-4D97-AF65-F5344CB8AC3E}">
        <p14:creationId xmlns:p14="http://schemas.microsoft.com/office/powerpoint/2010/main" val="114600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plus(in)">
                                      <p:cBhvr>
                                        <p:cTn id="2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FA8B-056B-04CC-E7A1-9E1F1B162CF6}"/>
              </a:ext>
            </a:extLst>
          </p:cNvPr>
          <p:cNvSpPr>
            <a:spLocks noGrp="1"/>
          </p:cNvSpPr>
          <p:nvPr>
            <p:ph type="title"/>
          </p:nvPr>
        </p:nvSpPr>
        <p:spPr/>
        <p:txBody>
          <a:bodyPr/>
          <a:lstStyle/>
          <a:p>
            <a:r>
              <a:rPr lang="en-IN" dirty="0"/>
              <a:t>Security Misconfiguration </a:t>
            </a:r>
            <a:endParaRPr lang="en-US" dirty="0"/>
          </a:p>
        </p:txBody>
      </p:sp>
      <p:sp>
        <p:nvSpPr>
          <p:cNvPr id="3" name="Text Placeholder 2">
            <a:extLst>
              <a:ext uri="{FF2B5EF4-FFF2-40B4-BE49-F238E27FC236}">
                <a16:creationId xmlns:a16="http://schemas.microsoft.com/office/drawing/2014/main" id="{9448EB6E-8878-3ECC-CD7B-FAE5FB89F325}"/>
              </a:ext>
            </a:extLst>
          </p:cNvPr>
          <p:cNvSpPr>
            <a:spLocks noGrp="1"/>
          </p:cNvSpPr>
          <p:nvPr>
            <p:ph type="body" idx="1"/>
          </p:nvPr>
        </p:nvSpPr>
        <p:spPr/>
        <p:txBody>
          <a:bodyPr/>
          <a:lstStyle/>
          <a:p>
            <a:r>
              <a:rPr lang="en-IN" b="0" i="0" dirty="0">
                <a:solidFill>
                  <a:schemeClr val="tx1"/>
                </a:solidFill>
                <a:effectLst/>
                <a:latin typeface="-apple-system"/>
              </a:rPr>
              <a:t>Security misconfiguration is the most common vulnerability on the list, and is often the result of using default configurations or displaying excessively verbose errors. For instance, an application could show a user overly-descriptive errors which may reveal vulnerabilities in the application. This can be mitigated by removing any unused features in the code and ensuring that error messages are more general.</a:t>
            </a:r>
            <a:endParaRPr lang="en-US" dirty="0">
              <a:solidFill>
                <a:schemeClr val="tx1"/>
              </a:solidFill>
            </a:endParaRPr>
          </a:p>
        </p:txBody>
      </p:sp>
    </p:spTree>
    <p:extLst>
      <p:ext uri="{BB962C8B-B14F-4D97-AF65-F5344CB8AC3E}">
        <p14:creationId xmlns:p14="http://schemas.microsoft.com/office/powerpoint/2010/main" val="1468681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4418-762D-B1E5-EA04-F4969048E949}"/>
              </a:ext>
            </a:extLst>
          </p:cNvPr>
          <p:cNvSpPr>
            <a:spLocks noGrp="1"/>
          </p:cNvSpPr>
          <p:nvPr>
            <p:ph type="title"/>
          </p:nvPr>
        </p:nvSpPr>
        <p:spPr/>
        <p:txBody>
          <a:bodyPr/>
          <a:lstStyle/>
          <a:p>
            <a:r>
              <a:rPr lang="en-IN" b="1" dirty="0"/>
              <a:t>Cross – site Scripting (</a:t>
            </a:r>
            <a:r>
              <a:rPr lang="en-IN" b="1" dirty="0" err="1"/>
              <a:t>Xss</a:t>
            </a:r>
            <a:r>
              <a:rPr lang="en-IN" b="1" dirty="0"/>
              <a:t>)</a:t>
            </a:r>
            <a:endParaRPr lang="en-US" b="1" dirty="0"/>
          </a:p>
        </p:txBody>
      </p:sp>
      <p:sp>
        <p:nvSpPr>
          <p:cNvPr id="3" name="Text Placeholder 2">
            <a:extLst>
              <a:ext uri="{FF2B5EF4-FFF2-40B4-BE49-F238E27FC236}">
                <a16:creationId xmlns:a16="http://schemas.microsoft.com/office/drawing/2014/main" id="{58B3D981-ECC8-E7DB-EA92-AA3FE6B9A442}"/>
              </a:ext>
            </a:extLst>
          </p:cNvPr>
          <p:cNvSpPr>
            <a:spLocks noGrp="1"/>
          </p:cNvSpPr>
          <p:nvPr>
            <p:ph idx="1"/>
          </p:nvPr>
        </p:nvSpPr>
        <p:spPr>
          <a:xfrm>
            <a:off x="-110021" y="1748117"/>
            <a:ext cx="4865390" cy="3968029"/>
          </a:xfrm>
        </p:spPr>
        <p:txBody>
          <a:bodyPr>
            <a:normAutofit fontScale="92500" lnSpcReduction="20000"/>
          </a:bodyPr>
          <a:lstStyle/>
          <a:p>
            <a:pPr marL="0" indent="0">
              <a:buNone/>
            </a:pPr>
            <a:endParaRPr lang="en-IN" dirty="0"/>
          </a:p>
          <a:p>
            <a:r>
              <a:rPr lang="en-IN" b="0" i="0" dirty="0">
                <a:effectLst/>
                <a:latin typeface="-apple-system"/>
              </a:rPr>
              <a:t>Cross-site scripting (XSS) is an exploit where the attacker attaches code onto a legitimate website that will execute when the victim loads the website. That malicious code can be inserted in several ways. Most popularly, it is either added to the end of a </a:t>
            </a:r>
            <a:r>
              <a:rPr lang="en-IN" b="0" i="0" dirty="0" err="1">
                <a:effectLst/>
                <a:latin typeface="-apple-system"/>
              </a:rPr>
              <a:t>url</a:t>
            </a:r>
            <a:r>
              <a:rPr lang="en-IN" b="0" i="0" dirty="0">
                <a:effectLst/>
                <a:latin typeface="-apple-system"/>
              </a:rPr>
              <a:t> or posted directly onto a page that displays user-generated content. In more technical terms, cross-site scripting is a client-side code injection attack.</a:t>
            </a:r>
          </a:p>
          <a:p>
            <a:br>
              <a:rPr lang="en-IN" dirty="0"/>
            </a:br>
            <a:endParaRPr lang="en-US" dirty="0"/>
          </a:p>
        </p:txBody>
      </p:sp>
      <p:pic>
        <p:nvPicPr>
          <p:cNvPr id="4" name="Picture 3">
            <a:extLst>
              <a:ext uri="{FF2B5EF4-FFF2-40B4-BE49-F238E27FC236}">
                <a16:creationId xmlns:a16="http://schemas.microsoft.com/office/drawing/2014/main" id="{8DCE3BC8-A073-6C04-9811-A40262017AC1}"/>
              </a:ext>
            </a:extLst>
          </p:cNvPr>
          <p:cNvPicPr>
            <a:picLocks noChangeAspect="1"/>
          </p:cNvPicPr>
          <p:nvPr/>
        </p:nvPicPr>
        <p:blipFill>
          <a:blip r:embed="rId2"/>
          <a:stretch>
            <a:fillRect/>
          </a:stretch>
        </p:blipFill>
        <p:spPr>
          <a:xfrm>
            <a:off x="5112598" y="2253713"/>
            <a:ext cx="6684139" cy="3744176"/>
          </a:xfrm>
          <a:prstGeom prst="rect">
            <a:avLst/>
          </a:prstGeom>
        </p:spPr>
      </p:pic>
    </p:spTree>
    <p:extLst>
      <p:ext uri="{BB962C8B-B14F-4D97-AF65-F5344CB8AC3E}">
        <p14:creationId xmlns:p14="http://schemas.microsoft.com/office/powerpoint/2010/main" val="4139370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out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546C50-295A-458C-DC35-2DAA2E23D08A}"/>
              </a:ext>
            </a:extLst>
          </p:cNvPr>
          <p:cNvPicPr>
            <a:picLocks noChangeAspect="1"/>
          </p:cNvPicPr>
          <p:nvPr/>
        </p:nvPicPr>
        <p:blipFill>
          <a:blip r:embed="rId2"/>
          <a:stretch>
            <a:fillRect/>
          </a:stretch>
        </p:blipFill>
        <p:spPr>
          <a:xfrm>
            <a:off x="-1" y="0"/>
            <a:ext cx="12596155"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01799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5CC3-AE25-1179-F794-37A2C875358E}"/>
              </a:ext>
            </a:extLst>
          </p:cNvPr>
          <p:cNvSpPr>
            <a:spLocks noGrp="1"/>
          </p:cNvSpPr>
          <p:nvPr>
            <p:ph type="title"/>
          </p:nvPr>
        </p:nvSpPr>
        <p:spPr/>
        <p:txBody>
          <a:bodyPr/>
          <a:lstStyle/>
          <a:p>
            <a:r>
              <a:rPr lang="en-IN" dirty="0"/>
              <a:t>Types of Cyber Attack</a:t>
            </a:r>
            <a:endParaRPr lang="en-US" dirty="0"/>
          </a:p>
        </p:txBody>
      </p:sp>
      <p:sp>
        <p:nvSpPr>
          <p:cNvPr id="3" name="Content Placeholder 2">
            <a:extLst>
              <a:ext uri="{FF2B5EF4-FFF2-40B4-BE49-F238E27FC236}">
                <a16:creationId xmlns:a16="http://schemas.microsoft.com/office/drawing/2014/main" id="{02BCECD7-CC6E-0CFB-BA72-14A2C84AB0A2}"/>
              </a:ext>
            </a:extLst>
          </p:cNvPr>
          <p:cNvSpPr>
            <a:spLocks noGrp="1"/>
          </p:cNvSpPr>
          <p:nvPr>
            <p:ph idx="1"/>
          </p:nvPr>
        </p:nvSpPr>
        <p:spPr>
          <a:xfrm>
            <a:off x="790342" y="2286000"/>
            <a:ext cx="3451971" cy="6565076"/>
          </a:xfrm>
        </p:spPr>
        <p:txBody>
          <a:bodyPr>
            <a:normAutofit/>
          </a:bodyPr>
          <a:lstStyle/>
          <a:p>
            <a:pPr marL="0" indent="0">
              <a:buNone/>
            </a:pPr>
            <a:r>
              <a:rPr lang="en-IN" sz="3600" b="1" dirty="0">
                <a:solidFill>
                  <a:schemeClr val="bg1"/>
                </a:solidFill>
              </a:rPr>
              <a:t>Active attack</a:t>
            </a:r>
          </a:p>
          <a:p>
            <a:r>
              <a:rPr lang="en-IN" sz="2800" b="1" dirty="0"/>
              <a:t>Man in middle </a:t>
            </a:r>
          </a:p>
          <a:p>
            <a:r>
              <a:rPr lang="en-IN" sz="2800" b="1" dirty="0"/>
              <a:t>Spoofing</a:t>
            </a:r>
          </a:p>
          <a:p>
            <a:r>
              <a:rPr lang="en-IN" sz="2800" b="1" dirty="0"/>
              <a:t>Dos attack</a:t>
            </a:r>
          </a:p>
          <a:p>
            <a:r>
              <a:rPr lang="en-IN" sz="2800" b="1" dirty="0" err="1"/>
              <a:t>Phising</a:t>
            </a:r>
            <a:endParaRPr lang="en-IN" sz="2800" b="1" dirty="0"/>
          </a:p>
          <a:p>
            <a:r>
              <a:rPr lang="en-IN" sz="2800" b="1" dirty="0"/>
              <a:t>Replay attack</a:t>
            </a:r>
          </a:p>
          <a:p>
            <a:r>
              <a:rPr lang="en-IN" sz="2800" b="1" dirty="0" err="1"/>
              <a:t>Ransome</a:t>
            </a:r>
            <a:r>
              <a:rPr lang="en-IN" sz="2800" b="1" dirty="0"/>
              <a:t> ware</a:t>
            </a:r>
          </a:p>
          <a:p>
            <a:r>
              <a:rPr lang="en-IN" sz="2800" b="1" dirty="0"/>
              <a:t>SQL injection</a:t>
            </a:r>
            <a:endParaRPr lang="en-US" sz="2800" b="1" dirty="0"/>
          </a:p>
        </p:txBody>
      </p:sp>
      <p:pic>
        <p:nvPicPr>
          <p:cNvPr id="6" name="Picture 5">
            <a:extLst>
              <a:ext uri="{FF2B5EF4-FFF2-40B4-BE49-F238E27FC236}">
                <a16:creationId xmlns:a16="http://schemas.microsoft.com/office/drawing/2014/main" id="{0133D976-46C1-E4AA-59FC-65FB6C257F22}"/>
              </a:ext>
            </a:extLst>
          </p:cNvPr>
          <p:cNvPicPr>
            <a:picLocks noChangeAspect="1"/>
          </p:cNvPicPr>
          <p:nvPr/>
        </p:nvPicPr>
        <p:blipFill>
          <a:blip r:embed="rId2"/>
          <a:stretch>
            <a:fillRect/>
          </a:stretch>
        </p:blipFill>
        <p:spPr>
          <a:xfrm>
            <a:off x="4893004" y="1970134"/>
            <a:ext cx="5780141" cy="3855354"/>
          </a:xfrm>
          <a:prstGeom prst="rect">
            <a:avLst/>
          </a:prstGeom>
          <a:ln>
            <a:noFill/>
          </a:ln>
          <a:effectLst>
            <a:outerShdw blurRad="76200" dist="12700" dir="8100000" sy="-23000" kx="800400" algn="br" rotWithShape="0">
              <a:prstClr val="black">
                <a:alpha val="20000"/>
              </a:prstClr>
            </a:outerShdw>
            <a:softEdge rad="112500"/>
          </a:effectLst>
        </p:spPr>
      </p:pic>
    </p:spTree>
    <p:extLst>
      <p:ext uri="{BB962C8B-B14F-4D97-AF65-F5344CB8AC3E}">
        <p14:creationId xmlns:p14="http://schemas.microsoft.com/office/powerpoint/2010/main" val="16120564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A2FAE-696A-2F8D-D3ED-DACD70D35BDF}"/>
              </a:ext>
            </a:extLst>
          </p:cNvPr>
          <p:cNvSpPr>
            <a:spLocks noGrp="1"/>
          </p:cNvSpPr>
          <p:nvPr>
            <p:ph type="title"/>
          </p:nvPr>
        </p:nvSpPr>
        <p:spPr/>
        <p:txBody>
          <a:bodyPr>
            <a:normAutofit/>
          </a:bodyPr>
          <a:lstStyle/>
          <a:p>
            <a:r>
              <a:rPr lang="en-IN" sz="4000" b="1" dirty="0"/>
              <a:t>Passive attack</a:t>
            </a:r>
            <a:endParaRPr lang="en-US" sz="4000" b="1" dirty="0"/>
          </a:p>
        </p:txBody>
      </p:sp>
      <p:sp>
        <p:nvSpPr>
          <p:cNvPr id="3" name="Content Placeholder 2">
            <a:extLst>
              <a:ext uri="{FF2B5EF4-FFF2-40B4-BE49-F238E27FC236}">
                <a16:creationId xmlns:a16="http://schemas.microsoft.com/office/drawing/2014/main" id="{0C2A4771-FAF5-3EDE-9E5C-86971D60033B}"/>
              </a:ext>
            </a:extLst>
          </p:cNvPr>
          <p:cNvSpPr>
            <a:spLocks noGrp="1"/>
          </p:cNvSpPr>
          <p:nvPr>
            <p:ph idx="1"/>
          </p:nvPr>
        </p:nvSpPr>
        <p:spPr>
          <a:xfrm>
            <a:off x="1149113" y="3862973"/>
            <a:ext cx="3917984" cy="2114856"/>
          </a:xfrm>
        </p:spPr>
        <p:txBody>
          <a:bodyPr>
            <a:normAutofit fontScale="92500" lnSpcReduction="20000"/>
          </a:bodyPr>
          <a:lstStyle/>
          <a:p>
            <a:r>
              <a:rPr lang="en-IN" sz="2800" dirty="0"/>
              <a:t>Computer surveillance</a:t>
            </a:r>
          </a:p>
          <a:p>
            <a:r>
              <a:rPr lang="en-IN" sz="2800" dirty="0"/>
              <a:t>Network surveillance</a:t>
            </a:r>
          </a:p>
          <a:p>
            <a:r>
              <a:rPr lang="en-IN" sz="2800" dirty="0"/>
              <a:t>Wire tapping</a:t>
            </a:r>
          </a:p>
          <a:p>
            <a:r>
              <a:rPr lang="en-IN" sz="2800" dirty="0"/>
              <a:t>Black hat hacker</a:t>
            </a:r>
          </a:p>
          <a:p>
            <a:r>
              <a:rPr lang="en-IN" sz="2800" dirty="0"/>
              <a:t>White hat hacker</a:t>
            </a:r>
            <a:endParaRPr lang="en-US" sz="2800" dirty="0"/>
          </a:p>
        </p:txBody>
      </p:sp>
      <p:sp>
        <p:nvSpPr>
          <p:cNvPr id="5" name="TextBox 4">
            <a:extLst>
              <a:ext uri="{FF2B5EF4-FFF2-40B4-BE49-F238E27FC236}">
                <a16:creationId xmlns:a16="http://schemas.microsoft.com/office/drawing/2014/main" id="{31FD1E30-C076-1721-36E9-869EDB131243}"/>
              </a:ext>
            </a:extLst>
          </p:cNvPr>
          <p:cNvSpPr txBox="1"/>
          <p:nvPr/>
        </p:nvSpPr>
        <p:spPr>
          <a:xfrm>
            <a:off x="783391" y="2348696"/>
            <a:ext cx="11208940" cy="1200329"/>
          </a:xfrm>
          <a:prstGeom prst="rect">
            <a:avLst/>
          </a:prstGeom>
          <a:noFill/>
        </p:spPr>
        <p:txBody>
          <a:bodyPr wrap="square">
            <a:spAutoFit/>
          </a:bodyPr>
          <a:lstStyle/>
          <a:p>
            <a:pPr marL="285750" indent="-285750">
              <a:buFont typeface="Arial" panose="020B0604020202020204" pitchFamily="34" charset="0"/>
              <a:buChar char="•"/>
            </a:pPr>
            <a:r>
              <a:rPr lang="en-IN" sz="2400" b="1" i="0" dirty="0">
                <a:solidFill>
                  <a:srgbClr val="353535"/>
                </a:solidFill>
                <a:effectLst/>
                <a:latin typeface="Arial" panose="020B0604020202020204" pitchFamily="34" charset="0"/>
              </a:rPr>
              <a:t>A Passive attack attempts to learn or make use of information from the system but does not affect system resources. Passive Attacks are in the nature of eavesdropping on or monitoring transmission.</a:t>
            </a:r>
            <a:endParaRPr lang="en-US" sz="2400" b="1" dirty="0"/>
          </a:p>
        </p:txBody>
      </p:sp>
      <p:pic>
        <p:nvPicPr>
          <p:cNvPr id="6" name="Picture 5">
            <a:extLst>
              <a:ext uri="{FF2B5EF4-FFF2-40B4-BE49-F238E27FC236}">
                <a16:creationId xmlns:a16="http://schemas.microsoft.com/office/drawing/2014/main" id="{C275749E-DD08-C792-7CB7-BD3BA9FCADB3}"/>
              </a:ext>
            </a:extLst>
          </p:cNvPr>
          <p:cNvPicPr>
            <a:picLocks noChangeAspect="1"/>
          </p:cNvPicPr>
          <p:nvPr/>
        </p:nvPicPr>
        <p:blipFill>
          <a:blip r:embed="rId2"/>
          <a:stretch>
            <a:fillRect/>
          </a:stretch>
        </p:blipFill>
        <p:spPr>
          <a:xfrm>
            <a:off x="5635540" y="3862973"/>
            <a:ext cx="4987636" cy="2385687"/>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614375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147-775A-7EE3-7ADC-25A4BBDCBB36}"/>
              </a:ext>
            </a:extLst>
          </p:cNvPr>
          <p:cNvSpPr>
            <a:spLocks noGrp="1"/>
          </p:cNvSpPr>
          <p:nvPr>
            <p:ph type="title"/>
          </p:nvPr>
        </p:nvSpPr>
        <p:spPr>
          <a:xfrm>
            <a:off x="680323" y="4947557"/>
            <a:ext cx="9009710" cy="773154"/>
          </a:xfrm>
        </p:spPr>
        <p:txBody>
          <a:bodyPr>
            <a:noAutofit/>
          </a:bodyPr>
          <a:lstStyle/>
          <a:p>
            <a:r>
              <a:rPr lang="en-IN" sz="3600" b="1" dirty="0"/>
              <a:t>Terminology used in cyber security </a:t>
            </a:r>
            <a:endParaRPr lang="en-US" sz="3600" b="1" dirty="0"/>
          </a:p>
        </p:txBody>
      </p:sp>
      <p:pic>
        <p:nvPicPr>
          <p:cNvPr id="4" name="Picture Placeholder 3">
            <a:extLst>
              <a:ext uri="{FF2B5EF4-FFF2-40B4-BE49-F238E27FC236}">
                <a16:creationId xmlns:a16="http://schemas.microsoft.com/office/drawing/2014/main" id="{767CAE68-5FB3-7947-20EE-01957054205C}"/>
              </a:ext>
            </a:extLst>
          </p:cNvPr>
          <p:cNvPicPr>
            <a:picLocks noGrp="1" noChangeAspect="1"/>
          </p:cNvPicPr>
          <p:nvPr>
            <p:ph type="pic" idx="1"/>
          </p:nvPr>
        </p:nvPicPr>
        <p:blipFill>
          <a:blip r:embed="rId2"/>
          <a:srcRect l="8845" r="8845"/>
          <a:stretch/>
        </p:blipFill>
        <p:spPr>
          <a:xfrm>
            <a:off x="0" y="0"/>
            <a:ext cx="3854557" cy="1703588"/>
          </a:xfrm>
        </p:spPr>
      </p:pic>
      <p:pic>
        <p:nvPicPr>
          <p:cNvPr id="5" name="Picture 4">
            <a:extLst>
              <a:ext uri="{FF2B5EF4-FFF2-40B4-BE49-F238E27FC236}">
                <a16:creationId xmlns:a16="http://schemas.microsoft.com/office/drawing/2014/main" id="{6375AFC0-8BCB-3993-5ADC-34898C70858F}"/>
              </a:ext>
            </a:extLst>
          </p:cNvPr>
          <p:cNvPicPr>
            <a:picLocks noChangeAspect="1"/>
          </p:cNvPicPr>
          <p:nvPr/>
        </p:nvPicPr>
        <p:blipFill>
          <a:blip r:embed="rId3"/>
          <a:stretch>
            <a:fillRect/>
          </a:stretch>
        </p:blipFill>
        <p:spPr>
          <a:xfrm>
            <a:off x="1" y="2388152"/>
            <a:ext cx="4009668" cy="1705371"/>
          </a:xfrm>
          <a:prstGeom prst="rect">
            <a:avLst/>
          </a:prstGeom>
        </p:spPr>
      </p:pic>
      <p:pic>
        <p:nvPicPr>
          <p:cNvPr id="6" name="Picture 5">
            <a:extLst>
              <a:ext uri="{FF2B5EF4-FFF2-40B4-BE49-F238E27FC236}">
                <a16:creationId xmlns:a16="http://schemas.microsoft.com/office/drawing/2014/main" id="{71F7D957-C200-9280-459F-4C3D8A42C5F7}"/>
              </a:ext>
            </a:extLst>
          </p:cNvPr>
          <p:cNvPicPr>
            <a:picLocks noChangeAspect="1"/>
          </p:cNvPicPr>
          <p:nvPr/>
        </p:nvPicPr>
        <p:blipFill>
          <a:blip r:embed="rId4"/>
          <a:stretch>
            <a:fillRect/>
          </a:stretch>
        </p:blipFill>
        <p:spPr>
          <a:xfrm>
            <a:off x="8937909" y="0"/>
            <a:ext cx="3254091" cy="1978486"/>
          </a:xfrm>
          <a:prstGeom prst="rect">
            <a:avLst/>
          </a:prstGeom>
        </p:spPr>
      </p:pic>
      <p:pic>
        <p:nvPicPr>
          <p:cNvPr id="7" name="Picture 6">
            <a:extLst>
              <a:ext uri="{FF2B5EF4-FFF2-40B4-BE49-F238E27FC236}">
                <a16:creationId xmlns:a16="http://schemas.microsoft.com/office/drawing/2014/main" id="{4948266D-B4EA-9D13-1896-08D4B7E29AB2}"/>
              </a:ext>
            </a:extLst>
          </p:cNvPr>
          <p:cNvPicPr>
            <a:picLocks noChangeAspect="1"/>
          </p:cNvPicPr>
          <p:nvPr/>
        </p:nvPicPr>
        <p:blipFill>
          <a:blip r:embed="rId5"/>
          <a:stretch>
            <a:fillRect/>
          </a:stretch>
        </p:blipFill>
        <p:spPr>
          <a:xfrm flipH="1">
            <a:off x="8937909" y="2428880"/>
            <a:ext cx="3345250" cy="1664645"/>
          </a:xfrm>
          <a:prstGeom prst="rect">
            <a:avLst/>
          </a:prstGeom>
        </p:spPr>
      </p:pic>
      <p:sp>
        <p:nvSpPr>
          <p:cNvPr id="9" name="TextBox 8">
            <a:extLst>
              <a:ext uri="{FF2B5EF4-FFF2-40B4-BE49-F238E27FC236}">
                <a16:creationId xmlns:a16="http://schemas.microsoft.com/office/drawing/2014/main" id="{D6893D4B-503B-BDFF-5ECB-19E854E17958}"/>
              </a:ext>
            </a:extLst>
          </p:cNvPr>
          <p:cNvSpPr txBox="1"/>
          <p:nvPr/>
        </p:nvSpPr>
        <p:spPr>
          <a:xfrm>
            <a:off x="4825694" y="1196553"/>
            <a:ext cx="3818825" cy="3693319"/>
          </a:xfrm>
          <a:prstGeom prst="rect">
            <a:avLst/>
          </a:prstGeom>
          <a:noFill/>
        </p:spPr>
        <p:txBody>
          <a:bodyPr wrap="square">
            <a:spAutoFit/>
          </a:bodyPr>
          <a:lstStyle/>
          <a:p>
            <a:pPr marL="285750" indent="-285750">
              <a:buFont typeface="Arial" panose="020B0604020202020204" pitchFamily="34" charset="0"/>
              <a:buChar char="•"/>
            </a:pPr>
            <a:r>
              <a:rPr lang="en-US" sz="2400" dirty="0"/>
              <a:t>Malware</a:t>
            </a:r>
            <a:endParaRPr lang="en-IN" sz="2400" dirty="0"/>
          </a:p>
          <a:p>
            <a:pPr marL="285750" indent="-285750">
              <a:buFont typeface="Arial" panose="020B0604020202020204" pitchFamily="34" charset="0"/>
              <a:buChar char="•"/>
            </a:pPr>
            <a:r>
              <a:rPr lang="en-IN" sz="2400" dirty="0"/>
              <a:t>VPN</a:t>
            </a:r>
          </a:p>
          <a:p>
            <a:pPr marL="285750" indent="-285750">
              <a:buFont typeface="Arial" panose="020B0604020202020204" pitchFamily="34" charset="0"/>
              <a:buChar char="•"/>
            </a:pPr>
            <a:r>
              <a:rPr lang="en-IN" sz="2400" dirty="0"/>
              <a:t>Firewall</a:t>
            </a:r>
          </a:p>
          <a:p>
            <a:pPr marL="285750" indent="-285750">
              <a:buFont typeface="Arial" panose="020B0604020202020204" pitchFamily="34" charset="0"/>
              <a:buChar char="•"/>
            </a:pPr>
            <a:r>
              <a:rPr lang="en-IN" sz="2400" dirty="0" err="1"/>
              <a:t>Ip</a:t>
            </a:r>
            <a:r>
              <a:rPr lang="en-IN" sz="2400" dirty="0"/>
              <a:t> Address </a:t>
            </a:r>
          </a:p>
          <a:p>
            <a:pPr marL="285750" indent="-285750">
              <a:buFont typeface="Arial" panose="020B0604020202020204" pitchFamily="34" charset="0"/>
              <a:buChar char="•"/>
            </a:pPr>
            <a:r>
              <a:rPr lang="en-IN" sz="2400" dirty="0"/>
              <a:t>Anti virus </a:t>
            </a:r>
          </a:p>
          <a:p>
            <a:pPr marL="285750" indent="-285750">
              <a:buFont typeface="Arial" panose="020B0604020202020204" pitchFamily="34" charset="0"/>
              <a:buChar char="•"/>
            </a:pPr>
            <a:r>
              <a:rPr lang="en-IN" sz="2400" dirty="0" err="1"/>
              <a:t>Phising</a:t>
            </a:r>
            <a:endParaRPr lang="en-IN" sz="2400" dirty="0"/>
          </a:p>
          <a:p>
            <a:pPr marL="285750" indent="-285750">
              <a:buFont typeface="Arial" panose="020B0604020202020204" pitchFamily="34" charset="0"/>
              <a:buChar char="•"/>
            </a:pPr>
            <a:r>
              <a:rPr lang="en-IN" sz="2400" dirty="0"/>
              <a:t>Social engineering</a:t>
            </a:r>
          </a:p>
          <a:p>
            <a:endParaRPr lang="en-IN" sz="2400" dirty="0"/>
          </a:p>
          <a:p>
            <a:pPr marL="285750" indent="-285750">
              <a:buFont typeface="Arial" panose="020B0604020202020204" pitchFamily="34" charset="0"/>
              <a:buChar char="•"/>
            </a:pPr>
            <a:endParaRPr lang="en-IN" sz="2400" dirty="0"/>
          </a:p>
          <a:p>
            <a:endParaRPr lang="en-US" dirty="0"/>
          </a:p>
        </p:txBody>
      </p:sp>
    </p:spTree>
    <p:extLst>
      <p:ext uri="{BB962C8B-B14F-4D97-AF65-F5344CB8AC3E}">
        <p14:creationId xmlns:p14="http://schemas.microsoft.com/office/powerpoint/2010/main" val="305519043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6"/>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1475-4307-C8CB-D019-5BFF6E0FB258}"/>
              </a:ext>
            </a:extLst>
          </p:cNvPr>
          <p:cNvSpPr>
            <a:spLocks noGrp="1"/>
          </p:cNvSpPr>
          <p:nvPr>
            <p:ph type="title"/>
          </p:nvPr>
        </p:nvSpPr>
        <p:spPr>
          <a:xfrm>
            <a:off x="-770150" y="488984"/>
            <a:ext cx="10598728" cy="1295808"/>
          </a:xfrm>
        </p:spPr>
        <p:txBody>
          <a:bodyPr>
            <a:normAutofit/>
          </a:bodyPr>
          <a:lstStyle/>
          <a:p>
            <a:pPr marL="857250" indent="-857250">
              <a:buFont typeface="Arial" panose="020B0604020202020204" pitchFamily="34" charset="0"/>
              <a:buChar char="•"/>
            </a:pPr>
            <a:r>
              <a:rPr lang="en-IN" sz="4400" b="1" dirty="0"/>
              <a:t>Flow chart of phases of hacking</a:t>
            </a:r>
            <a:endParaRPr lang="en-US" sz="4400" b="1" dirty="0"/>
          </a:p>
        </p:txBody>
      </p:sp>
      <p:pic>
        <p:nvPicPr>
          <p:cNvPr id="4" name="Content Placeholder 3">
            <a:extLst>
              <a:ext uri="{FF2B5EF4-FFF2-40B4-BE49-F238E27FC236}">
                <a16:creationId xmlns:a16="http://schemas.microsoft.com/office/drawing/2014/main" id="{87720E2D-9C1A-10EA-E2CD-173ABEB4D10D}"/>
              </a:ext>
            </a:extLst>
          </p:cNvPr>
          <p:cNvPicPr>
            <a:picLocks noGrp="1" noChangeAspect="1"/>
          </p:cNvPicPr>
          <p:nvPr>
            <p:ph idx="1"/>
          </p:nvPr>
        </p:nvPicPr>
        <p:blipFill>
          <a:blip r:embed="rId2"/>
          <a:stretch>
            <a:fillRect/>
          </a:stretch>
        </p:blipFill>
        <p:spPr>
          <a:xfrm>
            <a:off x="220043" y="2104534"/>
            <a:ext cx="7463329" cy="444785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CE04FBF9-4AE2-7830-140A-36C05CAC3CA3}"/>
              </a:ext>
            </a:extLst>
          </p:cNvPr>
          <p:cNvSpPr txBox="1"/>
          <p:nvPr/>
        </p:nvSpPr>
        <p:spPr>
          <a:xfrm>
            <a:off x="8190481" y="1974879"/>
            <a:ext cx="3545134" cy="5262979"/>
          </a:xfrm>
          <a:prstGeom prst="rect">
            <a:avLst/>
          </a:prstGeom>
          <a:noFill/>
        </p:spPr>
        <p:txBody>
          <a:bodyPr wrap="square">
            <a:spAutoFit/>
          </a:bodyPr>
          <a:lstStyle/>
          <a:p>
            <a:pPr marL="342900" indent="-342900">
              <a:buFont typeface="Arial" panose="020B0604020202020204" pitchFamily="34" charset="0"/>
              <a:buChar char="•"/>
            </a:pPr>
            <a:r>
              <a:rPr lang="en-IN" sz="2400" b="1" dirty="0"/>
              <a:t>Reconnaissance</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err="1"/>
              <a:t>Sacnning</a:t>
            </a:r>
            <a:endParaRPr lang="en-IN" sz="2400" b="1" dirty="0"/>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Identify weakness</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Gain the </a:t>
            </a:r>
            <a:r>
              <a:rPr lang="en-IN" sz="2400" b="1" dirty="0" err="1"/>
              <a:t>acess</a:t>
            </a:r>
            <a:endParaRPr lang="en-IN" sz="2400" b="1" dirty="0"/>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Maintaining </a:t>
            </a:r>
            <a:r>
              <a:rPr lang="en-IN" sz="2400" b="1" dirty="0" err="1"/>
              <a:t>acess</a:t>
            </a:r>
            <a:endParaRPr lang="en-IN" sz="2400" b="1" dirty="0"/>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Clearing tracks</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reporting</a:t>
            </a:r>
          </a:p>
          <a:p>
            <a:pPr marL="342900"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3567942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65ABF7-3664-F052-86EE-68D7ABF0B0F6}"/>
              </a:ext>
            </a:extLst>
          </p:cNvPr>
          <p:cNvSpPr txBox="1"/>
          <p:nvPr/>
        </p:nvSpPr>
        <p:spPr>
          <a:xfrm>
            <a:off x="562334" y="635679"/>
            <a:ext cx="9339592" cy="6032421"/>
          </a:xfrm>
          <a:prstGeom prst="rect">
            <a:avLst/>
          </a:prstGeom>
          <a:noFill/>
        </p:spPr>
        <p:txBody>
          <a:bodyPr wrap="square" rtlCol="0">
            <a:spAutoFit/>
          </a:bodyPr>
          <a:lstStyle/>
          <a:p>
            <a:pPr algn="l"/>
            <a:r>
              <a:rPr lang="en-IN" sz="8800" dirty="0">
                <a:latin typeface="Aptos SemiBold" panose="020B0004020202020204" pitchFamily="34" charset="0"/>
              </a:rPr>
              <a:t>Networking </a:t>
            </a:r>
          </a:p>
          <a:p>
            <a:pPr algn="l"/>
            <a:r>
              <a:rPr lang="en-IN" dirty="0">
                <a:latin typeface="Aptos SemiBold" panose="020B0004020202020204" pitchFamily="34" charset="0"/>
              </a:rPr>
              <a:t>         </a:t>
            </a:r>
          </a:p>
          <a:p>
            <a:pPr marL="914400" lvl="1" indent="-457200">
              <a:buFont typeface="Arial" panose="020B0604020202020204" pitchFamily="34" charset="0"/>
              <a:buChar char="•"/>
            </a:pPr>
            <a:r>
              <a:rPr lang="en-IN" sz="3200" dirty="0">
                <a:latin typeface="Aptos SemiBold" panose="020B0004020202020204" pitchFamily="34" charset="0"/>
              </a:rPr>
              <a:t>   </a:t>
            </a:r>
            <a:r>
              <a:rPr lang="en-IN" sz="4000" b="1" dirty="0">
                <a:latin typeface="Aptos SemiBold" panose="020B0004020202020204" pitchFamily="34" charset="0"/>
              </a:rPr>
              <a:t>CSA</a:t>
            </a:r>
          </a:p>
          <a:p>
            <a:pPr marL="914400" lvl="1" indent="-457200">
              <a:buFont typeface="Arial" panose="020B0604020202020204" pitchFamily="34" charset="0"/>
              <a:buChar char="•"/>
            </a:pPr>
            <a:r>
              <a:rPr lang="en-IN" sz="4000" b="1" dirty="0">
                <a:latin typeface="Aptos SemiBold" panose="020B0004020202020204" pitchFamily="34" charset="0"/>
              </a:rPr>
              <a:t>   OSI</a:t>
            </a:r>
          </a:p>
          <a:p>
            <a:pPr marL="914400" lvl="1" indent="-457200">
              <a:buFont typeface="Arial" panose="020B0604020202020204" pitchFamily="34" charset="0"/>
              <a:buChar char="•"/>
            </a:pPr>
            <a:r>
              <a:rPr lang="en-IN" sz="4000" b="1" dirty="0">
                <a:latin typeface="Aptos SemiBold" panose="020B0004020202020204" pitchFamily="34" charset="0"/>
              </a:rPr>
              <a:t>   IP Address</a:t>
            </a:r>
          </a:p>
          <a:p>
            <a:pPr marL="914400" lvl="1" indent="-457200">
              <a:buFont typeface="Arial" panose="020B0604020202020204" pitchFamily="34" charset="0"/>
              <a:buChar char="•"/>
            </a:pPr>
            <a:r>
              <a:rPr lang="en-IN" sz="4000" b="1" dirty="0">
                <a:latin typeface="Aptos SemiBold" panose="020B0004020202020204" pitchFamily="34" charset="0"/>
              </a:rPr>
              <a:t>  Types of ports </a:t>
            </a:r>
          </a:p>
          <a:p>
            <a:pPr marL="914400" lvl="1" indent="-457200">
              <a:buFont typeface="Arial" panose="020B0604020202020204" pitchFamily="34" charset="0"/>
              <a:buChar char="•"/>
            </a:pPr>
            <a:r>
              <a:rPr lang="en-IN" sz="4000" b="1" dirty="0">
                <a:latin typeface="Aptos SemiBold" panose="020B0004020202020204" pitchFamily="34" charset="0"/>
              </a:rPr>
              <a:t>  Cisco packet tracer </a:t>
            </a:r>
          </a:p>
          <a:p>
            <a:pPr marL="914400" lvl="1" indent="-457200">
              <a:buFont typeface="Arial" panose="020B0604020202020204" pitchFamily="34" charset="0"/>
              <a:buChar char="•"/>
            </a:pPr>
            <a:r>
              <a:rPr lang="en-IN" sz="4000" b="1" dirty="0">
                <a:latin typeface="Aptos SemiBold" panose="020B0004020202020204" pitchFamily="34" charset="0"/>
              </a:rPr>
              <a:t>   window network command</a:t>
            </a:r>
          </a:p>
          <a:p>
            <a:pPr marL="914400" lvl="1" indent="-457200">
              <a:buFont typeface="Arial" panose="020B0604020202020204" pitchFamily="34" charset="0"/>
              <a:buChar char="•"/>
            </a:pPr>
            <a:endParaRPr lang="en-IN" sz="4000" b="1" dirty="0">
              <a:latin typeface="Aptos SemiBold" panose="020B0004020202020204" pitchFamily="34" charset="0"/>
            </a:endParaRPr>
          </a:p>
        </p:txBody>
      </p:sp>
    </p:spTree>
    <p:extLst>
      <p:ext uri="{BB962C8B-B14F-4D97-AF65-F5344CB8AC3E}">
        <p14:creationId xmlns:p14="http://schemas.microsoft.com/office/powerpoint/2010/main" val="2674864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ECAB-53EB-C03B-F0CF-7BCABC3FB2AC}"/>
              </a:ext>
            </a:extLst>
          </p:cNvPr>
          <p:cNvSpPr>
            <a:spLocks noGrp="1"/>
          </p:cNvSpPr>
          <p:nvPr>
            <p:ph type="title"/>
          </p:nvPr>
        </p:nvSpPr>
        <p:spPr>
          <a:xfrm>
            <a:off x="1" y="921810"/>
            <a:ext cx="10294182" cy="912355"/>
          </a:xfrm>
        </p:spPr>
        <p:txBody>
          <a:bodyPr>
            <a:normAutofit fontScale="90000"/>
          </a:bodyPr>
          <a:lstStyle/>
          <a:p>
            <a:r>
              <a:rPr lang="en-IN" sz="6000" b="1" dirty="0"/>
              <a:t>CSA(Client Server </a:t>
            </a:r>
            <a:r>
              <a:rPr lang="en-IN" sz="5300" b="1" dirty="0"/>
              <a:t>Architecture</a:t>
            </a:r>
            <a:r>
              <a:rPr lang="en-IN" sz="6000" b="1" dirty="0"/>
              <a:t>) </a:t>
            </a:r>
            <a:endParaRPr lang="en-US" sz="6000" b="1" dirty="0"/>
          </a:p>
        </p:txBody>
      </p:sp>
      <p:sp>
        <p:nvSpPr>
          <p:cNvPr id="3" name="Content Placeholder 2">
            <a:extLst>
              <a:ext uri="{FF2B5EF4-FFF2-40B4-BE49-F238E27FC236}">
                <a16:creationId xmlns:a16="http://schemas.microsoft.com/office/drawing/2014/main" id="{1926F6B0-B7A8-97AA-9989-4DEC5534F0C1}"/>
              </a:ext>
            </a:extLst>
          </p:cNvPr>
          <p:cNvSpPr>
            <a:spLocks noGrp="1"/>
          </p:cNvSpPr>
          <p:nvPr>
            <p:ph idx="1"/>
          </p:nvPr>
        </p:nvSpPr>
        <p:spPr>
          <a:xfrm>
            <a:off x="134470" y="2066433"/>
            <a:ext cx="11662265" cy="4229236"/>
          </a:xfrm>
        </p:spPr>
        <p:txBody>
          <a:bodyPr>
            <a:noAutofit/>
          </a:bodyPr>
          <a:lstStyle/>
          <a:p>
            <a:r>
              <a:rPr lang="en-IN" sz="2800" b="0" i="0" dirty="0">
                <a:effectLst/>
                <a:latin typeface="Roboto" panose="02000000000000000000" pitchFamily="2" charset="0"/>
              </a:rPr>
              <a:t>Client-server architecture, alternatively called a client-server model, is a network application that breaks down tasks and workloads between clients and servers that reside on the same system or are linked by a computer network.</a:t>
            </a:r>
          </a:p>
          <a:p>
            <a:pPr marL="0" indent="0">
              <a:buNone/>
            </a:pPr>
            <a:r>
              <a:rPr lang="en-IN" sz="2800" b="1" dirty="0">
                <a:latin typeface="Roboto" panose="02000000000000000000" pitchFamily="2" charset="0"/>
              </a:rPr>
              <a:t>                                </a:t>
            </a:r>
            <a:r>
              <a:rPr lang="en-IN" sz="2800" b="1" i="0" dirty="0">
                <a:solidFill>
                  <a:srgbClr val="353535"/>
                </a:solidFill>
                <a:effectLst/>
                <a:latin typeface="Arial" panose="020B0604020202020204" pitchFamily="34" charset="0"/>
              </a:rPr>
              <a:t>Advantages of Client-Server model     </a:t>
            </a:r>
          </a:p>
          <a:p>
            <a:r>
              <a:rPr lang="en-IN" sz="2800" b="1" dirty="0">
                <a:latin typeface="Arial" panose="020B0604020202020204" pitchFamily="34" charset="0"/>
              </a:rPr>
              <a:t>  </a:t>
            </a:r>
            <a:r>
              <a:rPr lang="en-IN" sz="2800" b="0" i="0" dirty="0">
                <a:effectLst/>
                <a:latin typeface="Arial" panose="020B0604020202020204" pitchFamily="34" charset="0"/>
              </a:rPr>
              <a:t>Centralized system with all data in a single place.</a:t>
            </a:r>
          </a:p>
          <a:p>
            <a:r>
              <a:rPr lang="en-IN" sz="2800" b="0" i="0" dirty="0">
                <a:effectLst/>
                <a:latin typeface="Arial" panose="020B0604020202020204" pitchFamily="34" charset="0"/>
              </a:rPr>
              <a:t>Cost efficient requires less maintenance cost and</a:t>
            </a:r>
          </a:p>
          <a:p>
            <a:r>
              <a:rPr lang="en-IN" sz="2800" dirty="0">
                <a:latin typeface="Arial" panose="020B0604020202020204" pitchFamily="34" charset="0"/>
              </a:rPr>
              <a:t>Data recovery is possible </a:t>
            </a:r>
            <a:endParaRPr lang="en-IN" sz="2800" b="0" i="0" dirty="0">
              <a:effectLst/>
              <a:latin typeface="Arial" panose="020B0604020202020204" pitchFamily="34" charset="0"/>
            </a:endParaRPr>
          </a:p>
          <a:p>
            <a:pPr marL="0" indent="0">
              <a:buNone/>
            </a:pPr>
            <a:r>
              <a:rPr lang="en-IN" sz="2800" b="0" i="0" dirty="0">
                <a:effectLst/>
                <a:latin typeface="Arial" panose="020B0604020202020204" pitchFamily="34" charset="0"/>
              </a:rPr>
              <a:t>The capacity of the Client and Servers can be</a:t>
            </a:r>
          </a:p>
          <a:p>
            <a:pPr marL="0" indent="0">
              <a:buNone/>
            </a:pPr>
            <a:r>
              <a:rPr lang="en-IN" sz="2800" dirty="0">
                <a:latin typeface="Arial" panose="020B0604020202020204" pitchFamily="34" charset="0"/>
              </a:rPr>
              <a:t>done</a:t>
            </a:r>
            <a:endParaRPr lang="en-IN" sz="2800" b="0" i="0" dirty="0">
              <a:effectLst/>
              <a:latin typeface="Arial" panose="020B0604020202020204" pitchFamily="34" charset="0"/>
            </a:endParaRPr>
          </a:p>
        </p:txBody>
      </p:sp>
      <p:pic>
        <p:nvPicPr>
          <p:cNvPr id="4" name="Picture 3">
            <a:extLst>
              <a:ext uri="{FF2B5EF4-FFF2-40B4-BE49-F238E27FC236}">
                <a16:creationId xmlns:a16="http://schemas.microsoft.com/office/drawing/2014/main" id="{D800B42C-6A6B-AAF0-8214-0713AD97AF70}"/>
              </a:ext>
            </a:extLst>
          </p:cNvPr>
          <p:cNvPicPr>
            <a:picLocks noChangeAspect="1"/>
          </p:cNvPicPr>
          <p:nvPr/>
        </p:nvPicPr>
        <p:blipFill>
          <a:blip r:embed="rId2"/>
          <a:stretch>
            <a:fillRect/>
          </a:stretch>
        </p:blipFill>
        <p:spPr>
          <a:xfrm>
            <a:off x="8319274" y="4694721"/>
            <a:ext cx="3872726" cy="2163279"/>
          </a:xfrm>
          <a:prstGeom prst="rect">
            <a:avLst/>
          </a:prstGeom>
        </p:spPr>
      </p:pic>
    </p:spTree>
    <p:extLst>
      <p:ext uri="{BB962C8B-B14F-4D97-AF65-F5344CB8AC3E}">
        <p14:creationId xmlns:p14="http://schemas.microsoft.com/office/powerpoint/2010/main" val="2438238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0</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Berlin</vt:lpstr>
      <vt:lpstr>Cyber security </vt:lpstr>
      <vt:lpstr>Security </vt:lpstr>
      <vt:lpstr>Main motto of Hacking</vt:lpstr>
      <vt:lpstr>Types of Cyber Attack</vt:lpstr>
      <vt:lpstr>Passive attack</vt:lpstr>
      <vt:lpstr>Terminology used in cyber security </vt:lpstr>
      <vt:lpstr>Flow chart of phases of hacking</vt:lpstr>
      <vt:lpstr>PowerPoint Presentation</vt:lpstr>
      <vt:lpstr>CSA(Client Server Architecture) </vt:lpstr>
      <vt:lpstr>OSI( Open System Interaction model)</vt:lpstr>
      <vt:lpstr>PowerPoint Presentation</vt:lpstr>
      <vt:lpstr>PowerPoint Presentation</vt:lpstr>
      <vt:lpstr>IP ADDRESS  ( internet protocol address)</vt:lpstr>
      <vt:lpstr>Types of ports </vt:lpstr>
      <vt:lpstr>PowerPoint Presentation</vt:lpstr>
      <vt:lpstr>Cisco packet tracer </vt:lpstr>
      <vt:lpstr>Key features of Cisco packet tracer </vt:lpstr>
      <vt:lpstr>Window network command</vt:lpstr>
      <vt:lpstr>PowerPoint Presentation</vt:lpstr>
      <vt:lpstr>Python for ethical Hacking</vt:lpstr>
      <vt:lpstr>PowerPoint Presentation</vt:lpstr>
      <vt:lpstr>PowerPoint Presentation</vt:lpstr>
      <vt:lpstr>Visual studio code</vt:lpstr>
      <vt:lpstr>PowerPoint Presentation</vt:lpstr>
      <vt:lpstr>Cryptographic Hash fuction (CHF)</vt:lpstr>
      <vt:lpstr>Hash functions are commonly used data structures in computing systems for tasks such as checking the integrity of messages and authenticating information. While they are considered cryptographically "weak" because they can be solved in cryptographies</vt:lpstr>
      <vt:lpstr>Types of Hashing</vt:lpstr>
      <vt:lpstr>FUZZING</vt:lpstr>
      <vt:lpstr>Web Applications</vt:lpstr>
      <vt:lpstr>Web Application architecture </vt:lpstr>
      <vt:lpstr>OWASP</vt:lpstr>
      <vt:lpstr>Web Application Security Risks</vt:lpstr>
      <vt:lpstr>Injection flaws</vt:lpstr>
      <vt:lpstr>n Broken Authentication</vt:lpstr>
      <vt:lpstr>e Sensitive Data Exposure</vt:lpstr>
      <vt:lpstr>XML External Entities (XEE)</vt:lpstr>
      <vt:lpstr>Security Misconfiguration </vt:lpstr>
      <vt:lpstr>Cross – site Scripting (Xss)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917815846398</dc:creator>
  <cp:lastModifiedBy>917815846398</cp:lastModifiedBy>
  <cp:revision>37</cp:revision>
  <dcterms:created xsi:type="dcterms:W3CDTF">2024-02-22T13:55:47Z</dcterms:created>
  <dcterms:modified xsi:type="dcterms:W3CDTF">2024-02-24T08:13:57Z</dcterms:modified>
</cp:coreProperties>
</file>