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9" r:id="rId3"/>
    <p:sldId id="258" r:id="rId4"/>
    <p:sldId id="260" r:id="rId5"/>
    <p:sldId id="261" r:id="rId6"/>
    <p:sldId id="262" r:id="rId7"/>
    <p:sldId id="263" r:id="rId8"/>
    <p:sldId id="264" r:id="rId9"/>
    <p:sldId id="294" r:id="rId10"/>
    <p:sldId id="266" r:id="rId11"/>
    <p:sldId id="267" r:id="rId12"/>
    <p:sldId id="295" r:id="rId13"/>
    <p:sldId id="269" r:id="rId14"/>
    <p:sldId id="292" r:id="rId15"/>
    <p:sldId id="270" r:id="rId16"/>
    <p:sldId id="271" r:id="rId17"/>
    <p:sldId id="272" r:id="rId18"/>
    <p:sldId id="273" r:id="rId19"/>
    <p:sldId id="274" r:id="rId20"/>
    <p:sldId id="275" r:id="rId21"/>
    <p:sldId id="276" r:id="rId22"/>
    <p:sldId id="278" r:id="rId23"/>
    <p:sldId id="279" r:id="rId24"/>
    <p:sldId id="285" r:id="rId25"/>
    <p:sldId id="280" r:id="rId26"/>
    <p:sldId id="286" r:id="rId27"/>
    <p:sldId id="287" r:id="rId28"/>
    <p:sldId id="288" r:id="rId29"/>
    <p:sldId id="289" r:id="rId30"/>
    <p:sldId id="290" r:id="rId31"/>
    <p:sldId id="291" r:id="rId32"/>
    <p:sldId id="281" r:id="rId33"/>
    <p:sldId id="282" r:id="rId34"/>
    <p:sldId id="283" r:id="rId35"/>
    <p:sldId id="28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4660"/>
  </p:normalViewPr>
  <p:slideViewPr>
    <p:cSldViewPr>
      <p:cViewPr varScale="1">
        <p:scale>
          <a:sx n="82" d="100"/>
          <a:sy n="82" d="100"/>
        </p:scale>
        <p:origin x="137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445E6-EB7E-44DD-B737-7A22A3C73817}" type="datetimeFigureOut">
              <a:rPr lang="en-IN" smtClean="0"/>
              <a:t>21-06-2022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76B2D1-F4FB-4E00-8557-7DC42C6CF45B}" type="slidenum">
              <a:rPr lang="en-IN" smtClean="0"/>
              <a:t>‹#›</a:t>
            </a:fld>
            <a:endParaRPr lang="en-IN"/>
          </a:p>
        </p:txBody>
      </p:sp>
    </p:spTree>
    <p:extLst>
      <p:ext uri="{BB962C8B-B14F-4D97-AF65-F5344CB8AC3E}">
        <p14:creationId xmlns:p14="http://schemas.microsoft.com/office/powerpoint/2010/main" val="3458546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A72AB910-4D0D-4ACA-9539-A7456742FEDA}"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C567E944-751D-4617-80D6-163C0CC665B4}" type="slidenum">
              <a:pPr algn="r" hangingPunct="0"/>
              <a:t>1</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D176DF1E-933E-40D6-B80B-C9A3405704D8}" type="slidenum">
              <a:pPr algn="r" hangingPunct="0"/>
              <a:t>1</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E67C22F6-1351-4FA7-A9C1-D25B25195349}"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EC8F507D-73B3-422C-9B05-9AE427E2337E}" type="slidenum">
              <a:pPr algn="r" hangingPunct="0"/>
              <a:t>10</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071689D3-93DB-4C1D-B82D-296FA17D9148}" type="slidenum">
              <a:pPr algn="r" hangingPunct="0"/>
              <a:t>10</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7A7F782D-5658-47CE-9DD0-EB0C644ACFA9}"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44D41AD3-BB35-442C-BFA0-04339E5FAE60}" type="slidenum">
              <a:pPr algn="r" hangingPunct="0"/>
              <a:t>11</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ED831431-CAD3-44C2-BA86-CB113C112ADA}" type="slidenum">
              <a:pPr algn="r" hangingPunct="0"/>
              <a:t>11</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D35F7467-4C96-4518-894D-5722F25AAEAD}"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0245A299-6156-4D64-BECF-41CD6D4D5CBD}" type="slidenum">
              <a:pPr algn="r" hangingPunct="0"/>
              <a:t>12</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B11A7E84-4024-490A-8DA2-89C2CB1417C9}" type="slidenum">
              <a:pPr algn="r" hangingPunct="0"/>
              <a:t>12</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A77CB0D5-E678-4BAF-8CC7-D4C9EC3C5550}"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4"/>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B0F66253-617C-459A-880B-42C3FF183438}" type="slidenum">
              <a:pPr algn="r" hangingPunct="0"/>
              <a:t>17</a:t>
            </a:fld>
            <a:endParaRPr lang="en-IN" sz="1200" b="1">
              <a:solidFill>
                <a:srgbClr val="FFFFFF"/>
              </a:solidFill>
              <a:latin typeface="Source Sans Pro Black" pitchFamily="34"/>
              <a:ea typeface="Segoe UI" pitchFamily="2"/>
              <a:cs typeface="Tahoma" pitchFamily="2"/>
            </a:endParaRPr>
          </a:p>
        </p:txBody>
      </p:sp>
      <p:sp>
        <p:nvSpPr>
          <p:cNvPr id="4" name="Slide Number Placeholder 5"/>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99179AB5-1EC5-47D7-96D2-D442365BD666}" type="slidenum">
              <a:pPr algn="r" hangingPunct="0"/>
              <a:t>17</a:t>
            </a:fld>
            <a:endParaRPr lang="en-US" sz="1200" b="1">
              <a:solidFill>
                <a:srgbClr val="FFFFFF"/>
              </a:solidFill>
              <a:latin typeface="Source Sans Pro Black" pitchFamily="34"/>
              <a:ea typeface="Segoe UI" pitchFamily="2"/>
              <a:cs typeface="Tahoma" pitchFamily="2"/>
            </a:endParaRPr>
          </a:p>
        </p:txBody>
      </p:sp>
      <p:sp>
        <p:nvSpPr>
          <p:cNvPr id="5" name="Slide Image Placeholder 3"/>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3"/>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E24C7031-8FF1-4A71-AC12-A889506A907E}"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80FA5C83-D064-4381-B928-91D65B3394D2}" type="slidenum">
              <a:pPr algn="r" hangingPunct="0"/>
              <a:t>19</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308AB6B5-297E-4CF8-95E8-A53CC0799A36}" type="slidenum">
              <a:pPr algn="r" hangingPunct="0"/>
              <a:t>19</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A52C4EA9-696E-44D5-9117-057C68A1F6D2}"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5BEDEA8C-1A7D-43DD-9880-6A86EF34D4A5}" type="slidenum">
              <a:pPr algn="r" hangingPunct="0"/>
              <a:t>2</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1806696E-78BC-47B5-9593-661A8882994B}" type="slidenum">
              <a:pPr algn="r" hangingPunct="0"/>
              <a:t>2</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1143000"/>
            <a:ext cx="4114800" cy="3086100"/>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1143000"/>
            <a:ext cx="4114800" cy="3086100"/>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6E956D4B-C262-4EA2-AA9A-2C90F65076B0}"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59BED9C6-1594-4B46-B632-2C0193DB3178}" type="slidenum">
              <a:pPr algn="r" hangingPunct="0"/>
              <a:t>35</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3540F1F2-7183-465C-9B2D-16D176D0C101}" type="slidenum">
              <a:pPr algn="r" hangingPunct="0"/>
              <a:t>35</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xfrm>
            <a:off x="1371600" y="1143000"/>
            <a:ext cx="4114800" cy="3086100"/>
          </a:xfrm>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3819CD40-839F-4410-84B6-F36A4B04A41C}"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14F67348-DDEB-44C8-87C2-20302FE8583C}" type="slidenum">
              <a:pPr algn="r" hangingPunct="0"/>
              <a:t>4</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5B0D61FE-FAE9-4E59-A7F7-C4ACB04BE150}" type="slidenum">
              <a:pPr algn="r" hangingPunct="0"/>
              <a:t>4</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F7BD33E5-DFA5-4E4F-B768-70A94441D10F}"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C6FF0DB2-3718-499F-BE91-4CE5A77E6670}" type="slidenum">
              <a:pPr algn="r" hangingPunct="0"/>
              <a:t>5</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77FEDFC8-9DD9-4AD6-B182-317345E7F645}" type="slidenum">
              <a:pPr algn="r" hangingPunct="0"/>
              <a:t>5</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BADE5A10-9F3F-4346-9CFB-D7EDCDC5006F}"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2"/>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F82F86E2-FB59-4B33-AF04-8F519D523460}" type="slidenum">
              <a:pPr algn="r" hangingPunct="0"/>
              <a:t>6</a:t>
            </a:fld>
            <a:endParaRPr lang="en-IN" sz="1200" b="1">
              <a:solidFill>
                <a:srgbClr val="FFFFFF"/>
              </a:solidFill>
              <a:latin typeface="Source Sans Pro Black" pitchFamily="34"/>
              <a:ea typeface="Segoe UI" pitchFamily="2"/>
              <a:cs typeface="Tahoma" pitchFamily="2"/>
            </a:endParaRPr>
          </a:p>
        </p:txBody>
      </p:sp>
      <p:sp>
        <p:nvSpPr>
          <p:cNvPr id="4" name="Slide Number Placeholder 6"/>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A4A478CA-174C-402E-BFD1-CD213C5299EF}" type="slidenum">
              <a:pPr algn="r" hangingPunct="0"/>
              <a:t>6</a:t>
            </a:fld>
            <a:endParaRPr lang="en-US" sz="1200" b="1">
              <a:solidFill>
                <a:srgbClr val="FFFFFF"/>
              </a:solidFill>
              <a:latin typeface="Source Sans Pro Black" pitchFamily="34"/>
              <a:ea typeface="Segoe UI" pitchFamily="2"/>
              <a:cs typeface="Tahoma" pitchFamily="2"/>
            </a:endParaRPr>
          </a:p>
        </p:txBody>
      </p:sp>
      <p:sp>
        <p:nvSpPr>
          <p:cNvPr id="5"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2"/>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8"/>
          <p:cNvSpPr txBox="1"/>
          <p:nvPr/>
        </p:nvSpPr>
        <p:spPr>
          <a:xfrm>
            <a:off x="3884081" y="0"/>
            <a:ext cx="2972581" cy="458747"/>
          </a:xfrm>
          <a:prstGeom prst="rect">
            <a:avLst/>
          </a:prstGeom>
          <a:noFill/>
          <a:ln>
            <a:noFill/>
          </a:ln>
        </p:spPr>
        <p:txBody>
          <a:bodyPr vert="horz" wrap="square" lIns="80165" tIns="40083" rIns="80165" bIns="40083" anchor="t" anchorCtr="0" compatLnSpc="0"/>
          <a:lstStyle/>
          <a:p>
            <a:pPr algn="r"/>
            <a:fld id="{EFCB1994-2D54-46FE-8187-C6F5AAD3F12B}" type="datetime1">
              <a:rPr lang="en-US" sz="1100">
                <a:solidFill>
                  <a:srgbClr val="000000"/>
                </a:solidFill>
                <a:latin typeface="Calibri" pitchFamily="18"/>
                <a:ea typeface="Microsoft YaHei" pitchFamily="2"/>
                <a:cs typeface="Lucida Sans" pitchFamily="2"/>
              </a:rPr>
              <a:pPr algn="r"/>
              <a:t>6/21/2022</a:t>
            </a:fld>
            <a:endParaRPr lang="en-US" sz="1100">
              <a:solidFill>
                <a:srgbClr val="000000"/>
              </a:solidFill>
              <a:latin typeface="Calibri" pitchFamily="18"/>
              <a:ea typeface="Microsoft YaHei" pitchFamily="2"/>
              <a:cs typeface="Lucida Sans" pitchFamily="2"/>
            </a:endParaRPr>
          </a:p>
        </p:txBody>
      </p:sp>
      <p:sp>
        <p:nvSpPr>
          <p:cNvPr id="3" name="Slide Number Placeholder 18"/>
          <p:cNvSpPr txBox="1"/>
          <p:nvPr/>
        </p:nvSpPr>
        <p:spPr>
          <a:xfrm>
            <a:off x="3881795" y="8686952"/>
            <a:ext cx="2976173" cy="456900"/>
          </a:xfrm>
          <a:prstGeom prst="rect">
            <a:avLst/>
          </a:prstGeom>
          <a:noFill/>
          <a:ln>
            <a:noFill/>
          </a:ln>
        </p:spPr>
        <p:txBody>
          <a:bodyPr vert="horz" wrap="square" lIns="0" tIns="0" rIns="0" bIns="0" anchor="b" anchorCtr="0" compatLnSpc="0"/>
          <a:lstStyle/>
          <a:p>
            <a:pPr algn="r" hangingPunct="0"/>
            <a:fld id="{A36AF813-5C89-4202-B71B-69F7B262456F}" type="slidenum">
              <a:pPr algn="r" hangingPunct="0"/>
              <a:t>7</a:t>
            </a:fld>
            <a:endParaRPr lang="en-IN" sz="1200" b="1">
              <a:solidFill>
                <a:srgbClr val="FFFFFF"/>
              </a:solidFill>
              <a:latin typeface="Source Sans Pro Black" pitchFamily="34"/>
              <a:ea typeface="Segoe UI" pitchFamily="2"/>
              <a:cs typeface="Tahoma" pitchFamily="2"/>
            </a:endParaRPr>
          </a:p>
        </p:txBody>
      </p:sp>
      <p:sp>
        <p:nvSpPr>
          <p:cNvPr id="4" name="Slide Number Placeholder 19"/>
          <p:cNvSpPr txBox="1"/>
          <p:nvPr/>
        </p:nvSpPr>
        <p:spPr>
          <a:xfrm>
            <a:off x="3881795" y="8686952"/>
            <a:ext cx="2976173" cy="456900"/>
          </a:xfrm>
          <a:prstGeom prst="rect">
            <a:avLst/>
          </a:prstGeom>
          <a:noFill/>
          <a:ln>
            <a:noFill/>
          </a:ln>
        </p:spPr>
        <p:txBody>
          <a:bodyPr vert="horz" wrap="square" lIns="80165" tIns="40083" rIns="80165" bIns="40083" anchor="b" anchorCtr="0" compatLnSpc="0"/>
          <a:lstStyle/>
          <a:p>
            <a:pPr algn="r" hangingPunct="0"/>
            <a:fld id="{FDB19667-0883-4FE0-BA7C-3B11D6D38F4E}" type="slidenum">
              <a:pPr algn="r" hangingPunct="0"/>
              <a:t>7</a:t>
            </a:fld>
            <a:endParaRPr lang="en-US" sz="1200" b="1">
              <a:solidFill>
                <a:srgbClr val="FFFFFF"/>
              </a:solidFill>
              <a:latin typeface="Source Sans Pro Black" pitchFamily="34"/>
              <a:ea typeface="Segoe UI" pitchFamily="2"/>
              <a:cs typeface="Tahoma" pitchFamily="2"/>
            </a:endParaRPr>
          </a:p>
        </p:txBody>
      </p:sp>
      <p:sp>
        <p:nvSpPr>
          <p:cNvPr id="5" name="Slide Image Placeholder 9"/>
          <p:cNvSpPr>
            <a:spLocks noGrp="1" noRot="1" noChangeAspect="1" noResize="1"/>
          </p:cNvSpPr>
          <p:nvPr>
            <p:ph type="sldImg"/>
          </p:nvPr>
        </p:nvSpPr>
        <p:spPr>
          <a:solidFill>
            <a:srgbClr val="4F81BD"/>
          </a:solidFill>
          <a:ln w="25560">
            <a:solidFill>
              <a:srgbClr val="385D8A"/>
            </a:solidFill>
            <a:prstDash val="solid"/>
          </a:ln>
        </p:spPr>
      </p:sp>
      <p:sp>
        <p:nvSpPr>
          <p:cNvPr id="6" name="Notes Placeholder 9"/>
          <p:cNvSpPr txBox="1">
            <a:spLocks noGrp="1"/>
          </p:cNvSpPr>
          <p:nvPr>
            <p:ph type="body" sz="quarter" idx="1"/>
          </p:nvPr>
        </p:nvSpPr>
        <p:spPr>
          <a:xfrm>
            <a:off x="685800" y="4343400"/>
            <a:ext cx="5486400" cy="184666"/>
          </a:xfrm>
        </p:spPr>
        <p:txBody>
          <a:bodyPr lIns="0" tIns="0" rIns="0" bIns="0">
            <a:sp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1143000"/>
            <a:ext cx="4114800" cy="3086100"/>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1143000"/>
            <a:ext cx="4114800" cy="3086100"/>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lIns="0" tIns="0" rIns="0" bIns="0"/>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76ACCF-BA73-4ECA-A2BB-534F32FDCD24}"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123282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76ACCF-BA73-4ECA-A2BB-534F32FDCD24}"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138398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76ACCF-BA73-4ECA-A2BB-534F32FDCD24}"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3579973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IN"/>
          </a:p>
        </p:txBody>
      </p:sp>
      <p:sp>
        <p:nvSpPr>
          <p:cNvPr id="3" name="Footer Placeholder 2"/>
          <p:cNvSpPr txBox="1">
            <a:spLocks noGrp="1"/>
          </p:cNvSpPr>
          <p:nvPr>
            <p:ph type="ftr" sz="quarter" idx="9"/>
          </p:nvPr>
        </p:nvSpPr>
        <p:spPr/>
        <p:txBody>
          <a:bodyPr/>
          <a:lstStyle>
            <a:lvl1pPr>
              <a:defRPr/>
            </a:lvl1pPr>
          </a:lstStyle>
          <a:p>
            <a:pPr lvl="0"/>
            <a:endParaRPr lang="en-IN"/>
          </a:p>
        </p:txBody>
      </p:sp>
      <p:sp>
        <p:nvSpPr>
          <p:cNvPr id="4" name="Title 3"/>
          <p:cNvSpPr txBox="1">
            <a:spLocks noGrp="1"/>
          </p:cNvSpPr>
          <p:nvPr>
            <p:ph type="title" idx="4294967295"/>
          </p:nvPr>
        </p:nvSpPr>
        <p:spPr>
          <a:xfrm>
            <a:off x="456845" y="273858"/>
            <a:ext cx="8228437" cy="1144195"/>
          </a:xfrm>
        </p:spPr>
        <p:txBody>
          <a:bodyPr/>
          <a:lstStyle>
            <a:lvl1pPr>
              <a:defRPr>
                <a:latin typeface="Times New Roman" pitchFamily="18" charset="0"/>
                <a:cs typeface="Times New Roman" pitchFamily="18" charset="0"/>
              </a:defRPr>
            </a:lvl1pPr>
          </a:lstStyle>
          <a:p>
            <a:endParaRPr lang="en-IN" dirty="0"/>
          </a:p>
        </p:txBody>
      </p:sp>
      <p:sp>
        <p:nvSpPr>
          <p:cNvPr id="5" name="Text Placeholder 4"/>
          <p:cNvSpPr txBox="1">
            <a:spLocks noGrp="1"/>
          </p:cNvSpPr>
          <p:nvPr>
            <p:ph type="body" idx="4294967295"/>
          </p:nvPr>
        </p:nvSpPr>
        <p:spPr>
          <a:xfrm>
            <a:off x="456845" y="1603964"/>
            <a:ext cx="8228437" cy="3976818"/>
          </a:xfrm>
        </p:spPr>
        <p:txBody>
          <a:bodyPr/>
          <a:lstStyle>
            <a:lvl1pPr hangingPunct="0">
              <a:spcBef>
                <a:spcPts val="1414"/>
              </a:spcBef>
              <a:spcAft>
                <a:spcPts val="0"/>
              </a:spcAft>
              <a:defRPr lang="en-IN" sz="3200" b="0">
                <a:ln>
                  <a:noFill/>
                </a:ln>
                <a:highlight>
                  <a:scrgbClr r="0" g="0" b="0">
                    <a:alpha val="0"/>
                  </a:scrgbClr>
                </a:highlight>
                <a:latin typeface="Times New Roman" pitchFamily="18" charset="0"/>
                <a:ea typeface="Microsoft YaHei" pitchFamily="2"/>
                <a:cs typeface="Times New Roman" pitchFamily="18" charset="0"/>
              </a:defRPr>
            </a:lvl1pPr>
          </a:lstStyle>
          <a:p>
            <a:endParaRPr lang="en-IN" dirty="0"/>
          </a:p>
        </p:txBody>
      </p:sp>
    </p:spTree>
    <p:extLst>
      <p:ext uri="{BB962C8B-B14F-4D97-AF65-F5344CB8AC3E}">
        <p14:creationId xmlns:p14="http://schemas.microsoft.com/office/powerpoint/2010/main" val="64186338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76ACCF-BA73-4ECA-A2BB-534F32FDCD24}"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300283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76ACCF-BA73-4ECA-A2BB-534F32FDCD24}"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382834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976ACCF-BA73-4ECA-A2BB-534F32FDCD24}" type="datetimeFigureOut">
              <a:rPr lang="en-IN" smtClean="0"/>
              <a:t>21-06-2022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354097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976ACCF-BA73-4ECA-A2BB-534F32FDCD24}" type="datetimeFigureOut">
              <a:rPr lang="en-IN" smtClean="0"/>
              <a:t>21-06-2022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211118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976ACCF-BA73-4ECA-A2BB-534F32FDCD24}" type="datetimeFigureOut">
              <a:rPr lang="en-IN" smtClean="0"/>
              <a:t>21-06-2022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20861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6ACCF-BA73-4ECA-A2BB-534F32FDCD24}" type="datetimeFigureOut">
              <a:rPr lang="en-IN" smtClean="0"/>
              <a:t>21-06-2022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285458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76ACCF-BA73-4ECA-A2BB-534F32FDCD24}" type="datetimeFigureOut">
              <a:rPr lang="en-IN" smtClean="0"/>
              <a:t>21-06-2022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54461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76ACCF-BA73-4ECA-A2BB-534F32FDCD24}" type="datetimeFigureOut">
              <a:rPr lang="en-IN" smtClean="0"/>
              <a:t>21-06-2022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B32F5-DEB5-4E4B-9FBF-DBEEEC0B449F}" type="slidenum">
              <a:rPr lang="en-IN" smtClean="0"/>
              <a:t>‹#›</a:t>
            </a:fld>
            <a:endParaRPr lang="en-IN"/>
          </a:p>
        </p:txBody>
      </p:sp>
    </p:spTree>
    <p:extLst>
      <p:ext uri="{BB962C8B-B14F-4D97-AF65-F5344CB8AC3E}">
        <p14:creationId xmlns:p14="http://schemas.microsoft.com/office/powerpoint/2010/main" val="398833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6ACCF-BA73-4ECA-A2BB-534F32FDCD24}" type="datetimeFigureOut">
              <a:rPr lang="en-IN" smtClean="0"/>
              <a:t>21-06-2022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B32F5-DEB5-4E4B-9FBF-DBEEEC0B449F}" type="slidenum">
              <a:rPr lang="en-IN" smtClean="0"/>
              <a:t>‹#›</a:t>
            </a:fld>
            <a:endParaRPr lang="en-IN"/>
          </a:p>
        </p:txBody>
      </p:sp>
    </p:spTree>
    <p:extLst>
      <p:ext uri="{BB962C8B-B14F-4D97-AF65-F5344CB8AC3E}">
        <p14:creationId xmlns:p14="http://schemas.microsoft.com/office/powerpoint/2010/main" val="213112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Times New Roman" pitchFamily="18" charset="0"/>
                <a:cs typeface="Times New Roman" pitchFamily="18" charset="0"/>
              </a:rPr>
              <a:t>LORA TECHNOLOGY BASED CONTROLLING AND MONITORING SMART HOUSE WITH IOT</a:t>
            </a:r>
          </a:p>
        </p:txBody>
      </p:sp>
      <p:sp>
        <p:nvSpPr>
          <p:cNvPr id="3" name="Text Placeholder 2"/>
          <p:cNvSpPr txBox="1">
            <a:spLocks noGrp="1"/>
          </p:cNvSpPr>
          <p:nvPr>
            <p:ph type="body" idx="4294967295"/>
          </p:nvPr>
        </p:nvSpPr>
        <p:spPr>
          <a:xfrm>
            <a:off x="323528" y="2492896"/>
            <a:ext cx="4464496" cy="2952328"/>
          </a:xfrm>
        </p:spPr>
        <p:txBody>
          <a:bodyPr>
            <a:norm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0" lvl="0" indent="0" algn="just">
              <a:spcBef>
                <a:spcPts val="0"/>
              </a:spcBef>
              <a:spcAft>
                <a:spcPts val="1054"/>
              </a:spcAft>
              <a:buClr>
                <a:srgbClr val="2C3E50"/>
              </a:buClr>
              <a:buNone/>
            </a:pPr>
            <a:r>
              <a:rPr lang="en-IN" sz="2400" b="1" dirty="0">
                <a:latin typeface="Times New Roman" pitchFamily="18" charset="0"/>
                <a:ea typeface="Source Sans Pro Semibold" pitchFamily="34" charset="0"/>
                <a:cs typeface="Times New Roman" pitchFamily="18" charset="0"/>
              </a:rPr>
              <a:t>   </a:t>
            </a:r>
            <a:r>
              <a:rPr lang="en-IN" sz="1700" b="1" dirty="0">
                <a:latin typeface="Times New Roman" pitchFamily="18" charset="0"/>
                <a:ea typeface="Source Sans Pro Semibold" pitchFamily="34" charset="0"/>
                <a:cs typeface="Times New Roman" pitchFamily="18" charset="0"/>
              </a:rPr>
              <a:t>      </a:t>
            </a:r>
            <a:r>
              <a:rPr lang="en-IN" sz="1800" b="1" dirty="0">
                <a:latin typeface="Times New Roman" pitchFamily="18" charset="0"/>
                <a:ea typeface="Source Sans Pro Semibold" pitchFamily="34" charset="0"/>
                <a:cs typeface="Times New Roman" pitchFamily="18" charset="0"/>
              </a:rPr>
              <a:t>PRESENTED BY ,</a:t>
            </a:r>
          </a:p>
          <a:p>
            <a:pPr marL="0" lvl="0" indent="0" algn="just">
              <a:spcBef>
                <a:spcPts val="0"/>
              </a:spcBef>
              <a:spcAft>
                <a:spcPts val="1054"/>
              </a:spcAft>
              <a:buClr>
                <a:srgbClr val="2C3E50"/>
              </a:buClr>
              <a:buNone/>
            </a:pPr>
            <a:endParaRPr lang="en-IN" sz="1800" b="1" dirty="0">
              <a:latin typeface="Times New Roman" pitchFamily="18" charset="0"/>
              <a:ea typeface="Source Sans Pro Semibold" pitchFamily="34" charset="0"/>
              <a:cs typeface="Times New Roman" pitchFamily="18" charset="0"/>
            </a:endParaRPr>
          </a:p>
          <a:p>
            <a:pPr marL="0" lvl="0" indent="0" algn="just">
              <a:spcBef>
                <a:spcPts val="0"/>
              </a:spcBef>
              <a:spcAft>
                <a:spcPts val="1054"/>
              </a:spcAft>
              <a:buNone/>
            </a:pPr>
            <a:r>
              <a:rPr lang="en-IN" sz="1800" b="1" dirty="0">
                <a:latin typeface="Times New Roman" pitchFamily="18" charset="0"/>
                <a:ea typeface="Source Sans Pro Semibold" pitchFamily="34" charset="0"/>
                <a:cs typeface="Times New Roman" pitchFamily="18" charset="0"/>
              </a:rPr>
              <a:t>    R.ARUNKUMAR         (410318106001)</a:t>
            </a:r>
          </a:p>
          <a:p>
            <a:pPr marL="0" lvl="0" indent="0" algn="just">
              <a:spcBef>
                <a:spcPts val="0"/>
              </a:spcBef>
              <a:spcAft>
                <a:spcPts val="1054"/>
              </a:spcAft>
              <a:buNone/>
            </a:pPr>
            <a:r>
              <a:rPr lang="en-US" sz="1800" b="1" dirty="0">
                <a:latin typeface="Times New Roman" pitchFamily="18" charset="0"/>
                <a:ea typeface="Source Sans Pro Semibold" pitchFamily="34" charset="0"/>
                <a:cs typeface="Times New Roman" pitchFamily="18" charset="0"/>
              </a:rPr>
              <a:t>    K.LOKESH VARMA    (410318106012)</a:t>
            </a:r>
            <a:endParaRPr lang="en-IN" sz="1800" b="1" dirty="0">
              <a:latin typeface="Times New Roman" pitchFamily="18" charset="0"/>
              <a:ea typeface="Source Sans Pro Semibold" pitchFamily="34" charset="0"/>
              <a:cs typeface="Times New Roman" pitchFamily="18" charset="0"/>
            </a:endParaRPr>
          </a:p>
          <a:p>
            <a:pPr marL="0" lvl="0" indent="0" algn="just">
              <a:spcBef>
                <a:spcPts val="0"/>
              </a:spcBef>
              <a:spcAft>
                <a:spcPts val="1054"/>
              </a:spcAft>
              <a:buNone/>
            </a:pPr>
            <a:r>
              <a:rPr lang="en-IN" sz="1800" b="1" dirty="0">
                <a:latin typeface="Times New Roman" pitchFamily="18" charset="0"/>
                <a:ea typeface="Source Sans Pro Semibold" pitchFamily="34" charset="0"/>
                <a:cs typeface="Times New Roman" pitchFamily="18" charset="0"/>
              </a:rPr>
              <a:t>    S.NAVEEN                     (410318106017)</a:t>
            </a:r>
          </a:p>
          <a:p>
            <a:pPr marL="0" lvl="0" indent="0" algn="just">
              <a:spcBef>
                <a:spcPts val="0"/>
              </a:spcBef>
              <a:spcAft>
                <a:spcPts val="1054"/>
              </a:spcAft>
              <a:buNone/>
            </a:pPr>
            <a:r>
              <a:rPr lang="en-IN" sz="1800" b="1" dirty="0">
                <a:latin typeface="Times New Roman" pitchFamily="18" charset="0"/>
                <a:ea typeface="Source Sans Pro Semibold" pitchFamily="34" charset="0"/>
                <a:cs typeface="Times New Roman" pitchFamily="18" charset="0"/>
              </a:rPr>
              <a:t>    P.GANESH DATTA       (410318106020)</a:t>
            </a:r>
          </a:p>
        </p:txBody>
      </p:sp>
      <p:sp>
        <p:nvSpPr>
          <p:cNvPr id="4" name="Text Placeholder 3"/>
          <p:cNvSpPr txBox="1">
            <a:spLocks noGrp="1"/>
          </p:cNvSpPr>
          <p:nvPr>
            <p:ph type="body" idx="4294967295"/>
          </p:nvPr>
        </p:nvSpPr>
        <p:spPr>
          <a:xfrm>
            <a:off x="5004048" y="2564904"/>
            <a:ext cx="3528392" cy="1944216"/>
          </a:xfrm>
        </p:spPr>
        <p:txBody>
          <a:bodyPr anchorCtr="1">
            <a:norm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0" lvl="0" indent="0" algn="just">
              <a:spcBef>
                <a:spcPts val="0"/>
              </a:spcBef>
              <a:spcAft>
                <a:spcPts val="1054"/>
              </a:spcAft>
              <a:buNone/>
            </a:pPr>
            <a:r>
              <a:rPr lang="en-US" sz="1800" b="1" dirty="0">
                <a:latin typeface="Times New Roman" pitchFamily="18" charset="0"/>
                <a:cs typeface="Times New Roman" pitchFamily="18" charset="0"/>
              </a:rPr>
              <a:t>GUIDED BY,</a:t>
            </a:r>
          </a:p>
          <a:p>
            <a:pPr marL="0" lvl="0" indent="0" algn="just">
              <a:spcBef>
                <a:spcPts val="0"/>
              </a:spcBef>
              <a:spcAft>
                <a:spcPts val="1054"/>
              </a:spcAft>
              <a:buNone/>
            </a:pPr>
            <a:endParaRPr lang="en-US" sz="1800" b="1" dirty="0">
              <a:latin typeface="Times New Roman" pitchFamily="18" charset="0"/>
              <a:cs typeface="Times New Roman" pitchFamily="18" charset="0"/>
            </a:endParaRPr>
          </a:p>
          <a:p>
            <a:pPr marL="0" lvl="0" indent="0" algn="just">
              <a:spcBef>
                <a:spcPts val="0"/>
              </a:spcBef>
              <a:spcAft>
                <a:spcPts val="1054"/>
              </a:spcAft>
              <a:buNone/>
            </a:pPr>
            <a:r>
              <a:rPr lang="en-US" sz="1800" b="1" dirty="0">
                <a:latin typeface="Times New Roman" pitchFamily="18" charset="0"/>
                <a:cs typeface="Times New Roman" pitchFamily="18" charset="0"/>
              </a:rPr>
              <a:t>ASST PROF. G SELVA  KUMAR</a:t>
            </a:r>
          </a:p>
          <a:p>
            <a:pPr marL="0" lvl="0" indent="0" algn="just">
              <a:spcBef>
                <a:spcPts val="0"/>
              </a:spcBef>
              <a:spcAft>
                <a:spcPts val="1054"/>
              </a:spcAft>
              <a:buNone/>
            </a:pPr>
            <a:endParaRPr lang="en-IN" sz="1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Times New Roman" pitchFamily="18" charset="0"/>
                <a:cs typeface="Times New Roman" pitchFamily="18" charset="0"/>
              </a:rPr>
              <a:t>BLOCK DIAGRAM – Home Section</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1852850" y="1577840"/>
            <a:ext cx="5689828" cy="473439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Source Sans Pro Black" pitchFamily="34"/>
                <a:cs typeface="Tahoma" pitchFamily="2"/>
              </a:rPr>
              <a:t>BLOCK DIAGRAM – Receiver Section</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979326" y="1482490"/>
            <a:ext cx="6730220" cy="504743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Times New Roman" pitchFamily="18" charset="0"/>
                <a:cs typeface="Times New Roman" pitchFamily="18" charset="0"/>
              </a:rPr>
              <a:t>HARDWARE REQUIREMENTS</a:t>
            </a:r>
          </a:p>
        </p:txBody>
      </p:sp>
      <p:sp>
        <p:nvSpPr>
          <p:cNvPr id="3" name="Text Placeholder 2"/>
          <p:cNvSpPr txBox="1">
            <a:spLocks noGrp="1"/>
          </p:cNvSpPr>
          <p:nvPr>
            <p:ph type="body" idx="4294967295"/>
          </p:nvPr>
        </p:nvSpPr>
        <p:spPr>
          <a:xfrm>
            <a:off x="326225" y="1795532"/>
            <a:ext cx="4142628" cy="4571121"/>
          </a:xfrm>
        </p:spPr>
        <p:txBody>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914400" lvl="0" indent="-228600">
              <a:lnSpc>
                <a:spcPct val="150000"/>
              </a:lnSpc>
              <a:spcBef>
                <a:spcPts val="0"/>
              </a:spcBef>
              <a:spcAft>
                <a:spcPts val="1054"/>
              </a:spcAft>
              <a:buFont typeface="OpenSymbol"/>
            </a:pPr>
            <a:r>
              <a:rPr lang="en-IN" sz="2000" dirty="0">
                <a:latin typeface="Times New Roman" pitchFamily="18" charset="0"/>
                <a:cs typeface="Times New Roman" pitchFamily="18" charset="0"/>
              </a:rPr>
              <a:t>ESP8266</a:t>
            </a:r>
          </a:p>
          <a:p>
            <a:pPr marL="914400" lvl="0" indent="-228600">
              <a:lnSpc>
                <a:spcPct val="150000"/>
              </a:lnSpc>
              <a:spcBef>
                <a:spcPts val="0"/>
              </a:spcBef>
              <a:spcAft>
                <a:spcPts val="1054"/>
              </a:spcAft>
              <a:buFont typeface="OpenSymbol"/>
            </a:pPr>
            <a:r>
              <a:rPr lang="en-IN" sz="2000" dirty="0" err="1">
                <a:latin typeface="Times New Roman" pitchFamily="18" charset="0"/>
                <a:cs typeface="Times New Roman" pitchFamily="18" charset="0"/>
              </a:rPr>
              <a:t>Arduino</a:t>
            </a:r>
            <a:endParaRPr lang="en-IN" sz="2000" dirty="0">
              <a:latin typeface="Times New Roman" pitchFamily="18" charset="0"/>
              <a:cs typeface="Times New Roman" pitchFamily="18" charset="0"/>
            </a:endParaRPr>
          </a:p>
          <a:p>
            <a:pPr marL="914400" lvl="0" indent="-228600">
              <a:lnSpc>
                <a:spcPct val="150000"/>
              </a:lnSpc>
              <a:spcBef>
                <a:spcPts val="0"/>
              </a:spcBef>
              <a:spcAft>
                <a:spcPts val="1054"/>
              </a:spcAft>
              <a:buFont typeface="OpenSymbol"/>
            </a:pPr>
            <a:r>
              <a:rPr lang="en-IN" sz="2000" dirty="0">
                <a:latin typeface="Times New Roman" pitchFamily="18" charset="0"/>
                <a:cs typeface="Times New Roman" pitchFamily="18" charset="0"/>
              </a:rPr>
              <a:t>LCD</a:t>
            </a:r>
          </a:p>
          <a:p>
            <a:pPr marL="914400" lvl="0" indent="-228600">
              <a:lnSpc>
                <a:spcPct val="150000"/>
              </a:lnSpc>
              <a:spcBef>
                <a:spcPts val="0"/>
              </a:spcBef>
              <a:spcAft>
                <a:spcPts val="1054"/>
              </a:spcAft>
              <a:buFont typeface="OpenSymbol"/>
            </a:pPr>
            <a:r>
              <a:rPr lang="en-IN" sz="2000" dirty="0">
                <a:latin typeface="Times New Roman" pitchFamily="18" charset="0"/>
                <a:cs typeface="Times New Roman" pitchFamily="18" charset="0"/>
              </a:rPr>
              <a:t>Ultrasonic sensor</a:t>
            </a:r>
          </a:p>
          <a:p>
            <a:pPr marL="914400" lvl="0" indent="-228600">
              <a:lnSpc>
                <a:spcPct val="150000"/>
              </a:lnSpc>
              <a:spcBef>
                <a:spcPts val="0"/>
              </a:spcBef>
              <a:spcAft>
                <a:spcPts val="1054"/>
              </a:spcAft>
              <a:buFont typeface="OpenSymbol"/>
            </a:pPr>
            <a:r>
              <a:rPr lang="en-IN" sz="2000" dirty="0">
                <a:latin typeface="Times New Roman" pitchFamily="18" charset="0"/>
                <a:cs typeface="Times New Roman" pitchFamily="18" charset="0"/>
              </a:rPr>
              <a:t>PIR</a:t>
            </a:r>
          </a:p>
          <a:p>
            <a:pPr marL="914400" lvl="0" indent="-228600">
              <a:lnSpc>
                <a:spcPct val="150000"/>
              </a:lnSpc>
              <a:spcBef>
                <a:spcPts val="0"/>
              </a:spcBef>
              <a:spcAft>
                <a:spcPts val="1054"/>
              </a:spcAft>
              <a:buFont typeface="OpenSymbol"/>
            </a:pPr>
            <a:r>
              <a:rPr lang="en-IN" sz="2000" dirty="0">
                <a:latin typeface="Times New Roman" pitchFamily="18" charset="0"/>
                <a:cs typeface="Times New Roman" pitchFamily="18" charset="0"/>
              </a:rPr>
              <a:t>Relay</a:t>
            </a:r>
          </a:p>
        </p:txBody>
      </p:sp>
      <p:sp>
        <p:nvSpPr>
          <p:cNvPr id="4" name="Text Placeholder 3"/>
          <p:cNvSpPr txBox="1">
            <a:spLocks noGrp="1"/>
          </p:cNvSpPr>
          <p:nvPr>
            <p:ph type="body" idx="4294967295"/>
          </p:nvPr>
        </p:nvSpPr>
        <p:spPr>
          <a:xfrm>
            <a:off x="4676213" y="1795532"/>
            <a:ext cx="4142628" cy="4571121"/>
          </a:xfrm>
        </p:spPr>
        <p:txBody>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914400" lvl="0" indent="-228600" algn="l">
              <a:lnSpc>
                <a:spcPct val="150000"/>
              </a:lnSpc>
              <a:spcBef>
                <a:spcPts val="0"/>
              </a:spcBef>
              <a:spcAft>
                <a:spcPts val="1409"/>
              </a:spcAft>
              <a:buFont typeface="OpenSymbol"/>
            </a:pPr>
            <a:r>
              <a:rPr lang="en-IN" sz="2000" dirty="0">
                <a:latin typeface="Times New Roman" pitchFamily="18" charset="0"/>
                <a:cs typeface="Times New Roman" pitchFamily="18" charset="0"/>
              </a:rPr>
              <a:t>Loads</a:t>
            </a:r>
          </a:p>
          <a:p>
            <a:pPr marL="914400" lvl="0" indent="-228600" algn="l">
              <a:lnSpc>
                <a:spcPct val="150000"/>
              </a:lnSpc>
              <a:spcBef>
                <a:spcPts val="0"/>
              </a:spcBef>
              <a:spcAft>
                <a:spcPts val="1409"/>
              </a:spcAft>
              <a:buFont typeface="OpenSymbol"/>
            </a:pPr>
            <a:r>
              <a:rPr lang="en-IN" sz="2000" dirty="0">
                <a:latin typeface="Times New Roman" pitchFamily="18" charset="0"/>
                <a:cs typeface="Times New Roman" pitchFamily="18" charset="0"/>
              </a:rPr>
              <a:t>Vibration sensor</a:t>
            </a:r>
          </a:p>
          <a:p>
            <a:pPr marL="914400" lvl="0" indent="-228600" algn="l">
              <a:lnSpc>
                <a:spcPct val="150000"/>
              </a:lnSpc>
              <a:spcBef>
                <a:spcPts val="0"/>
              </a:spcBef>
              <a:spcAft>
                <a:spcPts val="1409"/>
              </a:spcAft>
              <a:buFont typeface="OpenSymbol"/>
            </a:pPr>
            <a:r>
              <a:rPr lang="en-IN" sz="2000" dirty="0">
                <a:latin typeface="Times New Roman" pitchFamily="18" charset="0"/>
                <a:cs typeface="Times New Roman" pitchFamily="18" charset="0"/>
              </a:rPr>
              <a:t>Temperature sensor</a:t>
            </a:r>
          </a:p>
          <a:p>
            <a:pPr marL="914400" lvl="0" indent="-228600" algn="l">
              <a:lnSpc>
                <a:spcPct val="150000"/>
              </a:lnSpc>
              <a:spcBef>
                <a:spcPts val="0"/>
              </a:spcBef>
              <a:spcAft>
                <a:spcPts val="1409"/>
              </a:spcAft>
              <a:buFont typeface="OpenSymbol"/>
            </a:pPr>
            <a:r>
              <a:rPr lang="en-IN" sz="2000" dirty="0">
                <a:latin typeface="Times New Roman" pitchFamily="18" charset="0"/>
                <a:cs typeface="Times New Roman" pitchFamily="18" charset="0"/>
              </a:rPr>
              <a:t>Fire Sensor</a:t>
            </a:r>
          </a:p>
          <a:p>
            <a:pPr marL="914400" lvl="0" indent="-228600" algn="l">
              <a:lnSpc>
                <a:spcPct val="150000"/>
              </a:lnSpc>
              <a:spcBef>
                <a:spcPts val="0"/>
              </a:spcBef>
              <a:spcAft>
                <a:spcPts val="1409"/>
              </a:spcAft>
              <a:buFont typeface="OpenSymbol"/>
            </a:pPr>
            <a:r>
              <a:rPr lang="en-IN" sz="2000" dirty="0">
                <a:latin typeface="Times New Roman" pitchFamily="18" charset="0"/>
                <a:cs typeface="Times New Roman" pitchFamily="18" charset="0"/>
              </a:rPr>
              <a:t>Lora</a:t>
            </a:r>
          </a:p>
          <a:p>
            <a:pPr marL="914400" lvl="0" indent="-228600" algn="l">
              <a:lnSpc>
                <a:spcPct val="150000"/>
              </a:lnSpc>
              <a:spcBef>
                <a:spcPts val="0"/>
              </a:spcBef>
              <a:spcAft>
                <a:spcPts val="1409"/>
              </a:spcAft>
              <a:buFont typeface="OpenSymbol"/>
            </a:pPr>
            <a:r>
              <a:rPr lang="en-IN" sz="2000" dirty="0">
                <a:latin typeface="Times New Roman" pitchFamily="18" charset="0"/>
                <a:cs typeface="Times New Roman" pitchFamily="18" charset="0"/>
              </a:rPr>
              <a:t>Power Supply unit</a:t>
            </a:r>
          </a:p>
        </p:txBody>
      </p:sp>
    </p:spTree>
    <p:extLst>
      <p:ext uri="{BB962C8B-B14F-4D97-AF65-F5344CB8AC3E}">
        <p14:creationId xmlns:p14="http://schemas.microsoft.com/office/powerpoint/2010/main" val="412607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522790"/>
            <a:ext cx="8228437" cy="6463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3600" b="1" dirty="0">
                <a:latin typeface="Times New Roman" pitchFamily="18" charset="0"/>
                <a:cs typeface="Times New Roman" pitchFamily="18" charset="0"/>
              </a:rPr>
              <a:t>ARDUINO UNO</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229892" y="2176932"/>
            <a:ext cx="2872344" cy="3263656"/>
          </a:xfrm>
        </p:spPr>
      </p:pic>
      <p:sp>
        <p:nvSpPr>
          <p:cNvPr id="4" name="Text Placeholder 3"/>
          <p:cNvSpPr txBox="1">
            <a:spLocks noGrp="1"/>
          </p:cNvSpPr>
          <p:nvPr>
            <p:ph type="body" idx="4294967295"/>
          </p:nvPr>
        </p:nvSpPr>
        <p:spPr>
          <a:xfrm>
            <a:off x="3265512" y="1603964"/>
            <a:ext cx="5423035" cy="4491445"/>
          </a:xfrm>
        </p:spPr>
        <p:txBody>
          <a:bodyPr>
            <a:no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lvl="0" hangingPunct="0"/>
            <a:r>
              <a:rPr lang="en-IN" sz="1800" dirty="0">
                <a:latin typeface="Times New Roman" pitchFamily="18" charset="0"/>
                <a:cs typeface="Times New Roman" pitchFamily="18" charset="0"/>
              </a:rPr>
              <a:t>The </a:t>
            </a:r>
            <a:r>
              <a:rPr lang="en-IN" sz="1800" dirty="0" err="1">
                <a:latin typeface="Times New Roman" pitchFamily="18" charset="0"/>
                <a:cs typeface="Times New Roman" pitchFamily="18" charset="0"/>
              </a:rPr>
              <a:t>Arduino</a:t>
            </a:r>
            <a:r>
              <a:rPr lang="en-IN" sz="1800" dirty="0">
                <a:latin typeface="Times New Roman" pitchFamily="18" charset="0"/>
                <a:cs typeface="Times New Roman" pitchFamily="18" charset="0"/>
              </a:rPr>
              <a:t> Uno is an open-source microcontroller board based on the Microchip ATmega328P microcontroller and developed by Arduino.cc.</a:t>
            </a:r>
          </a:p>
          <a:p>
            <a:pPr lvl="0" hangingPunct="0"/>
            <a:r>
              <a:rPr lang="en-IN" sz="1800" dirty="0">
                <a:latin typeface="Times New Roman" pitchFamily="18" charset="0"/>
                <a:cs typeface="Times New Roman" pitchFamily="18" charset="0"/>
              </a:rPr>
              <a:t>The board is equipped with sets of digital and </a:t>
            </a:r>
            <a:r>
              <a:rPr lang="en-IN" sz="1800" dirty="0" err="1">
                <a:latin typeface="Times New Roman" pitchFamily="18" charset="0"/>
                <a:cs typeface="Times New Roman" pitchFamily="18" charset="0"/>
              </a:rPr>
              <a:t>analog</a:t>
            </a:r>
            <a:r>
              <a:rPr lang="en-IN" sz="1800" dirty="0">
                <a:latin typeface="Times New Roman" pitchFamily="18" charset="0"/>
                <a:cs typeface="Times New Roman" pitchFamily="18" charset="0"/>
              </a:rPr>
              <a:t> input/output (I/O) pins that may be interfaced to various expansion boards (shields) and other circuits.</a:t>
            </a:r>
          </a:p>
          <a:p>
            <a:pPr lvl="0" hangingPunct="0"/>
            <a:r>
              <a:rPr lang="en-IN" sz="1800" dirty="0">
                <a:latin typeface="Times New Roman" pitchFamily="18" charset="0"/>
                <a:cs typeface="Times New Roman" pitchFamily="18" charset="0"/>
              </a:rPr>
              <a:t>The board has 14 digital I/O pins (six capable of PWM output), 6 </a:t>
            </a:r>
            <a:r>
              <a:rPr lang="en-IN" sz="1800" dirty="0" err="1">
                <a:latin typeface="Times New Roman" pitchFamily="18" charset="0"/>
                <a:cs typeface="Times New Roman" pitchFamily="18" charset="0"/>
              </a:rPr>
              <a:t>analog</a:t>
            </a:r>
            <a:r>
              <a:rPr lang="en-IN" sz="1800" dirty="0">
                <a:latin typeface="Times New Roman" pitchFamily="18" charset="0"/>
                <a:cs typeface="Times New Roman" pitchFamily="18" charset="0"/>
              </a:rPr>
              <a:t> I/O pins, and is programmable with the </a:t>
            </a:r>
            <a:r>
              <a:rPr lang="en-IN" sz="1800" dirty="0" err="1">
                <a:latin typeface="Times New Roman" pitchFamily="18" charset="0"/>
                <a:cs typeface="Times New Roman" pitchFamily="18" charset="0"/>
              </a:rPr>
              <a:t>Arduino</a:t>
            </a:r>
            <a:r>
              <a:rPr lang="en-IN" sz="1800" dirty="0">
                <a:latin typeface="Times New Roman" pitchFamily="18" charset="0"/>
                <a:cs typeface="Times New Roman" pitchFamily="18" charset="0"/>
              </a:rPr>
              <a:t> IDE (Integrated Development Environment), via a type B USB cable.</a:t>
            </a:r>
          </a:p>
          <a:p>
            <a:pPr lvl="0" hangingPunct="0"/>
            <a:r>
              <a:rPr lang="en-IN" sz="1800" dirty="0">
                <a:latin typeface="Times New Roman" pitchFamily="18" charset="0"/>
                <a:cs typeface="Times New Roman" pitchFamily="18" charset="0"/>
              </a:rPr>
              <a:t>It can be powered by the USB cable or by an external 9-volt battery, though it accepts voltages between 7 and 20 volts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ea typeface="Source Sans Pro Black" pitchFamily="34" charset="0"/>
                <a:cs typeface="Times New Roman" pitchFamily="18" charset="0"/>
              </a:rPr>
              <a:t>PIN CONFIGURATION IN ARDUINO UNO</a:t>
            </a:r>
            <a:endParaRPr lang="en-IN" sz="3200" b="1" dirty="0">
              <a:latin typeface="Times New Roman" pitchFamily="18" charset="0"/>
              <a:ea typeface="Source Sans Pro Black" pitchFamily="34"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124744"/>
            <a:ext cx="3141656"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627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522790"/>
            <a:ext cx="8228437" cy="6463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3600" b="1" dirty="0">
                <a:latin typeface="Times New Roman" pitchFamily="18" charset="0"/>
                <a:cs typeface="Times New Roman" pitchFamily="18" charset="0"/>
              </a:rPr>
              <a:t>Node MCU ESP8266</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130294" y="1959239"/>
            <a:ext cx="2808666" cy="3744757"/>
          </a:xfrm>
        </p:spPr>
      </p:pic>
      <p:sp>
        <p:nvSpPr>
          <p:cNvPr id="4" name="Text Placeholder 3"/>
          <p:cNvSpPr txBox="1">
            <a:spLocks noGrp="1"/>
          </p:cNvSpPr>
          <p:nvPr>
            <p:ph type="body" idx="4294967295"/>
          </p:nvPr>
        </p:nvSpPr>
        <p:spPr>
          <a:xfrm>
            <a:off x="2915817" y="1340769"/>
            <a:ext cx="5904656" cy="4176464"/>
          </a:xfrm>
        </p:spPr>
        <p:txBody>
          <a:bodyPr>
            <a:no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lvl="0" hangingPunct="0"/>
            <a:r>
              <a:rPr lang="en-IN" sz="1400" dirty="0" err="1">
                <a:latin typeface="Times New Roman" pitchFamily="18" charset="0"/>
                <a:cs typeface="Times New Roman" pitchFamily="18" charset="0"/>
              </a:rPr>
              <a:t>NodeMCU</a:t>
            </a:r>
            <a:r>
              <a:rPr lang="en-IN" sz="1400" dirty="0">
                <a:latin typeface="Times New Roman" pitchFamily="18" charset="0"/>
                <a:cs typeface="Times New Roman" pitchFamily="18" charset="0"/>
              </a:rPr>
              <a:t> is an open source </a:t>
            </a:r>
            <a:r>
              <a:rPr lang="en-IN" sz="1400" dirty="0" err="1">
                <a:latin typeface="Times New Roman" pitchFamily="18" charset="0"/>
                <a:cs typeface="Times New Roman" pitchFamily="18" charset="0"/>
              </a:rPr>
              <a:t>IoT</a:t>
            </a:r>
            <a:r>
              <a:rPr lang="en-IN" sz="1400" dirty="0">
                <a:latin typeface="Times New Roman" pitchFamily="18" charset="0"/>
                <a:cs typeface="Times New Roman" pitchFamily="18" charset="0"/>
              </a:rPr>
              <a:t> stage. It incorporates firmware which keeps running on the ESP8266 Wi-Fi </a:t>
            </a:r>
            <a:r>
              <a:rPr lang="en-IN" sz="1400" dirty="0" err="1">
                <a:latin typeface="Times New Roman" pitchFamily="18" charset="0"/>
                <a:cs typeface="Times New Roman" pitchFamily="18" charset="0"/>
              </a:rPr>
              <a:t>SoC</a:t>
            </a:r>
            <a:r>
              <a:rPr lang="en-IN" sz="1400" dirty="0">
                <a:latin typeface="Times New Roman" pitchFamily="18" charset="0"/>
                <a:cs typeface="Times New Roman" pitchFamily="18" charset="0"/>
              </a:rPr>
              <a:t> from Expressive Systems, and equipment which depends on the ESP-12 module. The term </a:t>
            </a:r>
            <a:r>
              <a:rPr lang="en-IN" sz="1400" dirty="0" err="1">
                <a:latin typeface="Times New Roman" pitchFamily="18" charset="0"/>
                <a:cs typeface="Times New Roman" pitchFamily="18" charset="0"/>
              </a:rPr>
              <a:t>NodeMCU</a:t>
            </a:r>
            <a:r>
              <a:rPr lang="en-IN" sz="1400" dirty="0">
                <a:latin typeface="Times New Roman" pitchFamily="18" charset="0"/>
                <a:cs typeface="Times New Roman" pitchFamily="18" charset="0"/>
              </a:rPr>
              <a:t> typically refers to the firmware, whereas the board is termed </a:t>
            </a:r>
            <a:r>
              <a:rPr lang="en-IN" sz="1400" dirty="0" err="1">
                <a:latin typeface="Times New Roman" pitchFamily="18" charset="0"/>
                <a:cs typeface="Times New Roman" pitchFamily="18" charset="0"/>
              </a:rPr>
              <a:t>Devkit</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NodeMCU</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Devkit</a:t>
            </a:r>
            <a:r>
              <a:rPr lang="en-IN" sz="1400" dirty="0">
                <a:latin typeface="Times New Roman" pitchFamily="18" charset="0"/>
                <a:cs typeface="Times New Roman" pitchFamily="18" charset="0"/>
              </a:rPr>
              <a:t> 1.0 consists of associate ESP-12E on a board that facilitates its use. It additionally contains a transformer, a USB interface. The expression "</a:t>
            </a:r>
            <a:r>
              <a:rPr lang="en-IN" sz="1400" dirty="0" err="1">
                <a:latin typeface="Times New Roman" pitchFamily="18" charset="0"/>
                <a:cs typeface="Times New Roman" pitchFamily="18" charset="0"/>
              </a:rPr>
              <a:t>NodeMCU</a:t>
            </a:r>
            <a:r>
              <a:rPr lang="en-IN" sz="1400" dirty="0">
                <a:latin typeface="Times New Roman" pitchFamily="18" charset="0"/>
                <a:cs typeface="Times New Roman" pitchFamily="18" charset="0"/>
              </a:rPr>
              <a:t>" of course alludes to the firmware as opposed to the improvement units. The firmware utilizes the </a:t>
            </a:r>
            <a:r>
              <a:rPr lang="en-IN" sz="1400" dirty="0" err="1">
                <a:latin typeface="Times New Roman" pitchFamily="18" charset="0"/>
                <a:cs typeface="Times New Roman" pitchFamily="18" charset="0"/>
              </a:rPr>
              <a:t>Lua</a:t>
            </a:r>
            <a:r>
              <a:rPr lang="en-IN" sz="1400" dirty="0">
                <a:latin typeface="Times New Roman" pitchFamily="18" charset="0"/>
                <a:cs typeface="Times New Roman" pitchFamily="18" charset="0"/>
              </a:rPr>
              <a:t> scripting dialect</a:t>
            </a:r>
          </a:p>
          <a:p>
            <a:pPr lvl="0" hangingPunct="0"/>
            <a:endParaRPr lang="en-IN" sz="1600" dirty="0">
              <a:latin typeface="Times New Roman" pitchFamily="18" charset="0"/>
              <a:cs typeface="Times New Roman" pitchFamily="18" charset="0"/>
            </a:endParaRPr>
          </a:p>
          <a:p>
            <a:pPr lvl="0" hangingPunct="0"/>
            <a:r>
              <a:rPr lang="en-IN" sz="1400" dirty="0">
                <a:latin typeface="Times New Roman" pitchFamily="18" charset="0"/>
                <a:cs typeface="Times New Roman" pitchFamily="18" charset="0"/>
              </a:rPr>
              <a:t>The </a:t>
            </a:r>
            <a:r>
              <a:rPr lang="en-IN" sz="1400" dirty="0" err="1">
                <a:latin typeface="Times New Roman" pitchFamily="18" charset="0"/>
                <a:cs typeface="Times New Roman" pitchFamily="18" charset="0"/>
              </a:rPr>
              <a:t>NodeMCU</a:t>
            </a:r>
            <a:r>
              <a:rPr lang="en-IN" sz="1400" dirty="0">
                <a:latin typeface="Times New Roman" pitchFamily="18" charset="0"/>
                <a:cs typeface="Times New Roman" pitchFamily="18" charset="0"/>
              </a:rPr>
              <a:t> (Node Micro Controller Unit) is an open source software and hardware development environment that is built around a very inexpensive System-on-a-Chip (</a:t>
            </a:r>
            <a:r>
              <a:rPr lang="en-IN" sz="1400" dirty="0" err="1">
                <a:latin typeface="Times New Roman" pitchFamily="18" charset="0"/>
                <a:cs typeface="Times New Roman" pitchFamily="18" charset="0"/>
              </a:rPr>
              <a:t>SoC</a:t>
            </a:r>
            <a:r>
              <a:rPr lang="en-IN" sz="1400" dirty="0">
                <a:latin typeface="Times New Roman" pitchFamily="18" charset="0"/>
                <a:cs typeface="Times New Roman" pitchFamily="18" charset="0"/>
              </a:rPr>
              <a:t>) called the ESP8266. The ESP8266 is designed and manufactured by Express, contains all crucial elements of the modern computer: CPU, RAM, networking (</a:t>
            </a:r>
            <a:r>
              <a:rPr lang="en-IN" sz="1400" dirty="0" err="1">
                <a:latin typeface="Times New Roman" pitchFamily="18" charset="0"/>
                <a:cs typeface="Times New Roman" pitchFamily="18" charset="0"/>
              </a:rPr>
              <a:t>wi-fi</a:t>
            </a:r>
            <a:r>
              <a:rPr lang="en-IN" sz="1400" dirty="0">
                <a:latin typeface="Times New Roman" pitchFamily="18" charset="0"/>
                <a:cs typeface="Times New Roman" pitchFamily="18" charset="0"/>
              </a:rPr>
              <a:t>), and even a modern operating system and SDK. When purchased at bulk, the ESP8266 chip costs only $2 USD a piece. That makes it an excellent choice for this system design. The </a:t>
            </a:r>
            <a:r>
              <a:rPr lang="en-IN" sz="1400" dirty="0" err="1">
                <a:latin typeface="Times New Roman" pitchFamily="18" charset="0"/>
                <a:cs typeface="Times New Roman" pitchFamily="18" charset="0"/>
              </a:rPr>
              <a:t>NodeMCU</a:t>
            </a:r>
            <a:r>
              <a:rPr lang="en-IN" sz="1400" dirty="0">
                <a:latin typeface="Times New Roman" pitchFamily="18" charset="0"/>
                <a:cs typeface="Times New Roman" pitchFamily="18" charset="0"/>
              </a:rPr>
              <a:t> aims to simplify ESP8266 development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461235"/>
            <a:ext cx="8228437" cy="76944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dirty="0">
                <a:latin typeface="Times New Roman" pitchFamily="18" charset="0"/>
                <a:cs typeface="Times New Roman" pitchFamily="18" charset="0"/>
              </a:rPr>
              <a:t>LORA</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89148" y="2010178"/>
            <a:ext cx="2523261" cy="3214457"/>
          </a:xfrm>
        </p:spPr>
      </p:pic>
      <p:sp>
        <p:nvSpPr>
          <p:cNvPr id="4" name="Text Placeholder 3"/>
          <p:cNvSpPr txBox="1">
            <a:spLocks noGrp="1"/>
          </p:cNvSpPr>
          <p:nvPr>
            <p:ph type="body" idx="4294967295"/>
          </p:nvPr>
        </p:nvSpPr>
        <p:spPr>
          <a:xfrm>
            <a:off x="2523261" y="1603964"/>
            <a:ext cx="6456897" cy="4491445"/>
          </a:xfrm>
        </p:spPr>
        <p:txBody>
          <a:bodyPr>
            <a:no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lvl="0" hangingPunct="0"/>
            <a:r>
              <a:rPr lang="en-IN" sz="1800" dirty="0">
                <a:latin typeface="Times New Roman" pitchFamily="18" charset="0"/>
                <a:cs typeface="Times New Roman" pitchFamily="18" charset="0"/>
              </a:rPr>
              <a:t>The WIR-1286 module is a low-power and high range wireless communication solution that is ideal for Smart Grid, home automation, smart lighting, industrial sensor data acquisition and remote control applications. This module integrates LORA SX1276, an extremely low-power sub-GHz transceiver, an MCU for wireless network control, data handling and hardware interface, a PCB antenna and matching circuitry.</a:t>
            </a:r>
          </a:p>
          <a:p>
            <a:pPr lvl="0" hangingPunct="0"/>
            <a:r>
              <a:rPr lang="en-IN" sz="1800" dirty="0">
                <a:latin typeface="Times New Roman" pitchFamily="18" charset="0"/>
                <a:cs typeface="Times New Roman" pitchFamily="18" charset="0"/>
              </a:rPr>
              <a:t>Right out- of-the-box this module supports simple point-to-multipoint serial communication over-the-air. It has a small 22mm x 36mm form-factor for easy integration.</a:t>
            </a:r>
          </a:p>
          <a:p>
            <a:pPr lvl="0" hangingPunct="0"/>
            <a:r>
              <a:rPr lang="en-IN" sz="1800" dirty="0">
                <a:latin typeface="Times New Roman" pitchFamily="18" charset="0"/>
                <a:cs typeface="Times New Roman" pitchFamily="18" charset="0"/>
              </a:rPr>
              <a:t>This module operates at 868MHz band and has 5 channel options. It can offer up to 2 </a:t>
            </a:r>
            <a:r>
              <a:rPr lang="en-IN" sz="1800" dirty="0" err="1">
                <a:latin typeface="Times New Roman" pitchFamily="18" charset="0"/>
                <a:cs typeface="Times New Roman" pitchFamily="18" charset="0"/>
              </a:rPr>
              <a:t>kilometers</a:t>
            </a:r>
            <a:r>
              <a:rPr lang="en-IN" sz="1800" dirty="0">
                <a:latin typeface="Times New Roman" pitchFamily="18" charset="0"/>
                <a:cs typeface="Times New Roman" pitchFamily="18" charset="0"/>
              </a:rPr>
              <a:t> * over the air range and even more if modules configured as repeaters are used. It should be connected to any 5V TTL/CMOS logic serial RXD and TXD lines and can support baud-rate of 9600bps to 115200bps.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Times New Roman" pitchFamily="18" charset="0"/>
                <a:cs typeface="Times New Roman" pitchFamily="18" charset="0"/>
              </a:rPr>
              <a:t>SOFTWARE REQUIREMENTS</a:t>
            </a:r>
          </a:p>
        </p:txBody>
      </p:sp>
      <p:sp>
        <p:nvSpPr>
          <p:cNvPr id="3" name="Text Placeholder 4"/>
          <p:cNvSpPr txBox="1">
            <a:spLocks noGrp="1"/>
          </p:cNvSpPr>
          <p:nvPr>
            <p:ph type="body" idx="4294967295"/>
          </p:nvPr>
        </p:nvSpPr>
        <p:spPr/>
        <p:txBody>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914400" lvl="0" indent="-228600">
              <a:lnSpc>
                <a:spcPct val="150000"/>
              </a:lnSpc>
              <a:spcBef>
                <a:spcPts val="0"/>
              </a:spcBef>
              <a:spcAft>
                <a:spcPts val="1054"/>
              </a:spcAft>
            </a:pPr>
            <a:r>
              <a:rPr lang="en-IN" sz="2200" dirty="0" err="1">
                <a:latin typeface="Times New Roman" pitchFamily="18" charset="0"/>
                <a:cs typeface="Times New Roman" pitchFamily="18" charset="0"/>
              </a:rPr>
              <a:t>Arduino</a:t>
            </a:r>
            <a:r>
              <a:rPr lang="en-IN" sz="2200" dirty="0">
                <a:latin typeface="Times New Roman" pitchFamily="18" charset="0"/>
                <a:cs typeface="Times New Roman" pitchFamily="18" charset="0"/>
              </a:rPr>
              <a:t> IDE</a:t>
            </a:r>
          </a:p>
          <a:p>
            <a:pPr marL="914400" lvl="0" indent="-228600">
              <a:lnSpc>
                <a:spcPct val="150000"/>
              </a:lnSpc>
              <a:spcBef>
                <a:spcPts val="0"/>
              </a:spcBef>
              <a:spcAft>
                <a:spcPts val="1054"/>
              </a:spcAft>
            </a:pPr>
            <a:r>
              <a:rPr lang="en-IN" sz="2200" dirty="0">
                <a:latin typeface="Times New Roman" pitchFamily="18" charset="0"/>
                <a:cs typeface="Times New Roman" pitchFamily="18" charset="0"/>
              </a:rPr>
              <a:t>Language: Embedded C</a:t>
            </a:r>
          </a:p>
          <a:p>
            <a:pPr marL="914400" lvl="0" indent="-228600">
              <a:lnSpc>
                <a:spcPct val="150000"/>
              </a:lnSpc>
              <a:spcBef>
                <a:spcPts val="0"/>
              </a:spcBef>
              <a:spcAft>
                <a:spcPts val="1054"/>
              </a:spcAft>
            </a:pPr>
            <a:r>
              <a:rPr lang="en-IN" sz="2200" dirty="0">
                <a:latin typeface="Times New Roman" pitchFamily="18" charset="0"/>
                <a:cs typeface="Times New Roman" pitchFamily="18" charset="0"/>
              </a:rPr>
              <a:t>Proteus</a:t>
            </a:r>
          </a:p>
          <a:p>
            <a:pPr marL="914400" lvl="0" indent="-228600">
              <a:lnSpc>
                <a:spcPct val="150000"/>
              </a:lnSpc>
              <a:spcBef>
                <a:spcPts val="0"/>
              </a:spcBef>
              <a:spcAft>
                <a:spcPts val="1054"/>
              </a:spcAft>
            </a:pPr>
            <a:r>
              <a:rPr lang="en-IN" sz="2200" dirty="0">
                <a:latin typeface="Times New Roman" pitchFamily="18" charset="0"/>
                <a:cs typeface="Times New Roman" pitchFamily="18" charset="0"/>
              </a:rPr>
              <a:t>Cloud Server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2800" b="1" dirty="0">
                <a:latin typeface="Times New Roman" pitchFamily="18" charset="0"/>
                <a:cs typeface="Times New Roman" pitchFamily="18" charset="0"/>
              </a:rPr>
              <a:t>BLYNK APP</a:t>
            </a:r>
          </a:p>
        </p:txBody>
      </p:sp>
      <p:sp>
        <p:nvSpPr>
          <p:cNvPr id="3" name="Text Placeholder 2"/>
          <p:cNvSpPr txBox="1">
            <a:spLocks noGrp="1"/>
          </p:cNvSpPr>
          <p:nvPr>
            <p:ph type="body" idx="4294967295"/>
          </p:nvPr>
        </p:nvSpPr>
        <p:spPr>
          <a:xfrm>
            <a:off x="456845" y="1959239"/>
            <a:ext cx="8228437" cy="3976818"/>
          </a:xfrm>
        </p:spPr>
        <p:txBody>
          <a:bodyPr>
            <a:norm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lvl="0" hangingPunct="0">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Blynk</a:t>
            </a:r>
            <a:r>
              <a:rPr lang="en-IN" sz="1800" dirty="0">
                <a:latin typeface="Times New Roman" pitchFamily="18" charset="0"/>
                <a:cs typeface="Times New Roman" pitchFamily="18" charset="0"/>
              </a:rPr>
              <a:t> is an open source android app which is designed and developed in order to control the hardware via internet of things (IOT). This digitally displays sensor data, it can accumulate and visualize the data. Plus it can also do other parameters such as:</a:t>
            </a:r>
          </a:p>
          <a:p>
            <a:pPr lvl="0" hangingPunct="0"/>
            <a:r>
              <a:rPr lang="en-IN" sz="1800" dirty="0" err="1">
                <a:latin typeface="Times New Roman" pitchFamily="18" charset="0"/>
                <a:cs typeface="Times New Roman" pitchFamily="18" charset="0"/>
              </a:rPr>
              <a:t>Blynk</a:t>
            </a:r>
            <a:r>
              <a:rPr lang="en-IN" sz="1800" dirty="0">
                <a:latin typeface="Times New Roman" pitchFamily="18" charset="0"/>
                <a:cs typeface="Times New Roman" pitchFamily="18" charset="0"/>
              </a:rPr>
              <a:t> App –this app gives us to create amazing interfaces for a project using multiple widgets which is an in build app.</a:t>
            </a:r>
          </a:p>
          <a:p>
            <a:pPr lvl="0" hangingPunct="0"/>
            <a:r>
              <a:rPr lang="en-IN" sz="1800" dirty="0" err="1">
                <a:latin typeface="Times New Roman" pitchFamily="18" charset="0"/>
                <a:cs typeface="Times New Roman" pitchFamily="18" charset="0"/>
              </a:rPr>
              <a:t>Blynk</a:t>
            </a:r>
            <a:r>
              <a:rPr lang="en-IN" sz="1800" dirty="0">
                <a:latin typeface="Times New Roman" pitchFamily="18" charset="0"/>
                <a:cs typeface="Times New Roman" pitchFamily="18" charset="0"/>
              </a:rPr>
              <a:t> Server – It acts as an interface between the smartphone and hardware which is responsible for the  communication. We can also use </a:t>
            </a:r>
            <a:r>
              <a:rPr lang="en-IN" sz="1800" dirty="0" err="1">
                <a:latin typeface="Times New Roman" pitchFamily="18" charset="0"/>
                <a:cs typeface="Times New Roman" pitchFamily="18" charset="0"/>
              </a:rPr>
              <a:t>blynk</a:t>
            </a:r>
            <a:r>
              <a:rPr lang="en-IN" sz="1800" dirty="0">
                <a:latin typeface="Times New Roman" pitchFamily="18" charset="0"/>
                <a:cs typeface="Times New Roman" pitchFamily="18" charset="0"/>
              </a:rPr>
              <a:t> cloud or compile  our private </a:t>
            </a:r>
            <a:r>
              <a:rPr lang="en-IN" sz="1800" dirty="0" err="1">
                <a:latin typeface="Times New Roman" pitchFamily="18" charset="0"/>
                <a:cs typeface="Times New Roman" pitchFamily="18" charset="0"/>
              </a:rPr>
              <a:t>blynk</a:t>
            </a:r>
            <a:r>
              <a:rPr lang="en-IN" sz="1800" dirty="0">
                <a:latin typeface="Times New Roman" pitchFamily="18" charset="0"/>
                <a:cs typeface="Times New Roman" pitchFamily="18" charset="0"/>
              </a:rPr>
              <a:t> server .It’s an open source that can  control any number of devices plus can also be launched on  Raspberry Pi.</a:t>
            </a:r>
          </a:p>
          <a:p>
            <a:pPr lvl="0" hangingPunct="0"/>
            <a:r>
              <a:rPr lang="en-IN" sz="1800" dirty="0" err="1">
                <a:latin typeface="Times New Roman" pitchFamily="18" charset="0"/>
                <a:cs typeface="Times New Roman" pitchFamily="18" charset="0"/>
              </a:rPr>
              <a:t>Blynk</a:t>
            </a:r>
            <a:r>
              <a:rPr lang="en-IN" sz="1800" dirty="0">
                <a:latin typeface="Times New Roman" pitchFamily="18" charset="0"/>
                <a:cs typeface="Times New Roman" pitchFamily="18" charset="0"/>
              </a:rPr>
              <a:t> Libraries – for all the standard hardware  platforms, supports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Times New Roman" pitchFamily="18" charset="0"/>
                <a:cs typeface="Times New Roman" pitchFamily="18" charset="0"/>
              </a:rPr>
              <a:t>BLYNK APP INTERFACE</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6693320" y="1523416"/>
            <a:ext cx="1796031" cy="4788814"/>
          </a:xfrm>
        </p:spPr>
      </p:pic>
      <p:sp>
        <p:nvSpPr>
          <p:cNvPr id="4" name="Text Placeholder 3"/>
          <p:cNvSpPr txBox="1">
            <a:spLocks noGrp="1"/>
          </p:cNvSpPr>
          <p:nvPr>
            <p:ph type="body" idx="4294967295"/>
          </p:nvPr>
        </p:nvSpPr>
        <p:spPr>
          <a:xfrm>
            <a:off x="162949" y="1741109"/>
            <a:ext cx="6367421" cy="4571121"/>
          </a:xfrm>
        </p:spPr>
        <p:txBody>
          <a:bodyPr>
            <a:norm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0" lvl="0" indent="0">
              <a:spcBef>
                <a:spcPts val="0"/>
              </a:spcBef>
              <a:spcAft>
                <a:spcPts val="1054"/>
              </a:spcAft>
              <a:buClr>
                <a:srgbClr val="2C3E50"/>
              </a:buClr>
            </a:pPr>
            <a:r>
              <a:rPr lang="en-IN" sz="2400" dirty="0">
                <a:latin typeface="Times New Roman" pitchFamily="18" charset="0"/>
                <a:cs typeface="Times New Roman" pitchFamily="18" charset="0"/>
              </a:rPr>
              <a:t>We can access our </a:t>
            </a:r>
            <a:r>
              <a:rPr lang="en-IN" sz="2400" dirty="0" err="1">
                <a:latin typeface="Times New Roman" pitchFamily="18" charset="0"/>
                <a:cs typeface="Times New Roman" pitchFamily="18" charset="0"/>
              </a:rPr>
              <a:t>electonic</a:t>
            </a:r>
            <a:r>
              <a:rPr lang="en-IN" sz="2400" dirty="0">
                <a:latin typeface="Times New Roman" pitchFamily="18" charset="0"/>
                <a:cs typeface="Times New Roman" pitchFamily="18" charset="0"/>
              </a:rPr>
              <a:t> circuit by our smartphone using </a:t>
            </a:r>
            <a:r>
              <a:rPr lang="en-IN" sz="2400" dirty="0" err="1">
                <a:latin typeface="Times New Roman" pitchFamily="18" charset="0"/>
                <a:cs typeface="Times New Roman" pitchFamily="18" charset="0"/>
              </a:rPr>
              <a:t>blynk</a:t>
            </a:r>
            <a:r>
              <a:rPr lang="en-IN" sz="2400" dirty="0">
                <a:latin typeface="Times New Roman" pitchFamily="18" charset="0"/>
                <a:cs typeface="Times New Roman" pitchFamily="18" charset="0"/>
              </a:rPr>
              <a:t> app in which the electronic components are connected through the </a:t>
            </a:r>
            <a:r>
              <a:rPr lang="en-IN" sz="2400" dirty="0" err="1">
                <a:latin typeface="Times New Roman" pitchFamily="18" charset="0"/>
                <a:cs typeface="Times New Roman" pitchFamily="18" charset="0"/>
              </a:rPr>
              <a:t>blynk</a:t>
            </a:r>
            <a:r>
              <a:rPr lang="en-IN" sz="2400" dirty="0">
                <a:latin typeface="Times New Roman" pitchFamily="18" charset="0"/>
                <a:cs typeface="Times New Roman" pitchFamily="18" charset="0"/>
              </a:rPr>
              <a:t> server</a:t>
            </a:r>
          </a:p>
          <a:p>
            <a:pPr marL="0" lvl="0" indent="0">
              <a:spcBef>
                <a:spcPts val="0"/>
              </a:spcBef>
              <a:spcAft>
                <a:spcPts val="1054"/>
              </a:spcAft>
              <a:buClr>
                <a:srgbClr val="2C3E50"/>
              </a:buClr>
            </a:pPr>
            <a:r>
              <a:rPr lang="en-IN" sz="2400" dirty="0">
                <a:latin typeface="Times New Roman" pitchFamily="18" charset="0"/>
                <a:cs typeface="Times New Roman" pitchFamily="18" charset="0"/>
              </a:rPr>
              <a:t>You can see in that </a:t>
            </a:r>
            <a:r>
              <a:rPr lang="en-IN" sz="2400" dirty="0" err="1">
                <a:latin typeface="Times New Roman" pitchFamily="18" charset="0"/>
                <a:cs typeface="Times New Roman" pitchFamily="18" charset="0"/>
              </a:rPr>
              <a:t>blynk</a:t>
            </a:r>
            <a:r>
              <a:rPr lang="en-IN" sz="2400" dirty="0">
                <a:latin typeface="Times New Roman" pitchFamily="18" charset="0"/>
                <a:cs typeface="Times New Roman" pitchFamily="18" charset="0"/>
              </a:rPr>
              <a:t> interface it shows the room temperature, gas level in the house , water level in the water storage tank and so on..</a:t>
            </a:r>
          </a:p>
          <a:p>
            <a:pPr marL="0" lvl="0" indent="0">
              <a:spcBef>
                <a:spcPts val="0"/>
              </a:spcBef>
              <a:spcAft>
                <a:spcPts val="1054"/>
              </a:spcAft>
              <a:buClr>
                <a:srgbClr val="2C3E50"/>
              </a:buClr>
            </a:pPr>
            <a:r>
              <a:rPr lang="en-IN" sz="2400" dirty="0">
                <a:latin typeface="Times New Roman" pitchFamily="18" charset="0"/>
                <a:cs typeface="Times New Roman" pitchFamily="18" charset="0"/>
              </a:rPr>
              <a:t>For </a:t>
            </a:r>
            <a:r>
              <a:rPr lang="en-IN" sz="2400" dirty="0" err="1">
                <a:latin typeface="Times New Roman" pitchFamily="18" charset="0"/>
                <a:cs typeface="Times New Roman" pitchFamily="18" charset="0"/>
              </a:rPr>
              <a:t>blynk</a:t>
            </a:r>
            <a:r>
              <a:rPr lang="en-IN" sz="2400" dirty="0">
                <a:latin typeface="Times New Roman" pitchFamily="18" charset="0"/>
                <a:cs typeface="Times New Roman" pitchFamily="18" charset="0"/>
              </a:rPr>
              <a:t> app , we wrote the code in receiver block where the </a:t>
            </a:r>
            <a:r>
              <a:rPr lang="en-IN" sz="2400" dirty="0" err="1">
                <a:latin typeface="Times New Roman" pitchFamily="18" charset="0"/>
                <a:cs typeface="Times New Roman" pitchFamily="18" charset="0"/>
              </a:rPr>
              <a:t>blynk</a:t>
            </a:r>
            <a:r>
              <a:rPr lang="en-IN" sz="2400" dirty="0">
                <a:latin typeface="Times New Roman" pitchFamily="18" charset="0"/>
                <a:cs typeface="Times New Roman" pitchFamily="18" charset="0"/>
              </a:rPr>
              <a:t> is connected in the receiver block.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Times New Roman" pitchFamily="18" charset="0"/>
                <a:cs typeface="Times New Roman" pitchFamily="18" charset="0"/>
              </a:rPr>
              <a:t>ABSTRACT</a:t>
            </a:r>
          </a:p>
        </p:txBody>
      </p:sp>
      <p:sp>
        <p:nvSpPr>
          <p:cNvPr id="3" name="Text Placeholder 2"/>
          <p:cNvSpPr txBox="1">
            <a:spLocks noGrp="1"/>
          </p:cNvSpPr>
          <p:nvPr>
            <p:ph type="body" idx="4294967295"/>
          </p:nvPr>
        </p:nvSpPr>
        <p:spPr/>
        <p:txBody>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457200" indent="-317520">
              <a:spcBef>
                <a:spcPts val="0"/>
              </a:spcBef>
              <a:spcAft>
                <a:spcPts val="1054"/>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home and Society are surrounded by "things" which are connected to each other, either directly or indirectly via the internet of things.</a:t>
            </a:r>
          </a:p>
          <a:p>
            <a:pPr marL="457200" indent="-317520">
              <a:spcBef>
                <a:spcPts val="0"/>
              </a:spcBef>
              <a:spcAft>
                <a:spcPts val="1054"/>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have access to controlling these devices remotely with precision within the network when required is a key factor in the process of home automation.</a:t>
            </a:r>
          </a:p>
          <a:p>
            <a:pPr marL="457200" indent="-317520">
              <a:spcBef>
                <a:spcPts val="0"/>
              </a:spcBef>
              <a:spcAft>
                <a:spcPts val="1054"/>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There are numerous aspects in this automation that needs to be developed so as to enhance it. This research gives a solution to having a precise and direct control and automatic detection of current state of devices with the use of android application.</a:t>
            </a:r>
          </a:p>
          <a:p>
            <a:pPr marL="457200" indent="-317520">
              <a:spcBef>
                <a:spcPts val="0"/>
              </a:spcBef>
              <a:spcAft>
                <a:spcPts val="1054"/>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It also gives a practical implementation of home automation using LoRa in comparison to other technologies</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317520">
              <a:spcBef>
                <a:spcPts val="0"/>
              </a:spcBef>
              <a:spcAft>
                <a:spcPts val="1054"/>
              </a:spcAft>
              <a:buNone/>
            </a:pPr>
            <a:endParaRPr lang="en-GB"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2800" b="1" dirty="0">
                <a:latin typeface="Times New Roman" pitchFamily="18" charset="0"/>
                <a:cs typeface="Times New Roman" pitchFamily="18" charset="0"/>
              </a:rPr>
              <a:t>BLYNK SERVER</a:t>
            </a:r>
          </a:p>
        </p:txBody>
      </p:sp>
      <p:sp>
        <p:nvSpPr>
          <p:cNvPr id="3" name="Text Placeholder 2"/>
          <p:cNvSpPr txBox="1">
            <a:spLocks noGrp="1"/>
          </p:cNvSpPr>
          <p:nvPr>
            <p:ph type="body" idx="4294967295"/>
          </p:nvPr>
        </p:nvSpPr>
        <p:spPr>
          <a:xfrm>
            <a:off x="456845" y="1603964"/>
            <a:ext cx="8228437" cy="3976818"/>
          </a:xfrm>
        </p:spPr>
        <p:txBody>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0" lvl="0" indent="0" hangingPunct="0">
              <a:lnSpc>
                <a:spcPct val="108000"/>
              </a:lnSpc>
              <a:spcBef>
                <a:spcPts val="0"/>
              </a:spcBef>
              <a:spcAft>
                <a:spcPts val="799"/>
              </a:spcAft>
            </a:pPr>
            <a:r>
              <a:rPr lang="en-US" sz="2000" dirty="0">
                <a:latin typeface="Times New Roman" pitchFamily="18" charset="0"/>
                <a:cs typeface="Times New Roman" pitchFamily="18" charset="0"/>
              </a:rPr>
              <a:t>Unlike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platform such as , and even , we can host a private instance of the full </a:t>
            </a:r>
            <a:r>
              <a:rPr lang="en-US" sz="2000" dirty="0" err="1">
                <a:latin typeface="Times New Roman" pitchFamily="18" charset="0"/>
                <a:cs typeface="Times New Roman" pitchFamily="18" charset="0"/>
              </a:rPr>
              <a:t>Blynk</a:t>
            </a:r>
            <a:r>
              <a:rPr lang="en-US" sz="2000" dirty="0">
                <a:latin typeface="Times New Roman" pitchFamily="18" charset="0"/>
                <a:cs typeface="Times New Roman" pitchFamily="18" charset="0"/>
              </a:rPr>
              <a:t> server and connect </a:t>
            </a:r>
            <a:r>
              <a:rPr lang="en-US" sz="2000" dirty="0" err="1">
                <a:latin typeface="Times New Roman" pitchFamily="18" charset="0"/>
                <a:cs typeface="Times New Roman" pitchFamily="18" charset="0"/>
              </a:rPr>
              <a:t>wer</a:t>
            </a:r>
            <a:r>
              <a:rPr lang="en-US" sz="2000" dirty="0">
                <a:latin typeface="Times New Roman" pitchFamily="18" charset="0"/>
                <a:cs typeface="Times New Roman" pitchFamily="18" charset="0"/>
              </a:rPr>
              <a:t> smartphone </a:t>
            </a:r>
            <a:r>
              <a:rPr lang="en-US" sz="2000" dirty="0" err="1">
                <a:latin typeface="Times New Roman" pitchFamily="18" charset="0"/>
                <a:cs typeface="Times New Roman" pitchFamily="18" charset="0"/>
              </a:rPr>
              <a:t>Blynk</a:t>
            </a:r>
            <a:r>
              <a:rPr lang="en-US" sz="2000" dirty="0">
                <a:latin typeface="Times New Roman" pitchFamily="18" charset="0"/>
                <a:cs typeface="Times New Roman" pitchFamily="18" charset="0"/>
              </a:rPr>
              <a:t> app to it.</a:t>
            </a:r>
          </a:p>
          <a:p>
            <a:pPr marL="0" lvl="0" indent="0" hangingPunct="0">
              <a:lnSpc>
                <a:spcPct val="108000"/>
              </a:lnSpc>
              <a:spcBef>
                <a:spcPts val="0"/>
              </a:spcBef>
              <a:spcAft>
                <a:spcPts val="799"/>
              </a:spcAft>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Blynk</a:t>
            </a:r>
            <a:r>
              <a:rPr lang="en-US" sz="2000" dirty="0">
                <a:latin typeface="Times New Roman" pitchFamily="18" charset="0"/>
                <a:cs typeface="Times New Roman" pitchFamily="18" charset="0"/>
              </a:rPr>
              <a:t> Cloud server is an excellent choice for most projects, as it is always there, ready to use. We will use the Cloud server in the first few experiments in this course to help we get started with minimal effort.</a:t>
            </a:r>
          </a:p>
          <a:p>
            <a:pPr marL="0" lvl="0" indent="0" hangingPunct="0">
              <a:lnSpc>
                <a:spcPct val="108000"/>
              </a:lnSpc>
              <a:spcBef>
                <a:spcPts val="0"/>
              </a:spcBef>
              <a:spcAft>
                <a:spcPts val="799"/>
              </a:spcAft>
            </a:pPr>
            <a:r>
              <a:rPr lang="en-US" sz="2000" dirty="0">
                <a:latin typeface="Times New Roman" pitchFamily="18" charset="0"/>
                <a:cs typeface="Times New Roman" pitchFamily="18" charset="0"/>
              </a:rPr>
              <a:t>However, as we will see, the Cloud </a:t>
            </a:r>
            <a:r>
              <a:rPr lang="en-US" sz="2000" dirty="0" err="1">
                <a:latin typeface="Times New Roman" pitchFamily="18" charset="0"/>
                <a:cs typeface="Times New Roman" pitchFamily="18" charset="0"/>
              </a:rPr>
              <a:t>Blynk</a:t>
            </a:r>
            <a:r>
              <a:rPr lang="en-US" sz="2000" dirty="0">
                <a:latin typeface="Times New Roman" pitchFamily="18" charset="0"/>
                <a:cs typeface="Times New Roman" pitchFamily="18" charset="0"/>
              </a:rPr>
              <a:t> server has imposed limitations. Some limitations are due to the topology of the server: depending on our geographical location, the server may be in a different continent, which makes communications between the app, the devices and the server slow due to the amount of time it takes packets to travel across the Internet.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2800" b="1" dirty="0">
                <a:latin typeface="Times New Roman" pitchFamily="18" charset="0"/>
                <a:cs typeface="Times New Roman" pitchFamily="18" charset="0"/>
              </a:rPr>
              <a:t>BLYNK SERVER</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163276" y="1741545"/>
            <a:ext cx="2896556" cy="3775687"/>
          </a:xfrm>
        </p:spPr>
      </p:pic>
      <p:sp>
        <p:nvSpPr>
          <p:cNvPr id="4" name="Text Placeholder 3"/>
          <p:cNvSpPr txBox="1">
            <a:spLocks noGrp="1"/>
          </p:cNvSpPr>
          <p:nvPr>
            <p:ph type="body" idx="4294967295"/>
          </p:nvPr>
        </p:nvSpPr>
        <p:spPr>
          <a:xfrm>
            <a:off x="3275856" y="2060848"/>
            <a:ext cx="5714646" cy="4491445"/>
          </a:xfrm>
        </p:spPr>
        <p:txBody>
          <a:bodyPr>
            <a:norm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0" lvl="0" indent="0" hangingPunct="0">
              <a:lnSpc>
                <a:spcPct val="108000"/>
              </a:lnSpc>
              <a:spcBef>
                <a:spcPts val="0"/>
              </a:spcBef>
              <a:spcAft>
                <a:spcPts val="799"/>
              </a:spcAft>
            </a:pPr>
            <a:r>
              <a:rPr lang="en-US" sz="1800" dirty="0">
                <a:latin typeface="Times New Roman" pitchFamily="18" charset="0"/>
                <a:cs typeface="Times New Roman" pitchFamily="18" charset="0"/>
              </a:rPr>
              <a:t>Another imposed limitation is that in the Cloud server, we can only use a small number of widgets. </a:t>
            </a:r>
            <a:r>
              <a:rPr lang="en-US" sz="1800" dirty="0" err="1">
                <a:latin typeface="Times New Roman" pitchFamily="18" charset="0"/>
                <a:cs typeface="Times New Roman" pitchFamily="18" charset="0"/>
              </a:rPr>
              <a:t>Blynk</a:t>
            </a:r>
            <a:r>
              <a:rPr lang="en-US" sz="1800" dirty="0">
                <a:latin typeface="Times New Roman" pitchFamily="18" charset="0"/>
                <a:cs typeface="Times New Roman" pitchFamily="18" charset="0"/>
              </a:rPr>
              <a:t> is using the concept of “energy” to implement a pricing system for its widgets. In the Cloud server we may start a new project with 1000 energy units. An LED widget may cost we 200 units, leaving 800 units for other widgets.</a:t>
            </a:r>
          </a:p>
          <a:p>
            <a:pPr marL="0" lvl="0" indent="0" hangingPunct="0">
              <a:lnSpc>
                <a:spcPct val="108000"/>
              </a:lnSpc>
              <a:spcBef>
                <a:spcPts val="0"/>
              </a:spcBef>
              <a:spcAft>
                <a:spcPts val="799"/>
              </a:spcAft>
            </a:pPr>
            <a:r>
              <a:rPr lang="en-US" sz="1800" dirty="0">
                <a:latin typeface="Times New Roman" pitchFamily="18" charset="0"/>
                <a:cs typeface="Times New Roman" pitchFamily="18" charset="0"/>
              </a:rPr>
              <a:t>On a private server, we can set </a:t>
            </a:r>
            <a:r>
              <a:rPr lang="en-US" sz="1800" dirty="0" err="1">
                <a:latin typeface="Times New Roman" pitchFamily="18" charset="0"/>
                <a:cs typeface="Times New Roman" pitchFamily="18" charset="0"/>
              </a:rPr>
              <a:t>wer</a:t>
            </a:r>
            <a:r>
              <a:rPr lang="en-US" sz="1800" dirty="0">
                <a:latin typeface="Times New Roman" pitchFamily="18" charset="0"/>
                <a:cs typeface="Times New Roman" pitchFamily="18" charset="0"/>
              </a:rPr>
              <a:t> own energy limits. We can configure our server to allocate 100,000 energy units to new users. It’s totally up to us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2800" b="1" dirty="0">
                <a:latin typeface="Times New Roman" pitchFamily="18" charset="0"/>
                <a:cs typeface="Times New Roman" pitchFamily="18" charset="0"/>
              </a:rPr>
              <a:t>PROJECT SETUP – Home Section</a:t>
            </a:r>
          </a:p>
        </p:txBody>
      </p:sp>
      <p:pic>
        <p:nvPicPr>
          <p:cNvPr id="4" name="Picture 4">
            <a:extLst>
              <a:ext uri="{FF2B5EF4-FFF2-40B4-BE49-F238E27FC236}">
                <a16:creationId xmlns:a16="http://schemas.microsoft.com/office/drawing/2014/main" id="{6C594795-1013-F7FE-BC46-8885290AF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123222" y="36354"/>
            <a:ext cx="4895682" cy="785745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2800" b="1" dirty="0">
                <a:latin typeface="Times New Roman" pitchFamily="18" charset="0"/>
                <a:cs typeface="Times New Roman" pitchFamily="18" charset="0"/>
              </a:rPr>
              <a:t>PROJECT SETUP – Receiver Section</a:t>
            </a:r>
          </a:p>
        </p:txBody>
      </p:sp>
      <p:pic>
        <p:nvPicPr>
          <p:cNvPr id="4" name="Picture 4">
            <a:extLst>
              <a:ext uri="{FF2B5EF4-FFF2-40B4-BE49-F238E27FC236}">
                <a16:creationId xmlns:a16="http://schemas.microsoft.com/office/drawing/2014/main" id="{3BEDD9EE-D634-BAC7-F860-8707A9181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185850" y="393966"/>
            <a:ext cx="4668469" cy="713027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201671" y="-436561"/>
            <a:ext cx="4942286" cy="8784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p:cNvSpPr>
            <a:spLocks noGrp="1"/>
          </p:cNvSpPr>
          <p:nvPr>
            <p:ph type="title"/>
          </p:nvPr>
        </p:nvSpPr>
        <p:spPr/>
        <p:txBody>
          <a:bodyPr>
            <a:normAutofit/>
          </a:bodyPr>
          <a:lstStyle/>
          <a:p>
            <a:r>
              <a:rPr lang="en-US" sz="3200" b="1" dirty="0">
                <a:latin typeface="Times New Roman" pitchFamily="18" charset="0"/>
                <a:ea typeface="Source Sans Pro Black" pitchFamily="34" charset="0"/>
                <a:cs typeface="Times New Roman" pitchFamily="18" charset="0"/>
              </a:rPr>
              <a:t>CODE OUTPUT</a:t>
            </a:r>
            <a:endParaRPr lang="en-IN" sz="3200" b="1" dirty="0">
              <a:latin typeface="Times New Roman" pitchFamily="18" charset="0"/>
              <a:ea typeface="Source Sans Pro Black" pitchFamily="34" charset="0"/>
              <a:cs typeface="Times New Roman" pitchFamily="18" charset="0"/>
            </a:endParaRPr>
          </a:p>
        </p:txBody>
      </p:sp>
    </p:spTree>
    <p:extLst>
      <p:ext uri="{BB962C8B-B14F-4D97-AF65-F5344CB8AC3E}">
        <p14:creationId xmlns:p14="http://schemas.microsoft.com/office/powerpoint/2010/main" val="3685332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3600" b="1" dirty="0" err="1">
                <a:latin typeface="Times New Roman" pitchFamily="18" charset="0"/>
                <a:cs typeface="Times New Roman" pitchFamily="18" charset="0"/>
              </a:rPr>
              <a:t>Blynk</a:t>
            </a:r>
            <a:r>
              <a:rPr lang="en-IN" sz="3600" b="1" dirty="0">
                <a:latin typeface="Times New Roman" pitchFamily="18" charset="0"/>
                <a:cs typeface="Times New Roman" pitchFamily="18" charset="0"/>
              </a:rPr>
              <a:t> App Result when all things are normal</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2775685" y="1523852"/>
            <a:ext cx="3755339" cy="5006943"/>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err="1">
                <a:latin typeface="Times New Roman" pitchFamily="18" charset="0"/>
                <a:ea typeface="Source Sans Pro Black" pitchFamily="34" charset="0"/>
                <a:cs typeface="Times New Roman" pitchFamily="18" charset="0"/>
              </a:rPr>
              <a:t>Blynk</a:t>
            </a:r>
            <a:r>
              <a:rPr lang="en-US" sz="3200" b="1" dirty="0">
                <a:latin typeface="Times New Roman" pitchFamily="18" charset="0"/>
                <a:ea typeface="Source Sans Pro Black" pitchFamily="34" charset="0"/>
                <a:cs typeface="Times New Roman" pitchFamily="18" charset="0"/>
              </a:rPr>
              <a:t> Result when human activity detected</a:t>
            </a:r>
            <a:endParaRPr lang="en-IN" sz="3200" b="1" dirty="0">
              <a:latin typeface="Times New Roman" pitchFamily="18" charset="0"/>
              <a:ea typeface="Source Sans Pro Black" pitchFamily="34" charset="0"/>
              <a:cs typeface="Times New Roman" pitchFamily="18" charset="0"/>
            </a:endParaRP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55576" y="1268760"/>
            <a:ext cx="3240359" cy="5112568"/>
          </a:xfrm>
        </p:spPr>
      </p:pic>
      <p:sp>
        <p:nvSpPr>
          <p:cNvPr id="7" name="Content Placeholder 6"/>
          <p:cNvSpPr>
            <a:spLocks noGrp="1"/>
          </p:cNvSpPr>
          <p:nvPr>
            <p:ph sz="half" idx="2"/>
          </p:nvPr>
        </p:nvSpPr>
        <p:spPr>
          <a:xfrm>
            <a:off x="4648200" y="1600201"/>
            <a:ext cx="4316288" cy="2404863"/>
          </a:xfrm>
        </p:spPr>
        <p:txBody>
          <a:bodyPr>
            <a:normAutofit/>
          </a:bodyPr>
          <a:lstStyle/>
          <a:p>
            <a:r>
              <a:rPr lang="en-US" sz="2400" dirty="0">
                <a:latin typeface="Times New Roman" pitchFamily="18" charset="0"/>
                <a:ea typeface="Source Sans Pro Semibold" pitchFamily="34" charset="0"/>
                <a:cs typeface="Times New Roman" pitchFamily="18" charset="0"/>
              </a:rPr>
              <a:t>Turns on light when a person enters room detected by PIR sensor</a:t>
            </a:r>
            <a:endParaRPr lang="en-IN" sz="2400" dirty="0">
              <a:latin typeface="Times New Roman" pitchFamily="18" charset="0"/>
              <a:ea typeface="Source Sans Pro Semibold" pitchFamily="34" charset="0"/>
              <a:cs typeface="Times New Roman" pitchFamily="18" charset="0"/>
            </a:endParaRPr>
          </a:p>
        </p:txBody>
      </p:sp>
    </p:spTree>
    <p:extLst>
      <p:ext uri="{BB962C8B-B14F-4D97-AF65-F5344CB8AC3E}">
        <p14:creationId xmlns:p14="http://schemas.microsoft.com/office/powerpoint/2010/main" val="1579945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latin typeface="Times New Roman" pitchFamily="18" charset="0"/>
                <a:ea typeface="Source Sans Pro Black" pitchFamily="34" charset="0"/>
                <a:cs typeface="Times New Roman" pitchFamily="18" charset="0"/>
              </a:rPr>
              <a:t>Blynk</a:t>
            </a:r>
            <a:r>
              <a:rPr lang="en-US" sz="3200" b="1" dirty="0">
                <a:latin typeface="Times New Roman" pitchFamily="18" charset="0"/>
                <a:ea typeface="Source Sans Pro Black" pitchFamily="34" charset="0"/>
                <a:cs typeface="Times New Roman" pitchFamily="18" charset="0"/>
              </a:rPr>
              <a:t> Result when water level is full</a:t>
            </a:r>
            <a:endParaRPr lang="en-IN" sz="3200" b="1" dirty="0">
              <a:latin typeface="Times New Roman" pitchFamily="18" charset="0"/>
              <a:ea typeface="Source Sans Pro Black" pitchFamily="34"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27584" y="1412776"/>
            <a:ext cx="3240360" cy="4896544"/>
          </a:xfrm>
        </p:spPr>
      </p:pic>
      <p:sp>
        <p:nvSpPr>
          <p:cNvPr id="6" name="Content Placeholder 5"/>
          <p:cNvSpPr>
            <a:spLocks noGrp="1"/>
          </p:cNvSpPr>
          <p:nvPr>
            <p:ph sz="half" idx="2"/>
          </p:nvPr>
        </p:nvSpPr>
        <p:spPr>
          <a:xfrm>
            <a:off x="4716016" y="1556792"/>
            <a:ext cx="4320480" cy="2160239"/>
          </a:xfrm>
        </p:spPr>
        <p:txBody>
          <a:bodyPr>
            <a:normAutofit/>
          </a:bodyPr>
          <a:lstStyle/>
          <a:p>
            <a:r>
              <a:rPr lang="en-US" sz="2400" dirty="0">
                <a:latin typeface="Times New Roman" pitchFamily="18" charset="0"/>
                <a:ea typeface="Source Sans Pro Semibold" pitchFamily="34" charset="0"/>
                <a:cs typeface="Times New Roman" pitchFamily="18" charset="0"/>
              </a:rPr>
              <a:t>Water level is detected by the Ultrasonic sensor , if water level is low it turns on the motor and when water is full it turns off the motor</a:t>
            </a:r>
            <a:endParaRPr lang="en-IN" sz="2400" dirty="0">
              <a:latin typeface="Times New Roman" pitchFamily="18" charset="0"/>
              <a:ea typeface="Source Sans Pro Semibold" pitchFamily="34" charset="0"/>
              <a:cs typeface="Times New Roman" pitchFamily="18" charset="0"/>
            </a:endParaRPr>
          </a:p>
        </p:txBody>
      </p:sp>
    </p:spTree>
    <p:extLst>
      <p:ext uri="{BB962C8B-B14F-4D97-AF65-F5344CB8AC3E}">
        <p14:creationId xmlns:p14="http://schemas.microsoft.com/office/powerpoint/2010/main" val="2647333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latin typeface="Times New Roman" pitchFamily="18" charset="0"/>
                <a:ea typeface="Source Sans Pro Black" pitchFamily="34" charset="0"/>
                <a:cs typeface="Times New Roman" pitchFamily="18" charset="0"/>
              </a:rPr>
              <a:t>Blynk</a:t>
            </a:r>
            <a:r>
              <a:rPr lang="en-US" sz="3200" b="1" dirty="0">
                <a:latin typeface="Times New Roman" pitchFamily="18" charset="0"/>
                <a:ea typeface="Source Sans Pro Black" pitchFamily="34" charset="0"/>
                <a:cs typeface="Times New Roman" pitchFamily="18" charset="0"/>
              </a:rPr>
              <a:t> result when gas detected</a:t>
            </a:r>
            <a:endParaRPr lang="en-IN" sz="3200" b="1" dirty="0">
              <a:latin typeface="Times New Roman" pitchFamily="18" charset="0"/>
              <a:ea typeface="Source Sans Pro Black" pitchFamily="34"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39552" y="1340768"/>
            <a:ext cx="3312368" cy="5146565"/>
          </a:xfrm>
        </p:spPr>
      </p:pic>
      <p:sp>
        <p:nvSpPr>
          <p:cNvPr id="6" name="Content Placeholder 5"/>
          <p:cNvSpPr>
            <a:spLocks noGrp="1"/>
          </p:cNvSpPr>
          <p:nvPr>
            <p:ph sz="half" idx="2"/>
          </p:nvPr>
        </p:nvSpPr>
        <p:spPr>
          <a:xfrm>
            <a:off x="4087619" y="1759632"/>
            <a:ext cx="4876869" cy="1237320"/>
          </a:xfrm>
        </p:spPr>
        <p:txBody>
          <a:bodyPr>
            <a:normAutofit/>
          </a:bodyPr>
          <a:lstStyle/>
          <a:p>
            <a:r>
              <a:rPr lang="en-US" sz="2000" dirty="0">
                <a:latin typeface="Times New Roman" pitchFamily="18" charset="0"/>
                <a:ea typeface="Source Sans Pro Semibold" pitchFamily="34" charset="0"/>
                <a:cs typeface="Times New Roman" pitchFamily="18" charset="0"/>
              </a:rPr>
              <a:t>Gas level is detected by gas sensor , normal gas level set as 400 if this value increase it will give us an alert </a:t>
            </a:r>
            <a:endParaRPr lang="en-IN" sz="2000" dirty="0">
              <a:latin typeface="Times New Roman" pitchFamily="18" charset="0"/>
              <a:ea typeface="Source Sans Pro Semibold" pitchFamily="34" charset="0"/>
              <a:cs typeface="Times New Roman" pitchFamily="18" charset="0"/>
            </a:endParaRPr>
          </a:p>
        </p:txBody>
      </p:sp>
    </p:spTree>
    <p:extLst>
      <p:ext uri="{BB962C8B-B14F-4D97-AF65-F5344CB8AC3E}">
        <p14:creationId xmlns:p14="http://schemas.microsoft.com/office/powerpoint/2010/main" val="2813377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latin typeface="Times New Roman" pitchFamily="18" charset="0"/>
                <a:ea typeface="Source Sans Pro Black" pitchFamily="34" charset="0"/>
                <a:cs typeface="Times New Roman" pitchFamily="18" charset="0"/>
              </a:rPr>
              <a:t>Blynk</a:t>
            </a:r>
            <a:r>
              <a:rPr lang="en-US" sz="3200" b="1" dirty="0">
                <a:latin typeface="Times New Roman" pitchFamily="18" charset="0"/>
                <a:ea typeface="Source Sans Pro Black" pitchFamily="34" charset="0"/>
                <a:cs typeface="Times New Roman" pitchFamily="18" charset="0"/>
              </a:rPr>
              <a:t> result when vibration detected</a:t>
            </a:r>
            <a:endParaRPr lang="en-IN" sz="3200" b="1" dirty="0">
              <a:latin typeface="Times New Roman" pitchFamily="18" charset="0"/>
              <a:ea typeface="Source Sans Pro Black" pitchFamily="34" charset="0"/>
              <a:cs typeface="Times New Roman"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196752"/>
            <a:ext cx="4032448" cy="5400600"/>
          </a:xfrm>
        </p:spPr>
      </p:pic>
    </p:spTree>
    <p:extLst>
      <p:ext uri="{BB962C8B-B14F-4D97-AF65-F5344CB8AC3E}">
        <p14:creationId xmlns:p14="http://schemas.microsoft.com/office/powerpoint/2010/main" val="172026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2800" b="1" dirty="0">
                <a:latin typeface="Times New Roman" pitchFamily="18" charset="0"/>
                <a:cs typeface="Times New Roman" pitchFamily="18" charset="0"/>
              </a:rPr>
              <a:t>OBJECTIVE</a:t>
            </a:r>
          </a:p>
        </p:txBody>
      </p:sp>
      <p:sp>
        <p:nvSpPr>
          <p:cNvPr id="3" name="Text Placeholder 2"/>
          <p:cNvSpPr txBox="1">
            <a:spLocks noGrp="1"/>
          </p:cNvSpPr>
          <p:nvPr>
            <p:ph type="body" idx="4294967295"/>
          </p:nvPr>
        </p:nvSpPr>
        <p:spPr>
          <a:xfrm>
            <a:off x="456845" y="1900896"/>
            <a:ext cx="8228437" cy="3976818"/>
          </a:xfrm>
        </p:spPr>
        <p:txBody>
          <a:bodyPr>
            <a:norm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lvl="0" hangingPunct="0"/>
            <a:r>
              <a:rPr lang="en-IN" sz="1800" dirty="0">
                <a:latin typeface="Times New Roman" pitchFamily="18" charset="0"/>
                <a:cs typeface="Times New Roman" pitchFamily="18" charset="0"/>
              </a:rPr>
              <a:t>The recent technology in home automation provides security, safety and comfortable life at home. That is why in the competitive environment and fast world, home automation technology is required for every person.  </a:t>
            </a:r>
          </a:p>
          <a:p>
            <a:pPr lvl="0" hangingPunct="0"/>
            <a:r>
              <a:rPr lang="en-IN" sz="1800" dirty="0">
                <a:latin typeface="Times New Roman" pitchFamily="18" charset="0"/>
                <a:cs typeface="Times New Roman" pitchFamily="18" charset="0"/>
              </a:rPr>
              <a:t> This purposed home automation technology provides smart monitoring and control of the home appliances using Lora with </a:t>
            </a:r>
            <a:r>
              <a:rPr lang="en-IN" sz="1800" dirty="0" err="1">
                <a:latin typeface="Times New Roman" pitchFamily="18" charset="0"/>
                <a:cs typeface="Times New Roman" pitchFamily="18" charset="0"/>
              </a:rPr>
              <a:t>IoT</a:t>
            </a:r>
            <a:endParaRPr lang="en-IN" sz="1800" dirty="0">
              <a:latin typeface="Times New Roman" pitchFamily="18" charset="0"/>
              <a:cs typeface="Times New Roman" pitchFamily="18" charset="0"/>
            </a:endParaRPr>
          </a:p>
          <a:p>
            <a:pPr lvl="0" hangingPunct="0"/>
            <a:r>
              <a:rPr lang="en-IN" sz="1800" dirty="0">
                <a:latin typeface="Times New Roman" pitchFamily="18" charset="0"/>
                <a:cs typeface="Times New Roman" pitchFamily="18" charset="0"/>
              </a:rPr>
              <a:t> To develop an auto-discovery functionality of current state of devices. Devices may be in any of several states (on, off, open, close, high, low, etc.)  depending  on such  devices,  it  is  important  to  automatically  detect  the current  state  before  a  trigger  or  actuator  is  used  in  the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latin typeface="Times New Roman" pitchFamily="18" charset="0"/>
                <a:ea typeface="Source Sans Pro Black" pitchFamily="34" charset="0"/>
                <a:cs typeface="Times New Roman" pitchFamily="18" charset="0"/>
              </a:rPr>
              <a:t>Blynk</a:t>
            </a:r>
            <a:r>
              <a:rPr lang="en-US" sz="3200" b="1" dirty="0">
                <a:latin typeface="Times New Roman" pitchFamily="18" charset="0"/>
                <a:ea typeface="Source Sans Pro Black" pitchFamily="34" charset="0"/>
                <a:cs typeface="Times New Roman" pitchFamily="18" charset="0"/>
              </a:rPr>
              <a:t> result when room temperature rises</a:t>
            </a:r>
            <a:endParaRPr lang="en-IN" sz="3200" b="1" dirty="0">
              <a:latin typeface="Times New Roman" pitchFamily="18" charset="0"/>
              <a:ea typeface="Source Sans Pro Black" pitchFamily="34" charset="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568" y="1340768"/>
            <a:ext cx="3274029" cy="5112568"/>
          </a:xfrm>
        </p:spPr>
      </p:pic>
      <p:sp>
        <p:nvSpPr>
          <p:cNvPr id="6" name="Content Placeholder 5"/>
          <p:cNvSpPr>
            <a:spLocks noGrp="1"/>
          </p:cNvSpPr>
          <p:nvPr>
            <p:ph sz="half" idx="2"/>
          </p:nvPr>
        </p:nvSpPr>
        <p:spPr/>
        <p:txBody>
          <a:bodyPr>
            <a:normAutofit/>
          </a:bodyPr>
          <a:lstStyle/>
          <a:p>
            <a:r>
              <a:rPr lang="en-US" sz="2000" dirty="0">
                <a:latin typeface="Times New Roman" pitchFamily="18" charset="0"/>
                <a:ea typeface="Source Sans Pro Semibold" pitchFamily="34" charset="0"/>
                <a:cs typeface="Times New Roman" pitchFamily="18" charset="0"/>
              </a:rPr>
              <a:t>If normal room temperature rises then it will turn on the fan</a:t>
            </a:r>
            <a:endParaRPr lang="en-IN" sz="2000" dirty="0">
              <a:latin typeface="Times New Roman" pitchFamily="18" charset="0"/>
              <a:ea typeface="Source Sans Pro Semibold" pitchFamily="34" charset="0"/>
              <a:cs typeface="Times New Roman" pitchFamily="18" charset="0"/>
            </a:endParaRPr>
          </a:p>
        </p:txBody>
      </p:sp>
    </p:spTree>
    <p:extLst>
      <p:ext uri="{BB962C8B-B14F-4D97-AF65-F5344CB8AC3E}">
        <p14:creationId xmlns:p14="http://schemas.microsoft.com/office/powerpoint/2010/main" val="2926407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ea typeface="Source Sans Pro Black" pitchFamily="34" charset="0"/>
                <a:cs typeface="Times New Roman" pitchFamily="18" charset="0"/>
              </a:rPr>
              <a:t>SMS sent to user by GSM</a:t>
            </a:r>
            <a:endParaRPr lang="en-IN" sz="3200" b="1" dirty="0">
              <a:latin typeface="Times New Roman" pitchFamily="18" charset="0"/>
              <a:ea typeface="Source Sans Pro Black" pitchFamily="34" charset="0"/>
              <a:cs typeface="Times New Roman"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7744" y="1196752"/>
            <a:ext cx="4392488" cy="5400600"/>
          </a:xfrm>
        </p:spPr>
      </p:pic>
    </p:spTree>
    <p:extLst>
      <p:ext uri="{BB962C8B-B14F-4D97-AF65-F5344CB8AC3E}">
        <p14:creationId xmlns:p14="http://schemas.microsoft.com/office/powerpoint/2010/main" val="2853766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3200" b="1" dirty="0">
                <a:latin typeface="Times New Roman" pitchFamily="18" charset="0"/>
                <a:cs typeface="Times New Roman" pitchFamily="18" charset="0"/>
              </a:rPr>
              <a:t>FUTURE WORK</a:t>
            </a:r>
          </a:p>
        </p:txBody>
      </p:sp>
      <p:sp>
        <p:nvSpPr>
          <p:cNvPr id="3" name="Text Placeholder 2"/>
          <p:cNvSpPr txBox="1">
            <a:spLocks noGrp="1"/>
          </p:cNvSpPr>
          <p:nvPr>
            <p:ph type="body" idx="4294967295"/>
          </p:nvPr>
        </p:nvSpPr>
        <p:spPr>
          <a:xfrm>
            <a:off x="489827" y="2612318"/>
            <a:ext cx="8228437" cy="3976818"/>
          </a:xfrm>
        </p:spPr>
        <p:txBody>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lvl="0" hangingPunct="0"/>
            <a:r>
              <a:rPr lang="en-IN" sz="2000" dirty="0">
                <a:latin typeface="Times New Roman" pitchFamily="18" charset="0"/>
                <a:cs typeface="Times New Roman" pitchFamily="18" charset="0"/>
              </a:rPr>
              <a:t>A surveillance camera need to be added in the kit to monitor the home  24/7</a:t>
            </a:r>
          </a:p>
          <a:p>
            <a:pPr lvl="0" hangingPunct="0"/>
            <a:r>
              <a:rPr lang="en-IN" sz="2000" dirty="0">
                <a:latin typeface="Times New Roman" pitchFamily="18" charset="0"/>
                <a:cs typeface="Times New Roman" pitchFamily="18" charset="0"/>
              </a:rPr>
              <a:t>A user friendly application should be developed to enable user to monitor the home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3200" b="1" dirty="0">
                <a:latin typeface="Times New Roman" pitchFamily="18" charset="0"/>
                <a:cs typeface="Times New Roman" pitchFamily="18" charset="0"/>
              </a:rPr>
              <a:t>CONCLUSION</a:t>
            </a:r>
          </a:p>
        </p:txBody>
      </p:sp>
      <p:sp>
        <p:nvSpPr>
          <p:cNvPr id="3" name="Text Placeholder 2"/>
          <p:cNvSpPr txBox="1">
            <a:spLocks noGrp="1"/>
          </p:cNvSpPr>
          <p:nvPr>
            <p:ph type="body" idx="4294967295"/>
          </p:nvPr>
        </p:nvSpPr>
        <p:spPr>
          <a:xfrm>
            <a:off x="425169" y="1900896"/>
            <a:ext cx="8228437" cy="3976818"/>
          </a:xfrm>
        </p:spPr>
        <p:txBody>
          <a:bodyPr>
            <a:normAutofit lnSpcReduction="10000"/>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lvl="0" hangingPunct="0">
              <a:buNone/>
            </a:pPr>
            <a:r>
              <a:rPr lang="en-IN" sz="2000" dirty="0">
                <a:latin typeface="Times New Roman" pitchFamily="18" charset="0"/>
                <a:cs typeface="Times New Roman" pitchFamily="18" charset="0"/>
              </a:rPr>
              <a:t>In this investigation, a smart automation system has been designed, developed and tested for effective remote controlling of appliances at home, institute or industry. The system was developed at low cost with a capability of monitoring and controlling from a distance ranging from 3 km to 12 km through </a:t>
            </a:r>
            <a:r>
              <a:rPr lang="en-IN" sz="2000" dirty="0" err="1">
                <a:latin typeface="Times New Roman" pitchFamily="18" charset="0"/>
                <a:cs typeface="Times New Roman" pitchFamily="18" charset="0"/>
              </a:rPr>
              <a:t>LoRa</a:t>
            </a:r>
            <a:r>
              <a:rPr lang="en-IN" sz="2000" dirty="0">
                <a:latin typeface="Times New Roman" pitchFamily="18" charset="0"/>
                <a:cs typeface="Times New Roman" pitchFamily="18" charset="0"/>
              </a:rPr>
              <a:t> based wireless communication. Technologies  deployed  for  home  automation  that  are  available in the market are based on platforms which help to  connect devices or things around the home, the key point is  to make the home intelligent or smart with ease. To achieve  this  with  precision  by  the  use  of  static  IP  addresses  and  having  the  ability  to  detect  the  current  state  of  devices  by use  of  state  function  was  achieved  in  this  project.  In conclusion,  it  has  been  seen  that  home  automation  using internet  of  things  over  </a:t>
            </a:r>
            <a:r>
              <a:rPr lang="en-IN" sz="2000" dirty="0" err="1">
                <a:latin typeface="Times New Roman" pitchFamily="18" charset="0"/>
                <a:cs typeface="Times New Roman" pitchFamily="18" charset="0"/>
              </a:rPr>
              <a:t>LoRa</a:t>
            </a:r>
            <a:r>
              <a:rPr lang="en-IN" sz="2000" dirty="0">
                <a:latin typeface="Times New Roman" pitchFamily="18" charset="0"/>
                <a:cs typeface="Times New Roman" pitchFamily="18" charset="0"/>
              </a:rPr>
              <a:t>  technology  with  the  help  of Android application is both user friendly and cost effective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6845" y="273858"/>
            <a:ext cx="8228437" cy="114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3200" b="1" dirty="0">
                <a:latin typeface="Times New Roman" pitchFamily="18" charset="0"/>
                <a:cs typeface="Times New Roman" pitchFamily="18" charset="0"/>
              </a:rPr>
              <a:t>REFERENCES</a:t>
            </a:r>
          </a:p>
        </p:txBody>
      </p:sp>
      <p:sp>
        <p:nvSpPr>
          <p:cNvPr id="3" name="Text Placeholder 2"/>
          <p:cNvSpPr txBox="1">
            <a:spLocks noGrp="1"/>
          </p:cNvSpPr>
          <p:nvPr>
            <p:ph type="body" idx="4294967295"/>
          </p:nvPr>
        </p:nvSpPr>
        <p:spPr>
          <a:xfrm>
            <a:off x="456845" y="1603964"/>
            <a:ext cx="8228437" cy="3976818"/>
          </a:xfrm>
        </p:spPr>
        <p:txBody>
          <a:bodyPr>
            <a:normAutofit fontScale="92500" lnSpcReduction="10000"/>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lvl="0" hangingPunct="0"/>
            <a:r>
              <a:rPr lang="en-IN" sz="1800" dirty="0">
                <a:latin typeface="Times New Roman" pitchFamily="18" charset="0"/>
                <a:cs typeface="Times New Roman" pitchFamily="18" charset="0"/>
              </a:rPr>
              <a:t>1.  Lee, K.M., </a:t>
            </a:r>
            <a:r>
              <a:rPr lang="en-IN" sz="1800" dirty="0" err="1">
                <a:latin typeface="Times New Roman" pitchFamily="18" charset="0"/>
                <a:cs typeface="Times New Roman" pitchFamily="18" charset="0"/>
              </a:rPr>
              <a:t>Teng</a:t>
            </a:r>
            <a:r>
              <a:rPr lang="en-IN" sz="1800" dirty="0">
                <a:latin typeface="Times New Roman" pitchFamily="18" charset="0"/>
                <a:cs typeface="Times New Roman" pitchFamily="18" charset="0"/>
              </a:rPr>
              <a:t>, W.G. and </a:t>
            </a:r>
            <a:r>
              <a:rPr lang="en-IN" sz="1800" dirty="0" err="1">
                <a:latin typeface="Times New Roman" pitchFamily="18" charset="0"/>
                <a:cs typeface="Times New Roman" pitchFamily="18" charset="0"/>
              </a:rPr>
              <a:t>Hou</a:t>
            </a:r>
            <a:r>
              <a:rPr lang="en-IN" sz="1800" dirty="0">
                <a:latin typeface="Times New Roman" pitchFamily="18" charset="0"/>
                <a:cs typeface="Times New Roman" pitchFamily="18" charset="0"/>
              </a:rPr>
              <a:t>, T.W., "Point-n-Press: An Intelligent  Universal  Remote  Control  System  for  Home  Appliances,"  IEEE  Transactions  on  Automation  Science  and  Engineering.  2016,  13(3),  </a:t>
            </a:r>
            <a:r>
              <a:rPr lang="en-IN" sz="1800" dirty="0" err="1">
                <a:latin typeface="Times New Roman" pitchFamily="18" charset="0"/>
                <a:cs typeface="Times New Roman" pitchFamily="18" charset="0"/>
              </a:rPr>
              <a:t>pp</a:t>
            </a:r>
            <a:r>
              <a:rPr lang="en-IN" sz="1800" dirty="0">
                <a:latin typeface="Times New Roman" pitchFamily="18" charset="0"/>
                <a:cs typeface="Times New Roman" pitchFamily="18" charset="0"/>
              </a:rPr>
              <a:t> 1308 – 1317.</a:t>
            </a:r>
          </a:p>
          <a:p>
            <a:pPr lvl="0" hangingPunct="0"/>
            <a:r>
              <a:rPr lang="en-IN" sz="1800" dirty="0">
                <a:latin typeface="Times New Roman" pitchFamily="18" charset="0"/>
                <a:cs typeface="Times New Roman" pitchFamily="18" charset="0"/>
              </a:rPr>
              <a:t>2.  </a:t>
            </a:r>
            <a:r>
              <a:rPr lang="en-IN" sz="1800" dirty="0" err="1">
                <a:latin typeface="Times New Roman" pitchFamily="18" charset="0"/>
                <a:cs typeface="Times New Roman" pitchFamily="18" charset="0"/>
              </a:rPr>
              <a:t>Qu</a:t>
            </a:r>
            <a:r>
              <a:rPr lang="en-IN" sz="1800" dirty="0">
                <a:latin typeface="Times New Roman" pitchFamily="18" charset="0"/>
                <a:cs typeface="Times New Roman" pitchFamily="18" charset="0"/>
              </a:rPr>
              <a:t>,  Y.,  </a:t>
            </a:r>
            <a:r>
              <a:rPr lang="en-IN" sz="1800" dirty="0" err="1">
                <a:latin typeface="Times New Roman" pitchFamily="18" charset="0"/>
                <a:cs typeface="Times New Roman" pitchFamily="18" charset="0"/>
              </a:rPr>
              <a:t>Xu</a:t>
            </a:r>
            <a:r>
              <a:rPr lang="en-IN" sz="1800" dirty="0">
                <a:latin typeface="Times New Roman" pitchFamily="18" charset="0"/>
                <a:cs typeface="Times New Roman" pitchFamily="18" charset="0"/>
              </a:rPr>
              <a:t>,  K.,  Wang,  H.,  Wang,  D.  and  Wu,  B.,  December.  "Lifetime  maximization  in  rechargeable  wireless  sensor  networks  with  charging  interference,"  In  2015  IEEE  34th  International  Performance  Computing  and  Communications  Conference  (IPCCC) 2015, pp. 1-8.  </a:t>
            </a:r>
          </a:p>
          <a:p>
            <a:pPr lvl="0" hangingPunct="0"/>
            <a:r>
              <a:rPr lang="en-IN" sz="1800" dirty="0">
                <a:latin typeface="Times New Roman" pitchFamily="18" charset="0"/>
                <a:cs typeface="Times New Roman" pitchFamily="18" charset="0"/>
              </a:rPr>
              <a:t>3.  Hsieh,  C.W.,  Chi,  K.H.,  Jiang,  J.H.  and  </a:t>
            </a:r>
            <a:r>
              <a:rPr lang="en-IN" sz="1800" dirty="0" err="1">
                <a:latin typeface="Times New Roman" pitchFamily="18" charset="0"/>
                <a:cs typeface="Times New Roman" pitchFamily="18" charset="0"/>
              </a:rPr>
              <a:t>Ho</a:t>
            </a:r>
            <a:r>
              <a:rPr lang="en-IN" sz="1800" dirty="0">
                <a:latin typeface="Times New Roman" pitchFamily="18" charset="0"/>
                <a:cs typeface="Times New Roman" pitchFamily="18" charset="0"/>
              </a:rPr>
              <a:t>,  C.C.,  2014.  "Adaptive  binding  of  wireless  devices  for  home  automation,"  IEEE  Wireless  Communications, 21(5), pp.62-69.</a:t>
            </a:r>
          </a:p>
          <a:p>
            <a:pPr lvl="0" hangingPunct="0"/>
            <a:r>
              <a:rPr lang="en-IN" sz="1800" dirty="0">
                <a:latin typeface="Times New Roman" pitchFamily="18" charset="0"/>
                <a:cs typeface="Times New Roman" pitchFamily="18" charset="0"/>
              </a:rPr>
              <a:t>4.  Sheng, W., Matsuoka, Y., </a:t>
            </a:r>
            <a:r>
              <a:rPr lang="en-IN" sz="1800" dirty="0" err="1">
                <a:latin typeface="Times New Roman" pitchFamily="18" charset="0"/>
                <a:cs typeface="Times New Roman" pitchFamily="18" charset="0"/>
              </a:rPr>
              <a:t>Ou</a:t>
            </a:r>
            <a:r>
              <a:rPr lang="en-IN" sz="1800" dirty="0">
                <a:latin typeface="Times New Roman" pitchFamily="18" charset="0"/>
                <a:cs typeface="Times New Roman" pitchFamily="18" charset="0"/>
              </a:rPr>
              <a:t>, Y., Liu, M. and </a:t>
            </a:r>
            <a:r>
              <a:rPr lang="en-IN" sz="1800" dirty="0" err="1">
                <a:latin typeface="Times New Roman" pitchFamily="18" charset="0"/>
                <a:cs typeface="Times New Roman" pitchFamily="18" charset="0"/>
              </a:rPr>
              <a:t>Mastrogiovanni</a:t>
            </a:r>
            <a:r>
              <a:rPr lang="en-IN" sz="1800" dirty="0">
                <a:latin typeface="Times New Roman" pitchFamily="18" charset="0"/>
                <a:cs typeface="Times New Roman" pitchFamily="18" charset="0"/>
              </a:rPr>
              <a:t>, F.,.  "Guest  Editorial  Special  Section  on  Home  Automation,"  IEEE  Transactions  on  Automation  Science  and  Engineering,  2015,  12(4),  pp.1155-1156.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p:nvPr/>
        </p:nvSpPr>
        <p:spPr>
          <a:xfrm>
            <a:off x="8325749" y="6203383"/>
            <a:ext cx="653102" cy="65308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endParaRPr lang="en-IN" sz="1800" b="1" i="0" u="none" strike="noStrike" kern="1200" cap="none" spc="0" baseline="0" dirty="0">
              <a:ln>
                <a:noFill/>
              </a:ln>
              <a:solidFill>
                <a:srgbClr val="FFFFFF"/>
              </a:solidFill>
              <a:latin typeface="Source Sans Pro Black" pitchFamily="34"/>
              <a:ea typeface="Segoe UI" pitchFamily="2"/>
              <a:cs typeface="Tahoma" pitchFamily="2"/>
            </a:endParaRPr>
          </a:p>
        </p:txBody>
      </p:sp>
      <p:sp>
        <p:nvSpPr>
          <p:cNvPr id="4" name="Subtitle 3"/>
          <p:cNvSpPr txBox="1">
            <a:spLocks noGrp="1"/>
          </p:cNvSpPr>
          <p:nvPr>
            <p:ph type="subTitle" idx="4294967295"/>
          </p:nvPr>
        </p:nvSpPr>
        <p:spPr>
          <a:xfrm>
            <a:off x="0" y="652463"/>
            <a:ext cx="8228013" cy="3976687"/>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hangingPunct="0">
              <a:buNone/>
            </a:pPr>
            <a:r>
              <a:rPr lang="en-IN" b="1" dirty="0">
                <a:solidFill>
                  <a:schemeClr val="tx1"/>
                </a:solidFill>
                <a:latin typeface="Times New Roman" pitchFamily="18" charset="0"/>
                <a:cs typeface="Times New Roman"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Times New Roman" pitchFamily="18" charset="0"/>
                <a:cs typeface="Times New Roman" pitchFamily="18" charset="0"/>
              </a:rPr>
              <a:t>INTRODUCTION</a:t>
            </a:r>
          </a:p>
        </p:txBody>
      </p:sp>
      <p:sp>
        <p:nvSpPr>
          <p:cNvPr id="3" name="Text Placeholder 2"/>
          <p:cNvSpPr txBox="1">
            <a:spLocks noGrp="1"/>
          </p:cNvSpPr>
          <p:nvPr>
            <p:ph type="body" idx="4294967295"/>
          </p:nvPr>
        </p:nvSpPr>
        <p:spPr>
          <a:xfrm>
            <a:off x="467544" y="1268760"/>
            <a:ext cx="8229600" cy="4525963"/>
          </a:xfrm>
        </p:spPr>
        <p:txBody>
          <a:bodyPr>
            <a:no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285750" indent="-285750">
              <a:spcBef>
                <a:spcPts val="0"/>
              </a:spcBef>
              <a:spcAft>
                <a:spcPts val="1054"/>
              </a:spcAft>
            </a:pPr>
            <a:r>
              <a:rPr lang="en-GB" sz="1800" dirty="0">
                <a:latin typeface="Times New Roman" pitchFamily="18" charset="0"/>
                <a:cs typeface="Times New Roman" pitchFamily="18" charset="0"/>
              </a:rPr>
              <a:t>The current situation is such that people have to manually operate various kinds of appliances at their busiest scheduled period for busy families or individuals with physical limitations. There is no effective means of controlling various accidents due to gas leakage, fire, and burglary.</a:t>
            </a:r>
          </a:p>
          <a:p>
            <a:pPr marL="285750" indent="-285750">
              <a:spcBef>
                <a:spcPts val="0"/>
              </a:spcBef>
              <a:spcAft>
                <a:spcPts val="1054"/>
              </a:spcAft>
            </a:pPr>
            <a:br>
              <a:rPr lang="en-GB" sz="1800" dirty="0">
                <a:latin typeface="Times New Roman" pitchFamily="18" charset="0"/>
                <a:cs typeface="Times New Roman" pitchFamily="18" charset="0"/>
              </a:rPr>
            </a:br>
            <a:r>
              <a:rPr lang="en-GB" sz="1800" dirty="0">
                <a:latin typeface="Times New Roman" pitchFamily="18" charset="0"/>
                <a:cs typeface="Times New Roman" pitchFamily="18" charset="0"/>
              </a:rPr>
              <a:t>Our system will provide proper notifications to users for such incidents and alert them through messages on their phones. The smart home is a very promising area, which has various advantages such as providing increased comfort, safety, and security to people . </a:t>
            </a:r>
          </a:p>
          <a:p>
            <a:pPr marL="285750" indent="-285750">
              <a:spcBef>
                <a:spcPts val="0"/>
              </a:spcBef>
              <a:spcAft>
                <a:spcPts val="1054"/>
              </a:spcAft>
            </a:pPr>
            <a:endParaRPr lang="en-GB" sz="1800" dirty="0">
              <a:latin typeface="Times New Roman" pitchFamily="18" charset="0"/>
              <a:cs typeface="Times New Roman" pitchFamily="18" charset="0"/>
            </a:endParaRPr>
          </a:p>
          <a:p>
            <a:pPr marL="285750" indent="-285750">
              <a:spcBef>
                <a:spcPts val="0"/>
              </a:spcBef>
              <a:spcAft>
                <a:spcPts val="1054"/>
              </a:spcAft>
            </a:pPr>
            <a:r>
              <a:rPr lang="en-GB" sz="1800" dirty="0">
                <a:latin typeface="Times New Roman" pitchFamily="18" charset="0"/>
                <a:cs typeface="Times New Roman" pitchFamily="18" charset="0"/>
              </a:rPr>
              <a:t>Therefore we are using the sensors that lead mankind in a smart and secured manner which provides output to a controller.</a:t>
            </a:r>
          </a:p>
          <a:p>
            <a:pPr marL="285750" indent="-285750">
              <a:spcBef>
                <a:spcPts val="0"/>
              </a:spcBef>
              <a:spcAft>
                <a:spcPts val="1054"/>
              </a:spcAft>
            </a:pPr>
            <a:br>
              <a:rPr lang="en-GB" sz="1800" dirty="0">
                <a:latin typeface="Times New Roman" pitchFamily="18" charset="0"/>
                <a:cs typeface="Times New Roman" pitchFamily="18" charset="0"/>
              </a:rPr>
            </a:br>
            <a:r>
              <a:rPr lang="en-GB" sz="1800" dirty="0">
                <a:latin typeface="Times New Roman" pitchFamily="18" charset="0"/>
                <a:cs typeface="Times New Roman" pitchFamily="18" charset="0"/>
              </a:rPr>
              <a:t>The main purpose of building this project is to provide security in residential and commercial places both times when we are far from home or we are at home. Creates a smart and secure environment.</a:t>
            </a:r>
            <a:br>
              <a:rPr lang="en-GB" sz="1800" dirty="0">
                <a:latin typeface="Times New Roman" pitchFamily="18" charset="0"/>
                <a:cs typeface="Times New Roman" pitchFamily="18" charset="0"/>
              </a:rPr>
            </a:br>
            <a:endParaRPr lang="en-GB"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Source Sans Pro Black" pitchFamily="34"/>
                <a:cs typeface="Tahoma" pitchFamily="2"/>
              </a:rPr>
              <a:t>EXISTING SYSTEM</a:t>
            </a:r>
          </a:p>
        </p:txBody>
      </p:sp>
      <p:sp>
        <p:nvSpPr>
          <p:cNvPr id="3" name="Text Placeholder 2"/>
          <p:cNvSpPr txBox="1">
            <a:spLocks noGrp="1"/>
          </p:cNvSpPr>
          <p:nvPr>
            <p:ph type="body" idx="4294967295"/>
          </p:nvPr>
        </p:nvSpPr>
        <p:spPr>
          <a:xfrm>
            <a:off x="326224" y="1741109"/>
            <a:ext cx="8489678" cy="4571121"/>
          </a:xfrm>
        </p:spPr>
        <p:txBody>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514350" indent="-285750" algn="just">
              <a:lnSpc>
                <a:spcPct val="150000"/>
              </a:lnSpc>
              <a:spcBef>
                <a:spcPts val="0"/>
              </a:spcBef>
              <a:spcAft>
                <a:spcPts val="1054"/>
              </a:spcAft>
              <a:tabLst>
                <a:tab pos="2781360" algn="l"/>
              </a:tabLst>
            </a:pPr>
            <a:r>
              <a:rPr lang="en-IN" sz="1700" dirty="0">
                <a:latin typeface="Times New Roman" pitchFamily="18" charset="0"/>
                <a:cs typeface="Times New Roman" pitchFamily="18" charset="0"/>
              </a:rPr>
              <a:t>In contrast, the widely used short-range technologies such as Bluetooth and Zigbee.</a:t>
            </a:r>
          </a:p>
          <a:p>
            <a:pPr marL="514350" indent="-285750" algn="just">
              <a:lnSpc>
                <a:spcPct val="150000"/>
              </a:lnSpc>
              <a:spcBef>
                <a:spcPts val="0"/>
              </a:spcBef>
              <a:spcAft>
                <a:spcPts val="1054"/>
              </a:spcAft>
              <a:tabLst>
                <a:tab pos="2781360" algn="l"/>
              </a:tabLst>
            </a:pPr>
            <a:r>
              <a:rPr lang="en-IN" sz="1700" dirty="0">
                <a:latin typeface="Times New Roman" pitchFamily="18" charset="0"/>
                <a:cs typeface="Times New Roman" pitchFamily="18" charset="0"/>
              </a:rPr>
              <a:t>Electrical appliance controlled manually.</a:t>
            </a:r>
          </a:p>
          <a:p>
            <a:pPr marL="514350" indent="-285750" algn="just">
              <a:lnSpc>
                <a:spcPct val="150000"/>
              </a:lnSpc>
              <a:spcBef>
                <a:spcPts val="0"/>
              </a:spcBef>
              <a:spcAft>
                <a:spcPts val="1054"/>
              </a:spcAft>
              <a:tabLst>
                <a:tab pos="2781360" algn="l"/>
              </a:tabLst>
            </a:pPr>
            <a:r>
              <a:rPr lang="en-IN" sz="1700" dirty="0">
                <a:latin typeface="Times New Roman" pitchFamily="18" charset="0"/>
                <a:cs typeface="Times New Roman" pitchFamily="18" charset="0"/>
              </a:rPr>
              <a:t>No alert or information to the Owner.</a:t>
            </a:r>
          </a:p>
          <a:p>
            <a:pPr marL="0" lvl="0" indent="0">
              <a:lnSpc>
                <a:spcPct val="108000"/>
              </a:lnSpc>
              <a:spcBef>
                <a:spcPts val="0"/>
              </a:spcBef>
              <a:spcAft>
                <a:spcPts val="799"/>
              </a:spcAft>
              <a:buNone/>
              <a:tabLst>
                <a:tab pos="2324160" algn="l"/>
              </a:tabLst>
            </a:pPr>
            <a:endParaRPr lang="en-IN" sz="2100" b="1" dirty="0">
              <a:latin typeface="Times New Roman" pitchFamily="18" charset="0"/>
              <a:cs typeface="Times New Roman" pitchFamily="18" charset="0"/>
            </a:endParaRPr>
          </a:p>
          <a:p>
            <a:pPr marL="0" lvl="0" indent="0">
              <a:lnSpc>
                <a:spcPct val="108000"/>
              </a:lnSpc>
              <a:spcBef>
                <a:spcPts val="0"/>
              </a:spcBef>
              <a:spcAft>
                <a:spcPts val="799"/>
              </a:spcAft>
              <a:buNone/>
              <a:tabLst>
                <a:tab pos="2324160" algn="l"/>
              </a:tabLst>
            </a:pPr>
            <a:r>
              <a:rPr lang="en-IN" sz="2100" b="1" dirty="0">
                <a:latin typeface="Times New Roman" pitchFamily="18" charset="0"/>
                <a:cs typeface="Times New Roman" pitchFamily="18" charset="0"/>
              </a:rPr>
              <a:t>DISADVANTAGES</a:t>
            </a:r>
            <a:r>
              <a:rPr lang="en-IN" sz="2100" dirty="0">
                <a:latin typeface="Times New Roman" pitchFamily="18" charset="0"/>
                <a:cs typeface="Times New Roman" pitchFamily="18" charset="0"/>
              </a:rPr>
              <a:t> :</a:t>
            </a:r>
          </a:p>
          <a:p>
            <a:pPr marL="457200" lvl="0" indent="-228600" algn="just">
              <a:lnSpc>
                <a:spcPct val="150000"/>
              </a:lnSpc>
              <a:spcBef>
                <a:spcPts val="0"/>
              </a:spcBef>
              <a:spcAft>
                <a:spcPts val="799"/>
              </a:spcAft>
              <a:buClr>
                <a:srgbClr val="2C3E50"/>
              </a:buClr>
              <a:tabLst>
                <a:tab pos="914400" algn="l"/>
                <a:tab pos="2781360" algn="l"/>
              </a:tabLst>
            </a:pPr>
            <a:r>
              <a:rPr lang="en-IN" sz="1700" dirty="0">
                <a:latin typeface="Times New Roman" pitchFamily="18" charset="0"/>
                <a:cs typeface="Times New Roman" pitchFamily="18" charset="0"/>
              </a:rPr>
              <a:t>Short range communication</a:t>
            </a:r>
          </a:p>
          <a:p>
            <a:pPr marL="457200" lvl="0" indent="-228600" algn="just">
              <a:lnSpc>
                <a:spcPct val="150000"/>
              </a:lnSpc>
              <a:spcBef>
                <a:spcPts val="0"/>
              </a:spcBef>
              <a:spcAft>
                <a:spcPts val="799"/>
              </a:spcAft>
              <a:buClr>
                <a:srgbClr val="2C3E50"/>
              </a:buClr>
              <a:tabLst>
                <a:tab pos="914400" algn="l"/>
                <a:tab pos="2781360" algn="l"/>
              </a:tabLst>
            </a:pPr>
            <a:r>
              <a:rPr lang="en-IN" sz="1700" dirty="0">
                <a:latin typeface="Times New Roman" pitchFamily="18" charset="0"/>
                <a:cs typeface="Times New Roman" pitchFamily="18" charset="0"/>
              </a:rPr>
              <a:t>Very difficult to monitoring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2700" b="1" dirty="0">
                <a:latin typeface="Times New Roman" pitchFamily="18" charset="0"/>
                <a:cs typeface="Times New Roman" pitchFamily="18" charset="0"/>
              </a:rPr>
              <a:t>PROPOSED SYSTEM</a:t>
            </a:r>
          </a:p>
        </p:txBody>
      </p:sp>
      <p:sp>
        <p:nvSpPr>
          <p:cNvPr id="3" name="Text Placeholder 2"/>
          <p:cNvSpPr txBox="1">
            <a:spLocks noGrp="1"/>
          </p:cNvSpPr>
          <p:nvPr>
            <p:ph type="body" idx="4294967295"/>
          </p:nvPr>
        </p:nvSpPr>
        <p:spPr>
          <a:xfrm>
            <a:off x="326224" y="1752865"/>
            <a:ext cx="8489678" cy="4571121"/>
          </a:xfrm>
        </p:spPr>
        <p:txBody>
          <a:bodyPr>
            <a:norm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457200" lvl="0" indent="-228600" algn="just">
              <a:lnSpc>
                <a:spcPct val="150000"/>
              </a:lnSpc>
              <a:spcBef>
                <a:spcPts val="0"/>
              </a:spcBef>
              <a:spcAft>
                <a:spcPts val="1054"/>
              </a:spcAft>
              <a:tabLst>
                <a:tab pos="2781360" algn="l"/>
              </a:tabLst>
            </a:pPr>
            <a:r>
              <a:rPr lang="en-IN" sz="1800" dirty="0">
                <a:latin typeface="Times New Roman" pitchFamily="18" charset="0"/>
                <a:cs typeface="Times New Roman" pitchFamily="18" charset="0"/>
              </a:rPr>
              <a:t>The proposed system has been divided into two parts. The first part is known as the sender end, where the system interconnects users’ mobile phone to an ESP8266 module using wireless network. Then the ESP8266 module is connected to a </a:t>
            </a:r>
            <a:r>
              <a:rPr lang="en-IN" sz="1800" dirty="0" err="1">
                <a:latin typeface="Times New Roman" pitchFamily="18" charset="0"/>
                <a:cs typeface="Times New Roman" pitchFamily="18" charset="0"/>
              </a:rPr>
              <a:t>LoRa</a:t>
            </a:r>
            <a:r>
              <a:rPr lang="en-IN" sz="1800" dirty="0">
                <a:latin typeface="Times New Roman" pitchFamily="18" charset="0"/>
                <a:cs typeface="Times New Roman" pitchFamily="18" charset="0"/>
              </a:rPr>
              <a:t> module for transmitting data.</a:t>
            </a:r>
          </a:p>
          <a:p>
            <a:pPr marL="457200" lvl="0" indent="-228600" algn="just">
              <a:lnSpc>
                <a:spcPct val="150000"/>
              </a:lnSpc>
              <a:spcBef>
                <a:spcPts val="0"/>
              </a:spcBef>
              <a:spcAft>
                <a:spcPts val="1054"/>
              </a:spcAft>
              <a:tabLst>
                <a:tab pos="2781360" algn="l"/>
              </a:tabLst>
            </a:pPr>
            <a:r>
              <a:rPr lang="en-IN" sz="1800" dirty="0">
                <a:latin typeface="Times New Roman" pitchFamily="18" charset="0"/>
                <a:cs typeface="Times New Roman" pitchFamily="18" charset="0"/>
              </a:rPr>
              <a:t>The second part is the receiver end where a </a:t>
            </a:r>
            <a:r>
              <a:rPr lang="en-IN" sz="1800" dirty="0" err="1">
                <a:latin typeface="Times New Roman" pitchFamily="18" charset="0"/>
                <a:cs typeface="Times New Roman" pitchFamily="18" charset="0"/>
              </a:rPr>
              <a:t>LoRa</a:t>
            </a:r>
            <a:r>
              <a:rPr lang="en-IN" sz="1800" dirty="0">
                <a:latin typeface="Times New Roman" pitchFamily="18" charset="0"/>
                <a:cs typeface="Times New Roman" pitchFamily="18" charset="0"/>
              </a:rPr>
              <a:t> module is integrated with the ESP8266 . In this part, wired connections are made with several sensors and the ESP8266 module. The receiver side is interconnected with the home appliances.</a:t>
            </a:r>
          </a:p>
          <a:p>
            <a:pPr marL="457200" lvl="0" indent="-228600" algn="just">
              <a:lnSpc>
                <a:spcPct val="150000"/>
              </a:lnSpc>
              <a:spcBef>
                <a:spcPts val="0"/>
              </a:spcBef>
              <a:spcAft>
                <a:spcPts val="1054"/>
              </a:spcAft>
              <a:tabLst>
                <a:tab pos="2781360" algn="l"/>
              </a:tabLst>
            </a:pPr>
            <a:r>
              <a:rPr lang="en-IN" sz="1800" dirty="0">
                <a:latin typeface="Times New Roman" pitchFamily="18" charset="0"/>
                <a:cs typeface="Times New Roman" pitchFamily="18" charset="0"/>
              </a:rPr>
              <a:t>The proposed system shows the capability to monitor surrounding environment by observing temperature humidity and controlling home appliances at the any region where the system is installed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txBox="1">
            <a:spLocks noGrp="1"/>
          </p:cNvSpPr>
          <p:nvPr>
            <p:ph type="title" idx="4294967295"/>
          </p:nvPr>
        </p:nvSpPr>
        <p:spPr/>
        <p:txBody>
          <a:bodyP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buNone/>
            </a:pPr>
            <a:r>
              <a:rPr lang="en-IN" sz="3200" b="1" dirty="0">
                <a:latin typeface="Times New Roman" pitchFamily="18" charset="0"/>
                <a:cs typeface="Times New Roman" pitchFamily="18" charset="0"/>
              </a:rPr>
              <a:t>ADVANTAGES OF PROPOSED SYSTEM</a:t>
            </a:r>
          </a:p>
        </p:txBody>
      </p:sp>
      <p:sp>
        <p:nvSpPr>
          <p:cNvPr id="3" name="Text Placeholder 7"/>
          <p:cNvSpPr txBox="1">
            <a:spLocks noGrp="1"/>
          </p:cNvSpPr>
          <p:nvPr>
            <p:ph type="body" idx="4294967295"/>
          </p:nvPr>
        </p:nvSpPr>
        <p:spPr/>
        <p:txBody>
          <a:bodyPr>
            <a:normAutofit/>
          </a:bodyPr>
          <a:lstStyle>
            <a:defPPr marL="432000" marR="0" lvl="0" indent="-324000">
              <a:spcBef>
                <a:spcPts val="1414"/>
              </a:spcBef>
              <a:spcAft>
                <a:spcPts val="0"/>
              </a:spcAft>
              <a:buSzPct val="45000"/>
              <a:buFont typeface="StarSymbol"/>
              <a:buNone/>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defPPr>
            <a:lvl1pPr marL="432000" marR="0" lvl="0" indent="-324000">
              <a:spcBef>
                <a:spcPts val="1414"/>
              </a:spcBef>
              <a:spcAft>
                <a:spcPts val="0"/>
              </a:spcAft>
              <a:buSzPct val="45000"/>
              <a:buFont typeface="StarSymbol"/>
              <a:buChar char="●"/>
              <a:defRPr lang="en-IN" sz="3200" b="0" i="0" u="none" strike="noStrike" kern="1200" cap="none">
                <a:ln>
                  <a:noFill/>
                </a:ln>
                <a:highlight>
                  <a:scrgbClr r="0" g="0" b="0">
                    <a:alpha val="0"/>
                  </a:scrgbClr>
                </a:highlight>
                <a:latin typeface="Liberation Sans" pitchFamily="18"/>
                <a:ea typeface="Microsoft YaHei" pitchFamily="2"/>
                <a:cs typeface="Lucida Sans" pitchFamily="2"/>
              </a:defRPr>
            </a:lvl1pPr>
            <a:lvl2pPr marL="864000" marR="0" lvl="1" indent="-324000">
              <a:spcBef>
                <a:spcPts val="1131"/>
              </a:spcBef>
              <a:spcAft>
                <a:spcPts val="0"/>
              </a:spcAft>
              <a:buSzPct val="75000"/>
              <a:buFont typeface="StarSymbol"/>
              <a:buChar char="–"/>
              <a:defRPr lang="en-IN" sz="2800" b="0" i="0" u="none" strike="noStrike" kern="1200" cap="none">
                <a:ln>
                  <a:noFill/>
                </a:ln>
                <a:highlight>
                  <a:scrgbClr r="0" g="0" b="0">
                    <a:alpha val="0"/>
                  </a:scrgbClr>
                </a:highlight>
                <a:latin typeface="Liberation Sans" pitchFamily="18"/>
                <a:ea typeface="Microsoft YaHei" pitchFamily="2"/>
                <a:cs typeface="Lucida Sans" pitchFamily="2"/>
              </a:defRPr>
            </a:lvl2pPr>
            <a:lvl3pPr marL="1295999" marR="0" lvl="2" indent="-288000">
              <a:spcBef>
                <a:spcPts val="848"/>
              </a:spcBef>
              <a:spcAft>
                <a:spcPts val="0"/>
              </a:spcAft>
              <a:buSzPct val="45000"/>
              <a:buFont typeface="StarSymbol"/>
              <a:buChar char="●"/>
              <a:defRPr lang="en-IN" sz="2400" b="0" i="0" u="none" strike="noStrike" kern="1200" cap="none">
                <a:ln>
                  <a:noFill/>
                </a:ln>
                <a:highlight>
                  <a:scrgbClr r="0" g="0" b="0">
                    <a:alpha val="0"/>
                  </a:scrgbClr>
                </a:highlight>
                <a:latin typeface="Liberation Sans" pitchFamily="18"/>
                <a:ea typeface="Microsoft YaHei" pitchFamily="2"/>
                <a:cs typeface="Lucida Sans" pitchFamily="2"/>
              </a:defRPr>
            </a:lvl3pPr>
            <a:lvl4pPr marL="1728000" marR="0" lvl="3" indent="-216000">
              <a:spcBef>
                <a:spcPts val="564"/>
              </a:spcBef>
              <a:spcAft>
                <a:spcPts val="0"/>
              </a:spcAft>
              <a:buSzPct val="7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4pPr>
            <a:lvl5pPr marL="2160000" marR="0" lvl="4"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5pPr>
            <a:lvl6pPr marL="2592000" marR="0" lvl="5"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6pPr>
            <a:lvl7pPr marL="3024000" marR="0" lvl="6"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7pPr>
            <a:lvl8pPr marL="3456000" marR="0" lvl="7"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8pPr>
            <a:lvl9pPr marL="3887999" marR="0" lvl="8" indent="-216000">
              <a:spcBef>
                <a:spcPts val="281"/>
              </a:spcBef>
              <a:spcAft>
                <a:spcPts val="0"/>
              </a:spcAft>
              <a:buSzPct val="45000"/>
              <a:buFont typeface="StarSymbol"/>
              <a:buChar char="●"/>
              <a:defRPr lang="en-IN" sz="2000" b="0" i="0" u="none" strike="noStrike" kern="1200" cap="none">
                <a:ln>
                  <a:noFill/>
                </a:ln>
                <a:highlight>
                  <a:scrgbClr r="0" g="0" b="0">
                    <a:alpha val="0"/>
                  </a:scrgbClr>
                </a:highlight>
                <a:latin typeface="Liberation Sans" pitchFamily="18"/>
                <a:ea typeface="Microsoft YaHei" pitchFamily="2"/>
                <a:cs typeface="Lucida Sans" pitchFamily="2"/>
              </a:defRPr>
            </a:lvl9pPr>
          </a:lstStyle>
          <a:p>
            <a:pPr marL="457200" lvl="0" indent="-228600" algn="just">
              <a:lnSpc>
                <a:spcPct val="150000"/>
              </a:lnSpc>
              <a:spcBef>
                <a:spcPts val="0"/>
              </a:spcBef>
              <a:spcAft>
                <a:spcPts val="1054"/>
              </a:spcAft>
              <a:tabLst>
                <a:tab pos="2781360" algn="l"/>
              </a:tabLst>
            </a:pPr>
            <a:r>
              <a:rPr lang="en-IN" sz="1800" dirty="0">
                <a:latin typeface="Times New Roman" pitchFamily="18" charset="0"/>
                <a:cs typeface="Times New Roman" pitchFamily="18" charset="0"/>
              </a:rPr>
              <a:t>Low cost and power, and in an error-free</a:t>
            </a:r>
          </a:p>
          <a:p>
            <a:pPr marL="457200" lvl="0" indent="-228600" algn="just">
              <a:lnSpc>
                <a:spcPct val="150000"/>
              </a:lnSpc>
              <a:spcBef>
                <a:spcPts val="0"/>
              </a:spcBef>
              <a:spcAft>
                <a:spcPts val="1054"/>
              </a:spcAft>
              <a:tabLst>
                <a:tab pos="2781360" algn="l"/>
              </a:tabLst>
            </a:pPr>
            <a:r>
              <a:rPr lang="en-IN" sz="1800" dirty="0">
                <a:latin typeface="Times New Roman" pitchFamily="18" charset="0"/>
                <a:cs typeface="Times New Roman" pitchFamily="18" charset="0"/>
              </a:rPr>
              <a:t>Hazardless way from a long distance</a:t>
            </a:r>
          </a:p>
          <a:p>
            <a:pPr marL="457200" lvl="0" indent="-228600" algn="just">
              <a:lnSpc>
                <a:spcPct val="150000"/>
              </a:lnSpc>
              <a:spcBef>
                <a:spcPts val="0"/>
              </a:spcBef>
              <a:spcAft>
                <a:spcPts val="1054"/>
              </a:spcAft>
              <a:tabLst>
                <a:tab pos="2781360" algn="l"/>
              </a:tabLst>
            </a:pPr>
            <a:r>
              <a:rPr lang="en-IN" sz="1800" dirty="0">
                <a:latin typeface="Times New Roman" pitchFamily="18" charset="0"/>
                <a:cs typeface="Times New Roman" pitchFamily="18" charset="0"/>
              </a:rPr>
              <a:t>Alert system to owner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2800" b="1" dirty="0">
                <a:latin typeface="Times New Roman" pitchFamily="18" charset="0"/>
                <a:cs typeface="Times New Roman"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5363557"/>
              </p:ext>
            </p:extLst>
          </p:nvPr>
        </p:nvGraphicFramePr>
        <p:xfrm>
          <a:off x="179512" y="1196752"/>
          <a:ext cx="8784977" cy="5256584"/>
        </p:xfrm>
        <a:graphic>
          <a:graphicData uri="http://schemas.openxmlformats.org/drawingml/2006/table">
            <a:tbl>
              <a:tblPr firstRow="1" bandRow="1">
                <a:tableStyleId>{5940675A-B579-460E-94D1-54222C63F5DA}</a:tableStyleId>
              </a:tblPr>
              <a:tblGrid>
                <a:gridCol w="2335089">
                  <a:extLst>
                    <a:ext uri="{9D8B030D-6E8A-4147-A177-3AD203B41FA5}">
                      <a16:colId xmlns:a16="http://schemas.microsoft.com/office/drawing/2014/main" val="20000"/>
                    </a:ext>
                  </a:extLst>
                </a:gridCol>
                <a:gridCol w="833263">
                  <a:extLst>
                    <a:ext uri="{9D8B030D-6E8A-4147-A177-3AD203B41FA5}">
                      <a16:colId xmlns:a16="http://schemas.microsoft.com/office/drawing/2014/main" val="20001"/>
                    </a:ext>
                  </a:extLst>
                </a:gridCol>
                <a:gridCol w="2304256">
                  <a:extLst>
                    <a:ext uri="{9D8B030D-6E8A-4147-A177-3AD203B41FA5}">
                      <a16:colId xmlns:a16="http://schemas.microsoft.com/office/drawing/2014/main" val="20002"/>
                    </a:ext>
                  </a:extLst>
                </a:gridCol>
                <a:gridCol w="3312369">
                  <a:extLst>
                    <a:ext uri="{9D8B030D-6E8A-4147-A177-3AD203B41FA5}">
                      <a16:colId xmlns:a16="http://schemas.microsoft.com/office/drawing/2014/main" val="20003"/>
                    </a:ext>
                  </a:extLst>
                </a:gridCol>
              </a:tblGrid>
              <a:tr h="504056">
                <a:tc>
                  <a:txBody>
                    <a:bodyPr/>
                    <a:lstStyle/>
                    <a:p>
                      <a:pPr algn="ctr"/>
                      <a:r>
                        <a:rPr lang="en-US" b="1" dirty="0">
                          <a:latin typeface="Times New Roman" pitchFamily="18" charset="0"/>
                          <a:ea typeface="Source Sans Pro Semibold" pitchFamily="34" charset="0"/>
                          <a:cs typeface="Times New Roman" pitchFamily="18" charset="0"/>
                        </a:rPr>
                        <a:t>AUTHOR</a:t>
                      </a:r>
                      <a:endParaRPr lang="en-IN" b="1" dirty="0">
                        <a:latin typeface="Times New Roman" pitchFamily="18" charset="0"/>
                        <a:ea typeface="Source Sans Pro Semibold" pitchFamily="34" charset="0"/>
                        <a:cs typeface="Times New Roman" pitchFamily="18" charset="0"/>
                      </a:endParaRPr>
                    </a:p>
                  </a:txBody>
                  <a:tcPr/>
                </a:tc>
                <a:tc>
                  <a:txBody>
                    <a:bodyPr/>
                    <a:lstStyle/>
                    <a:p>
                      <a:pPr algn="ctr"/>
                      <a:r>
                        <a:rPr lang="en-US" b="1" dirty="0">
                          <a:latin typeface="Times New Roman" pitchFamily="18" charset="0"/>
                          <a:ea typeface="Source Sans Pro Semibold" pitchFamily="34" charset="0"/>
                          <a:cs typeface="Times New Roman" pitchFamily="18" charset="0"/>
                        </a:rPr>
                        <a:t>YEAR</a:t>
                      </a:r>
                      <a:endParaRPr lang="en-IN" b="1" dirty="0">
                        <a:latin typeface="Times New Roman" pitchFamily="18" charset="0"/>
                        <a:ea typeface="Source Sans Pro Semibold" pitchFamily="34" charset="0"/>
                        <a:cs typeface="Times New Roman" pitchFamily="18" charset="0"/>
                      </a:endParaRPr>
                    </a:p>
                  </a:txBody>
                  <a:tcPr/>
                </a:tc>
                <a:tc>
                  <a:txBody>
                    <a:bodyPr/>
                    <a:lstStyle/>
                    <a:p>
                      <a:pPr algn="ctr"/>
                      <a:r>
                        <a:rPr lang="en-US" b="1" dirty="0">
                          <a:latin typeface="Times New Roman" pitchFamily="18" charset="0"/>
                          <a:ea typeface="Source Sans Pro Semibold" pitchFamily="34" charset="0"/>
                          <a:cs typeface="Times New Roman" pitchFamily="18" charset="0"/>
                        </a:rPr>
                        <a:t>TITLE</a:t>
                      </a:r>
                      <a:endParaRPr lang="en-IN" b="1" dirty="0">
                        <a:latin typeface="Times New Roman" pitchFamily="18" charset="0"/>
                        <a:ea typeface="Source Sans Pro Semibold" pitchFamily="34" charset="0"/>
                        <a:cs typeface="Times New Roman" pitchFamily="18" charset="0"/>
                      </a:endParaRPr>
                    </a:p>
                  </a:txBody>
                  <a:tcPr/>
                </a:tc>
                <a:tc>
                  <a:txBody>
                    <a:bodyPr/>
                    <a:lstStyle/>
                    <a:p>
                      <a:pPr algn="ctr"/>
                      <a:r>
                        <a:rPr lang="en-US" b="1" dirty="0">
                          <a:latin typeface="Times New Roman" pitchFamily="18" charset="0"/>
                          <a:ea typeface="Source Sans Pro Semibold" pitchFamily="34" charset="0"/>
                          <a:cs typeface="Times New Roman" pitchFamily="18" charset="0"/>
                        </a:rPr>
                        <a:t>TECHNIQUES</a:t>
                      </a:r>
                      <a:endParaRPr lang="en-IN" b="1" dirty="0">
                        <a:latin typeface="Times New Roman" pitchFamily="18" charset="0"/>
                        <a:ea typeface="Source Sans Pro Semibold" pitchFamily="34" charset="0"/>
                        <a:cs typeface="Times New Roman" pitchFamily="18" charset="0"/>
                      </a:endParaRPr>
                    </a:p>
                  </a:txBody>
                  <a:tcPr/>
                </a:tc>
                <a:extLst>
                  <a:ext uri="{0D108BD9-81ED-4DB2-BD59-A6C34878D82A}">
                    <a16:rowId xmlns:a16="http://schemas.microsoft.com/office/drawing/2014/main" val="10000"/>
                  </a:ext>
                </a:extLst>
              </a:tr>
              <a:tr h="2232248">
                <a:tc>
                  <a:txBody>
                    <a:bodyPr/>
                    <a:lstStyle/>
                    <a:p>
                      <a:r>
                        <a:rPr lang="en-IN" sz="1800" dirty="0">
                          <a:latin typeface="Times New Roman" pitchFamily="18" charset="0"/>
                          <a:ea typeface="Source Sans Pro Semibold" pitchFamily="34" charset="0"/>
                          <a:cs typeface="Times New Roman" pitchFamily="18" charset="0"/>
                        </a:rPr>
                        <a:t>B.P </a:t>
                      </a:r>
                      <a:r>
                        <a:rPr lang="en-IN" sz="1800" dirty="0" err="1">
                          <a:latin typeface="Times New Roman" pitchFamily="18" charset="0"/>
                          <a:ea typeface="Source Sans Pro Semibold" pitchFamily="34" charset="0"/>
                          <a:cs typeface="Times New Roman" pitchFamily="18" charset="0"/>
                        </a:rPr>
                        <a:t>Kulkarni</a:t>
                      </a:r>
                      <a:r>
                        <a:rPr lang="en-IN" sz="1800" dirty="0">
                          <a:latin typeface="Times New Roman" pitchFamily="18" charset="0"/>
                          <a:ea typeface="Source Sans Pro Semibold" pitchFamily="34" charset="0"/>
                          <a:cs typeface="Times New Roman" pitchFamily="18" charset="0"/>
                        </a:rPr>
                        <a:t>, </a:t>
                      </a:r>
                      <a:r>
                        <a:rPr lang="en-IN" sz="1800" dirty="0" err="1">
                          <a:latin typeface="Times New Roman" pitchFamily="18" charset="0"/>
                          <a:ea typeface="Source Sans Pro Semibold" pitchFamily="34" charset="0"/>
                          <a:cs typeface="Times New Roman" pitchFamily="18" charset="0"/>
                        </a:rPr>
                        <a:t>Aniket</a:t>
                      </a:r>
                      <a:r>
                        <a:rPr lang="en-IN" sz="1800" dirty="0">
                          <a:latin typeface="Times New Roman" pitchFamily="18" charset="0"/>
                          <a:ea typeface="Source Sans Pro Semibold" pitchFamily="34" charset="0"/>
                          <a:cs typeface="Times New Roman" pitchFamily="18" charset="0"/>
                        </a:rPr>
                        <a:t> V Joshi, </a:t>
                      </a:r>
                      <a:r>
                        <a:rPr lang="en-IN" sz="1800" dirty="0" err="1">
                          <a:latin typeface="Times New Roman" pitchFamily="18" charset="0"/>
                          <a:ea typeface="Source Sans Pro Semibold" pitchFamily="34" charset="0"/>
                          <a:cs typeface="Times New Roman" pitchFamily="18" charset="0"/>
                        </a:rPr>
                        <a:t>Vaibhav</a:t>
                      </a:r>
                      <a:r>
                        <a:rPr lang="en-IN" sz="1800" baseline="0" dirty="0">
                          <a:latin typeface="Times New Roman" pitchFamily="18" charset="0"/>
                          <a:ea typeface="Source Sans Pro Semibold" pitchFamily="34" charset="0"/>
                          <a:cs typeface="Times New Roman" pitchFamily="18" charset="0"/>
                        </a:rPr>
                        <a:t> </a:t>
                      </a:r>
                      <a:r>
                        <a:rPr lang="en-IN" sz="1800" dirty="0">
                          <a:latin typeface="Times New Roman" pitchFamily="18" charset="0"/>
                          <a:ea typeface="Source Sans Pro Semibold" pitchFamily="34" charset="0"/>
                          <a:cs typeface="Times New Roman" pitchFamily="18" charset="0"/>
                        </a:rPr>
                        <a:t>V </a:t>
                      </a:r>
                      <a:r>
                        <a:rPr lang="en-IN" sz="1800" dirty="0" err="1">
                          <a:latin typeface="Times New Roman" pitchFamily="18" charset="0"/>
                          <a:ea typeface="Source Sans Pro Semibold" pitchFamily="34" charset="0"/>
                          <a:cs typeface="Times New Roman" pitchFamily="18" charset="0"/>
                        </a:rPr>
                        <a:t>Jadhav</a:t>
                      </a:r>
                      <a:r>
                        <a:rPr lang="en-IN" sz="1800" dirty="0">
                          <a:latin typeface="Times New Roman" pitchFamily="18" charset="0"/>
                          <a:ea typeface="Source Sans Pro Semibold" pitchFamily="34" charset="0"/>
                          <a:cs typeface="Times New Roman" pitchFamily="18" charset="0"/>
                        </a:rPr>
                        <a:t>,</a:t>
                      </a:r>
                      <a:r>
                        <a:rPr lang="en-IN" sz="1800" baseline="0" dirty="0">
                          <a:latin typeface="Times New Roman" pitchFamily="18" charset="0"/>
                          <a:ea typeface="Source Sans Pro Semibold" pitchFamily="34" charset="0"/>
                          <a:cs typeface="Times New Roman" pitchFamily="18" charset="0"/>
                        </a:rPr>
                        <a:t> </a:t>
                      </a:r>
                      <a:r>
                        <a:rPr lang="en-IN" sz="1800" dirty="0" err="1">
                          <a:latin typeface="Times New Roman" pitchFamily="18" charset="0"/>
                          <a:ea typeface="Source Sans Pro Semibold" pitchFamily="34" charset="0"/>
                          <a:cs typeface="Times New Roman" pitchFamily="18" charset="0"/>
                        </a:rPr>
                        <a:t>Akshaykumar</a:t>
                      </a:r>
                      <a:r>
                        <a:rPr lang="en-IN" sz="1800" dirty="0">
                          <a:latin typeface="Times New Roman" pitchFamily="18" charset="0"/>
                          <a:ea typeface="Source Sans Pro Semibold" pitchFamily="34" charset="0"/>
                          <a:cs typeface="Times New Roman" pitchFamily="18" charset="0"/>
                        </a:rPr>
                        <a:t> T </a:t>
                      </a:r>
                      <a:r>
                        <a:rPr lang="en-IN" sz="1800" dirty="0" err="1">
                          <a:latin typeface="Times New Roman" pitchFamily="18" charset="0"/>
                          <a:ea typeface="Source Sans Pro Semibold" pitchFamily="34" charset="0"/>
                          <a:cs typeface="Times New Roman" pitchFamily="18" charset="0"/>
                        </a:rPr>
                        <a:t>Dhamange</a:t>
                      </a:r>
                      <a:endParaRPr lang="en-IN" sz="1800" dirty="0">
                        <a:latin typeface="Times New Roman" pitchFamily="18" charset="0"/>
                        <a:ea typeface="Source Sans Pro Semibold" pitchFamily="34" charset="0"/>
                        <a:cs typeface="Times New Roman" pitchFamily="18" charset="0"/>
                      </a:endParaRPr>
                    </a:p>
                  </a:txBody>
                  <a:tcPr/>
                </a:tc>
                <a:tc>
                  <a:txBody>
                    <a:bodyPr/>
                    <a:lstStyle/>
                    <a:p>
                      <a:r>
                        <a:rPr lang="en-US" sz="1800" dirty="0">
                          <a:latin typeface="Times New Roman" pitchFamily="18" charset="0"/>
                          <a:ea typeface="Source Sans Pro Semibold" pitchFamily="34" charset="0"/>
                          <a:cs typeface="Times New Roman" pitchFamily="18" charset="0"/>
                        </a:rPr>
                        <a:t>2020</a:t>
                      </a:r>
                      <a:endParaRPr lang="en-IN" sz="1800" dirty="0">
                        <a:latin typeface="Times New Roman" pitchFamily="18" charset="0"/>
                        <a:ea typeface="Source Sans Pro Semibold" pitchFamily="34" charset="0"/>
                        <a:cs typeface="Times New Roman" pitchFamily="18" charset="0"/>
                      </a:endParaRPr>
                    </a:p>
                  </a:txBody>
                  <a:tcPr/>
                </a:tc>
                <a:tc>
                  <a:txBody>
                    <a:bodyPr/>
                    <a:lstStyle/>
                    <a:p>
                      <a:r>
                        <a:rPr lang="en-US" sz="1800" dirty="0">
                          <a:latin typeface="Times New Roman" pitchFamily="18" charset="0"/>
                          <a:ea typeface="Source Sans Pro Semibold" pitchFamily="34" charset="0"/>
                          <a:cs typeface="Times New Roman" pitchFamily="18" charset="0"/>
                        </a:rPr>
                        <a:t>IOT Based Home Automation using Raspberry PI</a:t>
                      </a:r>
                      <a:endParaRPr lang="en-IN" sz="1800" dirty="0">
                        <a:latin typeface="Times New Roman" pitchFamily="18" charset="0"/>
                        <a:ea typeface="Source Sans Pro Semibold" pitchFamily="34" charset="0"/>
                        <a:cs typeface="Times New Roman" pitchFamily="18" charset="0"/>
                      </a:endParaRPr>
                    </a:p>
                  </a:txBody>
                  <a:tcPr/>
                </a:tc>
                <a:tc>
                  <a:txBody>
                    <a:bodyPr/>
                    <a:lstStyle/>
                    <a:p>
                      <a:r>
                        <a:rPr lang="en-US" sz="1400" dirty="0">
                          <a:latin typeface="Times New Roman" pitchFamily="18" charset="0"/>
                          <a:ea typeface="Source Sans Pro Semibold" pitchFamily="34" charset="0"/>
                          <a:cs typeface="Times New Roman" pitchFamily="18" charset="0"/>
                        </a:rPr>
                        <a:t>Here it discusses respecting lot or such may remain chronic because realizing clever domestic automation using Raspberry Pl. Smart telephone is connecting along Raspberry Pi the usage of the IP address over Raspberry Pi via Wi Fi. The law effectively overcomes the drawbacks in Bluetooth then ZIGBEE technology</a:t>
                      </a:r>
                      <a:endParaRPr lang="en-IN" sz="1400" dirty="0">
                        <a:latin typeface="Times New Roman" pitchFamily="18" charset="0"/>
                        <a:ea typeface="Source Sans Pro Semibold" pitchFamily="34" charset="0"/>
                        <a:cs typeface="Times New Roman" pitchFamily="18" charset="0"/>
                      </a:endParaRPr>
                    </a:p>
                  </a:txBody>
                  <a:tcPr/>
                </a:tc>
                <a:extLst>
                  <a:ext uri="{0D108BD9-81ED-4DB2-BD59-A6C34878D82A}">
                    <a16:rowId xmlns:a16="http://schemas.microsoft.com/office/drawing/2014/main" val="10001"/>
                  </a:ext>
                </a:extLst>
              </a:tr>
              <a:tr h="2520280">
                <a:tc>
                  <a:txBody>
                    <a:bodyPr/>
                    <a:lstStyle/>
                    <a:p>
                      <a:r>
                        <a:rPr lang="en-IN" dirty="0">
                          <a:latin typeface="Times New Roman" pitchFamily="18" charset="0"/>
                          <a:ea typeface="Source Sans Pro Semibold" pitchFamily="34" charset="0"/>
                          <a:cs typeface="Times New Roman" pitchFamily="18" charset="0"/>
                        </a:rPr>
                        <a:t>Sri </a:t>
                      </a:r>
                      <a:r>
                        <a:rPr lang="en-IN" dirty="0" err="1">
                          <a:latin typeface="Times New Roman" pitchFamily="18" charset="0"/>
                          <a:ea typeface="Source Sans Pro Semibold" pitchFamily="34" charset="0"/>
                          <a:cs typeface="Times New Roman" pitchFamily="18" charset="0"/>
                        </a:rPr>
                        <a:t>Sai</a:t>
                      </a:r>
                      <a:r>
                        <a:rPr lang="en-IN" dirty="0">
                          <a:latin typeface="Times New Roman" pitchFamily="18" charset="0"/>
                          <a:ea typeface="Source Sans Pro Semibold" pitchFamily="34" charset="0"/>
                          <a:cs typeface="Times New Roman" pitchFamily="18" charset="0"/>
                        </a:rPr>
                        <a:t> </a:t>
                      </a:r>
                      <a:r>
                        <a:rPr lang="en-IN" dirty="0" err="1">
                          <a:latin typeface="Times New Roman" pitchFamily="18" charset="0"/>
                          <a:ea typeface="Source Sans Pro Semibold" pitchFamily="34" charset="0"/>
                          <a:cs typeface="Times New Roman" pitchFamily="18" charset="0"/>
                        </a:rPr>
                        <a:t>chaitanya</a:t>
                      </a:r>
                      <a:r>
                        <a:rPr lang="en-IN" dirty="0">
                          <a:latin typeface="Times New Roman" pitchFamily="18" charset="0"/>
                          <a:ea typeface="Source Sans Pro Semibold" pitchFamily="34" charset="0"/>
                          <a:cs typeface="Times New Roman" pitchFamily="18" charset="0"/>
                        </a:rPr>
                        <a:t>, </a:t>
                      </a:r>
                    </a:p>
                    <a:p>
                      <a:r>
                        <a:rPr lang="en-IN" dirty="0">
                          <a:latin typeface="Times New Roman" pitchFamily="18" charset="0"/>
                          <a:ea typeface="Source Sans Pro Semibold" pitchFamily="34" charset="0"/>
                          <a:cs typeface="Times New Roman" pitchFamily="18" charset="0"/>
                        </a:rPr>
                        <a:t>Sri </a:t>
                      </a:r>
                      <a:r>
                        <a:rPr lang="en-IN" dirty="0" err="1">
                          <a:latin typeface="Times New Roman" pitchFamily="18" charset="0"/>
                          <a:ea typeface="Source Sans Pro Semibold" pitchFamily="34" charset="0"/>
                          <a:cs typeface="Times New Roman" pitchFamily="18" charset="0"/>
                        </a:rPr>
                        <a:t>nikhil</a:t>
                      </a:r>
                      <a:r>
                        <a:rPr lang="en-IN" dirty="0">
                          <a:latin typeface="Times New Roman" pitchFamily="18" charset="0"/>
                          <a:ea typeface="Source Sans Pro Semibold" pitchFamily="34" charset="0"/>
                          <a:cs typeface="Times New Roman" pitchFamily="18" charset="0"/>
                        </a:rPr>
                        <a:t> </a:t>
                      </a:r>
                      <a:r>
                        <a:rPr lang="en-IN" dirty="0" err="1">
                          <a:latin typeface="Times New Roman" pitchFamily="18" charset="0"/>
                          <a:ea typeface="Source Sans Pro Semibold" pitchFamily="34" charset="0"/>
                          <a:cs typeface="Times New Roman" pitchFamily="18" charset="0"/>
                        </a:rPr>
                        <a:t>pinthepu</a:t>
                      </a:r>
                      <a:r>
                        <a:rPr lang="en-IN" dirty="0">
                          <a:latin typeface="Times New Roman" pitchFamily="18" charset="0"/>
                          <a:ea typeface="Source Sans Pro Semibold" pitchFamily="34" charset="0"/>
                          <a:cs typeface="Times New Roman" pitchFamily="18" charset="0"/>
                        </a:rPr>
                        <a:t>,</a:t>
                      </a:r>
                    </a:p>
                    <a:p>
                      <a:r>
                        <a:rPr lang="en-IN" dirty="0">
                          <a:latin typeface="Times New Roman" pitchFamily="18" charset="0"/>
                          <a:ea typeface="Source Sans Pro Semibold" pitchFamily="34" charset="0"/>
                          <a:cs typeface="Times New Roman" pitchFamily="18" charset="0"/>
                        </a:rPr>
                        <a:t>S </a:t>
                      </a:r>
                      <a:r>
                        <a:rPr lang="en-IN" dirty="0" err="1">
                          <a:latin typeface="Times New Roman" pitchFamily="18" charset="0"/>
                          <a:ea typeface="Source Sans Pro Semibold" pitchFamily="34" charset="0"/>
                          <a:cs typeface="Times New Roman" pitchFamily="18" charset="0"/>
                        </a:rPr>
                        <a:t>delfin</a:t>
                      </a:r>
                      <a:endParaRPr lang="en-IN" dirty="0">
                        <a:latin typeface="Times New Roman" pitchFamily="18" charset="0"/>
                        <a:ea typeface="Source Sans Pro Semibold" pitchFamily="34" charset="0"/>
                        <a:cs typeface="Times New Roman" pitchFamily="18" charset="0"/>
                      </a:endParaRPr>
                    </a:p>
                  </a:txBody>
                  <a:tcPr/>
                </a:tc>
                <a:tc>
                  <a:txBody>
                    <a:bodyPr/>
                    <a:lstStyle/>
                    <a:p>
                      <a:r>
                        <a:rPr lang="en-US" dirty="0">
                          <a:latin typeface="Times New Roman" pitchFamily="18" charset="0"/>
                          <a:ea typeface="Source Sans Pro Semibold" pitchFamily="34" charset="0"/>
                          <a:cs typeface="Times New Roman" pitchFamily="18" charset="0"/>
                        </a:rPr>
                        <a:t>2018</a:t>
                      </a:r>
                      <a:endParaRPr lang="en-IN" dirty="0">
                        <a:latin typeface="Times New Roman" pitchFamily="18" charset="0"/>
                        <a:ea typeface="Source Sans Pro Semibold" pitchFamily="34" charset="0"/>
                        <a:cs typeface="Times New Roman" pitchFamily="18" charset="0"/>
                      </a:endParaRPr>
                    </a:p>
                  </a:txBody>
                  <a:tcPr/>
                </a:tc>
                <a:tc>
                  <a:txBody>
                    <a:bodyPr/>
                    <a:lstStyle/>
                    <a:p>
                      <a:r>
                        <a:rPr lang="en-US" dirty="0">
                          <a:latin typeface="Times New Roman" pitchFamily="18" charset="0"/>
                          <a:ea typeface="Source Sans Pro Semibold" pitchFamily="34" charset="0"/>
                          <a:cs typeface="Times New Roman" pitchFamily="18" charset="0"/>
                        </a:rPr>
                        <a:t>Home automation using </a:t>
                      </a:r>
                      <a:r>
                        <a:rPr lang="en-US" dirty="0" err="1">
                          <a:latin typeface="Times New Roman" pitchFamily="18" charset="0"/>
                          <a:ea typeface="Source Sans Pro Semibold" pitchFamily="34" charset="0"/>
                          <a:cs typeface="Times New Roman" pitchFamily="18" charset="0"/>
                        </a:rPr>
                        <a:t>Zigbee</a:t>
                      </a:r>
                      <a:r>
                        <a:rPr lang="en-US" dirty="0">
                          <a:latin typeface="Times New Roman" pitchFamily="18" charset="0"/>
                          <a:ea typeface="Source Sans Pro Semibold" pitchFamily="34" charset="0"/>
                          <a:cs typeface="Times New Roman" pitchFamily="18" charset="0"/>
                        </a:rPr>
                        <a:t> technology and IOT International journal of advance research, ideas and innovation in technology</a:t>
                      </a:r>
                      <a:endParaRPr lang="en-IN" dirty="0">
                        <a:latin typeface="Times New Roman" pitchFamily="18" charset="0"/>
                        <a:ea typeface="Source Sans Pro Semibold" pitchFamily="34" charset="0"/>
                        <a:cs typeface="Times New Roman" pitchFamily="18" charset="0"/>
                      </a:endParaRPr>
                    </a:p>
                  </a:txBody>
                  <a:tcPr/>
                </a:tc>
                <a:tc>
                  <a:txBody>
                    <a:bodyPr/>
                    <a:lstStyle/>
                    <a:p>
                      <a:r>
                        <a:rPr lang="en-US" sz="1400" dirty="0">
                          <a:latin typeface="Times New Roman" pitchFamily="18" charset="0"/>
                          <a:ea typeface="Source Sans Pro Semibold" pitchFamily="34" charset="0"/>
                          <a:cs typeface="Times New Roman" pitchFamily="18" charset="0"/>
                        </a:rPr>
                        <a:t>Home automation networks uses many systems like wireless embedded sensors and actuators that enable monitoring and control applications for home user and give an efficient home management.</a:t>
                      </a:r>
                      <a:endParaRPr lang="en-IN" sz="1400" dirty="0">
                        <a:latin typeface="Times New Roman" pitchFamily="18" charset="0"/>
                        <a:ea typeface="Source Sans Pro Semibold" pitchFamily="34"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2800" b="1" dirty="0">
                <a:latin typeface="Times New Roman" pitchFamily="18" charset="0"/>
                <a:cs typeface="Times New Roman"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7627891"/>
              </p:ext>
            </p:extLst>
          </p:nvPr>
        </p:nvGraphicFramePr>
        <p:xfrm>
          <a:off x="179512" y="1196752"/>
          <a:ext cx="8784976" cy="5400600"/>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tblGrid>
              <a:tr h="476524">
                <a:tc>
                  <a:txBody>
                    <a:bodyPr/>
                    <a:lstStyle/>
                    <a:p>
                      <a:pPr algn="ctr"/>
                      <a:r>
                        <a:rPr lang="en-US" b="1" dirty="0">
                          <a:latin typeface="Times New Roman" pitchFamily="18" charset="0"/>
                          <a:ea typeface="Source Sans Pro Semibold" pitchFamily="34" charset="0"/>
                          <a:cs typeface="Times New Roman" pitchFamily="18" charset="0"/>
                        </a:rPr>
                        <a:t>AUTHOR</a:t>
                      </a:r>
                      <a:endParaRPr lang="en-IN" b="1" dirty="0">
                        <a:latin typeface="Times New Roman" pitchFamily="18" charset="0"/>
                        <a:ea typeface="Source Sans Pro Semibold" pitchFamily="34" charset="0"/>
                        <a:cs typeface="Times New Roman" pitchFamily="18" charset="0"/>
                      </a:endParaRPr>
                    </a:p>
                  </a:txBody>
                  <a:tcPr/>
                </a:tc>
                <a:tc>
                  <a:txBody>
                    <a:bodyPr/>
                    <a:lstStyle/>
                    <a:p>
                      <a:pPr algn="ctr"/>
                      <a:r>
                        <a:rPr lang="en-US" b="1" dirty="0">
                          <a:latin typeface="Times New Roman" pitchFamily="18" charset="0"/>
                          <a:ea typeface="Source Sans Pro Semibold" pitchFamily="34" charset="0"/>
                          <a:cs typeface="Times New Roman" pitchFamily="18" charset="0"/>
                        </a:rPr>
                        <a:t>YEAR</a:t>
                      </a:r>
                      <a:endParaRPr lang="en-IN" b="1" dirty="0">
                        <a:latin typeface="Times New Roman" pitchFamily="18" charset="0"/>
                        <a:ea typeface="Source Sans Pro Semibold" pitchFamily="34" charset="0"/>
                        <a:cs typeface="Times New Roman" pitchFamily="18" charset="0"/>
                      </a:endParaRPr>
                    </a:p>
                  </a:txBody>
                  <a:tcPr/>
                </a:tc>
                <a:tc>
                  <a:txBody>
                    <a:bodyPr/>
                    <a:lstStyle/>
                    <a:p>
                      <a:pPr algn="ctr"/>
                      <a:r>
                        <a:rPr lang="en-US" b="1" dirty="0">
                          <a:latin typeface="Times New Roman" pitchFamily="18" charset="0"/>
                          <a:ea typeface="Source Sans Pro Semibold" pitchFamily="34" charset="0"/>
                          <a:cs typeface="Times New Roman" pitchFamily="18" charset="0"/>
                        </a:rPr>
                        <a:t>TITLE</a:t>
                      </a:r>
                      <a:endParaRPr lang="en-IN" b="1" dirty="0">
                        <a:latin typeface="Times New Roman" pitchFamily="18" charset="0"/>
                        <a:ea typeface="Source Sans Pro Semibold" pitchFamily="34" charset="0"/>
                        <a:cs typeface="Times New Roman" pitchFamily="18" charset="0"/>
                      </a:endParaRPr>
                    </a:p>
                  </a:txBody>
                  <a:tcPr/>
                </a:tc>
                <a:tc>
                  <a:txBody>
                    <a:bodyPr/>
                    <a:lstStyle/>
                    <a:p>
                      <a:pPr algn="ctr"/>
                      <a:r>
                        <a:rPr lang="en-US" b="1" dirty="0">
                          <a:latin typeface="Times New Roman" pitchFamily="18" charset="0"/>
                          <a:ea typeface="Source Sans Pro Semibold" pitchFamily="34" charset="0"/>
                          <a:cs typeface="Times New Roman" pitchFamily="18" charset="0"/>
                        </a:rPr>
                        <a:t>TECHNIQUES</a:t>
                      </a:r>
                      <a:endParaRPr lang="en-IN" b="1" dirty="0">
                        <a:latin typeface="Times New Roman" pitchFamily="18" charset="0"/>
                        <a:ea typeface="Source Sans Pro Semibold" pitchFamily="34" charset="0"/>
                        <a:cs typeface="Times New Roman" pitchFamily="18" charset="0"/>
                      </a:endParaRPr>
                    </a:p>
                  </a:txBody>
                  <a:tcPr/>
                </a:tc>
                <a:extLst>
                  <a:ext uri="{0D108BD9-81ED-4DB2-BD59-A6C34878D82A}">
                    <a16:rowId xmlns:a16="http://schemas.microsoft.com/office/drawing/2014/main" val="10000"/>
                  </a:ext>
                </a:extLst>
              </a:tr>
              <a:tr h="2462038">
                <a:tc>
                  <a:txBody>
                    <a:bodyPr/>
                    <a:lstStyle/>
                    <a:p>
                      <a:r>
                        <a:rPr lang="en-IN" sz="1800" dirty="0" err="1">
                          <a:latin typeface="Times New Roman" pitchFamily="18" charset="0"/>
                          <a:ea typeface="Source Sans Pro Semibold" pitchFamily="34" charset="0"/>
                          <a:cs typeface="Times New Roman" pitchFamily="18" charset="0"/>
                        </a:rPr>
                        <a:t>Nadeem</a:t>
                      </a:r>
                      <a:r>
                        <a:rPr lang="en-IN" sz="1800" dirty="0">
                          <a:latin typeface="Times New Roman" pitchFamily="18" charset="0"/>
                          <a:ea typeface="Source Sans Pro Semibold" pitchFamily="34" charset="0"/>
                          <a:cs typeface="Times New Roman" pitchFamily="18" charset="0"/>
                        </a:rPr>
                        <a:t> Pasha, </a:t>
                      </a:r>
                      <a:r>
                        <a:rPr lang="en-IN" sz="1800" dirty="0" err="1">
                          <a:latin typeface="Times New Roman" pitchFamily="18" charset="0"/>
                          <a:ea typeface="Source Sans Pro Semibold" pitchFamily="34" charset="0"/>
                          <a:cs typeface="Times New Roman" pitchFamily="18" charset="0"/>
                        </a:rPr>
                        <a:t>Varun</a:t>
                      </a:r>
                      <a:r>
                        <a:rPr lang="en-IN" sz="1800" dirty="0">
                          <a:latin typeface="Times New Roman" pitchFamily="18" charset="0"/>
                          <a:ea typeface="Source Sans Pro Semibold" pitchFamily="34" charset="0"/>
                          <a:cs typeface="Times New Roman" pitchFamily="18" charset="0"/>
                        </a:rPr>
                        <a:t> </a:t>
                      </a:r>
                      <a:r>
                        <a:rPr lang="en-IN" sz="1800" dirty="0" err="1">
                          <a:latin typeface="Times New Roman" pitchFamily="18" charset="0"/>
                          <a:ea typeface="Source Sans Pro Semibold" pitchFamily="34" charset="0"/>
                          <a:cs typeface="Times New Roman" pitchFamily="18" charset="0"/>
                        </a:rPr>
                        <a:t>Koushik</a:t>
                      </a:r>
                      <a:r>
                        <a:rPr lang="en-IN" sz="1800" dirty="0">
                          <a:latin typeface="Times New Roman" pitchFamily="18" charset="0"/>
                          <a:ea typeface="Source Sans Pro Semibold" pitchFamily="34" charset="0"/>
                          <a:cs typeface="Times New Roman" pitchFamily="18" charset="0"/>
                        </a:rPr>
                        <a:t> K. M, </a:t>
                      </a:r>
                      <a:r>
                        <a:rPr lang="en-IN" sz="1800" dirty="0" err="1">
                          <a:latin typeface="Times New Roman" pitchFamily="18" charset="0"/>
                          <a:ea typeface="Source Sans Pro Semibold" pitchFamily="34" charset="0"/>
                          <a:cs typeface="Times New Roman" pitchFamily="18" charset="0"/>
                        </a:rPr>
                        <a:t>Shahbaaz</a:t>
                      </a:r>
                      <a:r>
                        <a:rPr lang="en-IN" sz="1800" dirty="0">
                          <a:latin typeface="Times New Roman" pitchFamily="18" charset="0"/>
                          <a:ea typeface="Source Sans Pro Semibold" pitchFamily="34" charset="0"/>
                          <a:cs typeface="Times New Roman" pitchFamily="18" charset="0"/>
                        </a:rPr>
                        <a:t> Ahmed P, </a:t>
                      </a:r>
                      <a:r>
                        <a:rPr lang="en-IN" sz="1800" dirty="0" err="1">
                          <a:latin typeface="Times New Roman" pitchFamily="18" charset="0"/>
                          <a:ea typeface="Source Sans Pro Semibold" pitchFamily="34" charset="0"/>
                          <a:cs typeface="Times New Roman" pitchFamily="18" charset="0"/>
                        </a:rPr>
                        <a:t>Sufia</a:t>
                      </a:r>
                      <a:r>
                        <a:rPr lang="en-IN" sz="1800" dirty="0">
                          <a:latin typeface="Times New Roman" pitchFamily="18" charset="0"/>
                          <a:ea typeface="Source Sans Pro Semibold" pitchFamily="34" charset="0"/>
                          <a:cs typeface="Times New Roman" pitchFamily="18" charset="0"/>
                        </a:rPr>
                        <a:t> Begum </a:t>
                      </a:r>
                      <a:r>
                        <a:rPr lang="en-IN" sz="1800" dirty="0" err="1">
                          <a:latin typeface="Times New Roman" pitchFamily="18" charset="0"/>
                          <a:ea typeface="Source Sans Pro Semibold" pitchFamily="34" charset="0"/>
                          <a:cs typeface="Times New Roman" pitchFamily="18" charset="0"/>
                        </a:rPr>
                        <a:t>Shaikh</a:t>
                      </a:r>
                      <a:endParaRPr lang="en-IN" sz="1800" dirty="0">
                        <a:latin typeface="Times New Roman" pitchFamily="18" charset="0"/>
                        <a:ea typeface="Source Sans Pro Semibold" pitchFamily="34" charset="0"/>
                        <a:cs typeface="Times New Roman" pitchFamily="18" charset="0"/>
                      </a:endParaRPr>
                    </a:p>
                  </a:txBody>
                  <a:tcPr/>
                </a:tc>
                <a:tc>
                  <a:txBody>
                    <a:bodyPr/>
                    <a:lstStyle/>
                    <a:p>
                      <a:r>
                        <a:rPr lang="en-US" sz="1800" dirty="0">
                          <a:latin typeface="Times New Roman" pitchFamily="18" charset="0"/>
                          <a:ea typeface="Source Sans Pro Semibold" pitchFamily="34" charset="0"/>
                          <a:cs typeface="Times New Roman" pitchFamily="18" charset="0"/>
                        </a:rPr>
                        <a:t>2017</a:t>
                      </a:r>
                      <a:endParaRPr lang="en-IN" sz="1800" dirty="0">
                        <a:latin typeface="Times New Roman" pitchFamily="18" charset="0"/>
                        <a:ea typeface="Source Sans Pro Semibold" pitchFamily="34" charset="0"/>
                        <a:cs typeface="Times New Roman" pitchFamily="18" charset="0"/>
                      </a:endParaRPr>
                    </a:p>
                  </a:txBody>
                  <a:tcPr/>
                </a:tc>
                <a:tc>
                  <a:txBody>
                    <a:bodyPr/>
                    <a:lstStyle/>
                    <a:p>
                      <a:r>
                        <a:rPr lang="en-US" dirty="0">
                          <a:latin typeface="Times New Roman" pitchFamily="18" charset="0"/>
                          <a:ea typeface="Source Sans Pro Semibold" pitchFamily="34" charset="0"/>
                          <a:cs typeface="Times New Roman" pitchFamily="18" charset="0"/>
                        </a:rPr>
                        <a:t>Smart Home Automation and Security System using GSM and ARM7 </a:t>
                      </a:r>
                      <a:endParaRPr lang="en-IN" dirty="0">
                        <a:latin typeface="Times New Roman" pitchFamily="18" charset="0"/>
                        <a:ea typeface="Source Sans Pro Semibold" pitchFamily="34" charset="0"/>
                        <a:cs typeface="Times New Roman" pitchFamily="18" charset="0"/>
                      </a:endParaRPr>
                    </a:p>
                  </a:txBody>
                  <a:tcPr/>
                </a:tc>
                <a:tc>
                  <a:txBody>
                    <a:bodyPr/>
                    <a:lstStyle/>
                    <a:p>
                      <a:r>
                        <a:rPr lang="en-US" sz="1400" dirty="0">
                          <a:latin typeface="Times New Roman" pitchFamily="18" charset="0"/>
                          <a:ea typeface="Source Sans Pro Semibold" pitchFamily="34" charset="0"/>
                          <a:cs typeface="Times New Roman" pitchFamily="18" charset="0"/>
                        </a:rPr>
                        <a:t>Functionality of the GSM protocol, which allows the user to control the target system away from residential using the frequency bandwidths. The concept of serial communication and AT-commands has been applied towards development of the smart GSM-based home automation system.</a:t>
                      </a:r>
                      <a:endParaRPr lang="en-IN" sz="1400" dirty="0">
                        <a:latin typeface="Times New Roman" pitchFamily="18" charset="0"/>
                        <a:ea typeface="Source Sans Pro Semibold" pitchFamily="34" charset="0"/>
                        <a:cs typeface="Times New Roman" pitchFamily="18" charset="0"/>
                      </a:endParaRPr>
                    </a:p>
                  </a:txBody>
                  <a:tcPr/>
                </a:tc>
                <a:extLst>
                  <a:ext uri="{0D108BD9-81ED-4DB2-BD59-A6C34878D82A}">
                    <a16:rowId xmlns:a16="http://schemas.microsoft.com/office/drawing/2014/main" val="10001"/>
                  </a:ext>
                </a:extLst>
              </a:tr>
              <a:tr h="2462038">
                <a:tc>
                  <a:txBody>
                    <a:bodyPr/>
                    <a:lstStyle/>
                    <a:p>
                      <a:r>
                        <a:rPr lang="en-IN" dirty="0">
                          <a:latin typeface="Times New Roman" pitchFamily="18" charset="0"/>
                          <a:ea typeface="Source Sans Pro Semibold" pitchFamily="34" charset="0"/>
                          <a:cs typeface="Times New Roman" pitchFamily="18" charset="0"/>
                        </a:rPr>
                        <a:t>S. Benjamin Arul</a:t>
                      </a:r>
                    </a:p>
                  </a:txBody>
                  <a:tcPr/>
                </a:tc>
                <a:tc>
                  <a:txBody>
                    <a:bodyPr/>
                    <a:lstStyle/>
                    <a:p>
                      <a:r>
                        <a:rPr lang="en-US" dirty="0">
                          <a:latin typeface="Times New Roman" pitchFamily="18" charset="0"/>
                          <a:ea typeface="Source Sans Pro Semibold" pitchFamily="34" charset="0"/>
                          <a:cs typeface="Times New Roman" pitchFamily="18" charset="0"/>
                        </a:rPr>
                        <a:t>2014</a:t>
                      </a:r>
                      <a:endParaRPr lang="en-IN" dirty="0">
                        <a:latin typeface="Times New Roman" pitchFamily="18" charset="0"/>
                        <a:ea typeface="Source Sans Pro Semibold" pitchFamily="34" charset="0"/>
                        <a:cs typeface="Times New Roman" pitchFamily="18" charset="0"/>
                      </a:endParaRPr>
                    </a:p>
                  </a:txBody>
                  <a:tcPr/>
                </a:tc>
                <a:tc>
                  <a:txBody>
                    <a:bodyPr/>
                    <a:lstStyle/>
                    <a:p>
                      <a:r>
                        <a:rPr lang="en-US" dirty="0">
                          <a:latin typeface="Times New Roman" pitchFamily="18" charset="0"/>
                          <a:ea typeface="Source Sans Pro Semibold" pitchFamily="34" charset="0"/>
                          <a:cs typeface="Times New Roman" pitchFamily="18" charset="0"/>
                        </a:rPr>
                        <a:t>Wireless Home Automation System Using </a:t>
                      </a:r>
                      <a:r>
                        <a:rPr lang="en-US" dirty="0" err="1">
                          <a:latin typeface="Times New Roman" pitchFamily="18" charset="0"/>
                          <a:ea typeface="Source Sans Pro Semibold" pitchFamily="34" charset="0"/>
                          <a:cs typeface="Times New Roman" pitchFamily="18" charset="0"/>
                        </a:rPr>
                        <a:t>Zigbee</a:t>
                      </a:r>
                      <a:endParaRPr lang="en-IN" dirty="0">
                        <a:latin typeface="Times New Roman" pitchFamily="18" charset="0"/>
                        <a:ea typeface="Source Sans Pro Semibold" pitchFamily="34" charset="0"/>
                        <a:cs typeface="Times New Roman" pitchFamily="18" charset="0"/>
                      </a:endParaRPr>
                    </a:p>
                  </a:txBody>
                  <a:tcPr/>
                </a:tc>
                <a:tc>
                  <a:txBody>
                    <a:bodyPr/>
                    <a:lstStyle/>
                    <a:p>
                      <a:r>
                        <a:rPr lang="en-US" sz="1400" dirty="0">
                          <a:latin typeface="Times New Roman" pitchFamily="18" charset="0"/>
                          <a:ea typeface="Source Sans Pro Semibold" pitchFamily="34" charset="0"/>
                          <a:cs typeface="Times New Roman" pitchFamily="18" charset="0"/>
                        </a:rPr>
                        <a:t>The overall design of a wireless home automation system (WHAS) which has been built and implemented. The automation centers on recognition of voice commands and uses low-power RF </a:t>
                      </a:r>
                      <a:r>
                        <a:rPr lang="en-US" sz="1400" dirty="0" err="1">
                          <a:latin typeface="Times New Roman" pitchFamily="18" charset="0"/>
                          <a:ea typeface="Source Sans Pro Semibold" pitchFamily="34" charset="0"/>
                          <a:cs typeface="Times New Roman" pitchFamily="18" charset="0"/>
                        </a:rPr>
                        <a:t>Zigbee</a:t>
                      </a:r>
                      <a:r>
                        <a:rPr lang="en-US" sz="1400" dirty="0">
                          <a:latin typeface="Times New Roman" pitchFamily="18" charset="0"/>
                          <a:ea typeface="Source Sans Pro Semibold" pitchFamily="34" charset="0"/>
                          <a:cs typeface="Times New Roman" pitchFamily="18" charset="0"/>
                        </a:rPr>
                        <a:t> wireless communication modules which are relatively cheap.</a:t>
                      </a:r>
                      <a:endParaRPr lang="en-IN" sz="1400" dirty="0">
                        <a:latin typeface="Times New Roman" pitchFamily="18" charset="0"/>
                        <a:ea typeface="Source Sans Pro Semibold" pitchFamily="34"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3823814"/>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2449</Words>
  <Application>Microsoft Office PowerPoint</Application>
  <PresentationFormat>On-screen Show (4:3)</PresentationFormat>
  <Paragraphs>180</Paragraphs>
  <Slides>35</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OpenSymbol</vt:lpstr>
      <vt:lpstr>Source Sans Pro Black</vt:lpstr>
      <vt:lpstr>StarSymbol</vt:lpstr>
      <vt:lpstr>Times New Roman</vt:lpstr>
      <vt:lpstr>Office Theme</vt:lpstr>
      <vt:lpstr>LORA TECHNOLOGY BASED CONTROLLING AND MONITORING SMART HOUSE WITH IOT</vt:lpstr>
      <vt:lpstr>ABSTRACT</vt:lpstr>
      <vt:lpstr>OBJECTIVE</vt:lpstr>
      <vt:lpstr>INTRODUCTION</vt:lpstr>
      <vt:lpstr>EXISTING SYSTEM</vt:lpstr>
      <vt:lpstr>PROPOSED SYSTEM</vt:lpstr>
      <vt:lpstr>ADVANTAGES OF PROPOSED SYSTEM</vt:lpstr>
      <vt:lpstr>LITERATURE SURVEY</vt:lpstr>
      <vt:lpstr>LITERATURE SURVEY</vt:lpstr>
      <vt:lpstr>BLOCK DIAGRAM – Home Section</vt:lpstr>
      <vt:lpstr>BLOCK DIAGRAM – Receiver Section</vt:lpstr>
      <vt:lpstr>HARDWARE REQUIREMENTS</vt:lpstr>
      <vt:lpstr>ARDUINO UNO</vt:lpstr>
      <vt:lpstr>PIN CONFIGURATION IN ARDUINO UNO</vt:lpstr>
      <vt:lpstr>Node MCU ESP8266</vt:lpstr>
      <vt:lpstr>LORA</vt:lpstr>
      <vt:lpstr>SOFTWARE REQUIREMENTS</vt:lpstr>
      <vt:lpstr>BLYNK APP</vt:lpstr>
      <vt:lpstr>BLYNK APP INTERFACE</vt:lpstr>
      <vt:lpstr>BLYNK SERVER</vt:lpstr>
      <vt:lpstr>BLYNK SERVER</vt:lpstr>
      <vt:lpstr>PROJECT SETUP – Home Section</vt:lpstr>
      <vt:lpstr>PROJECT SETUP – Receiver Section</vt:lpstr>
      <vt:lpstr>CODE OUTPUT</vt:lpstr>
      <vt:lpstr>Blynk App Result when all things are normal</vt:lpstr>
      <vt:lpstr>Blynk Result when human activity detected</vt:lpstr>
      <vt:lpstr>Blynk Result when water level is full</vt:lpstr>
      <vt:lpstr>Blynk result when gas detected</vt:lpstr>
      <vt:lpstr>Blynk result when vibration detected</vt:lpstr>
      <vt:lpstr>Blynk result when room temperature rises</vt:lpstr>
      <vt:lpstr>SMS sent to user by GSM</vt:lpstr>
      <vt:lpstr>FUTURE WORK</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LORA TECHNOLOGY BASED CONTROLLING AND MONITORING SMART HOUSE WITH IOT</dc:title>
  <dc:creator>NAVEEN SANKAR</dc:creator>
  <cp:lastModifiedBy>LOKESH VARMA</cp:lastModifiedBy>
  <cp:revision>23</cp:revision>
  <dcterms:created xsi:type="dcterms:W3CDTF">2022-06-14T14:57:00Z</dcterms:created>
  <dcterms:modified xsi:type="dcterms:W3CDTF">2022-06-21T07:10:21Z</dcterms:modified>
</cp:coreProperties>
</file>