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81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3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55A8-7AC4-4E63-9980-7DA69754215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65705-5FD2-4BDC-BD28-18B49B03F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3321-4CFE-4A24-8D71-0E419B668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PharamAI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1AC18-19C3-4E92-BCB2-7E1D3F8DA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u="sng" dirty="0"/>
              <a:t>Case study of Therapy Data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777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5F14-5E50-4DC2-A993-23DB6350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Does demographic have any influence on the sale? : 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316C6-7231-4A2A-BA95-016C445C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61" t="25649" r="12792" b="2510"/>
          <a:stretch/>
        </p:blipFill>
        <p:spPr>
          <a:xfrm>
            <a:off x="553792" y="2087891"/>
            <a:ext cx="9890973" cy="4377303"/>
          </a:xfrm>
        </p:spPr>
      </p:pic>
    </p:spTree>
    <p:extLst>
      <p:ext uri="{BB962C8B-B14F-4D97-AF65-F5344CB8AC3E}">
        <p14:creationId xmlns:p14="http://schemas.microsoft.com/office/powerpoint/2010/main" val="212513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A01F-8C8C-438D-A521-57D76126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Who are my top 50 potential-targets?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BDAB8-55E7-4A1F-B190-E97C21D1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54" t="25965" r="12602"/>
          <a:stretch/>
        </p:blipFill>
        <p:spPr>
          <a:xfrm>
            <a:off x="749008" y="2280415"/>
            <a:ext cx="9613861" cy="4015858"/>
          </a:xfrm>
        </p:spPr>
      </p:pic>
    </p:spTree>
    <p:extLst>
      <p:ext uri="{BB962C8B-B14F-4D97-AF65-F5344CB8AC3E}">
        <p14:creationId xmlns:p14="http://schemas.microsoft.com/office/powerpoint/2010/main" val="339631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BD8303-F975-4675-BBC5-E304829DD201}"/>
              </a:ext>
            </a:extLst>
          </p:cNvPr>
          <p:cNvSpPr/>
          <p:nvPr/>
        </p:nvSpPr>
        <p:spPr>
          <a:xfrm>
            <a:off x="3521673" y="2767280"/>
            <a:ext cx="51486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759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6F2-1D4E-4591-86F1-EA66F1C9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: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B653-0234-4E8C-800E-2C5FDD713ADE}"/>
              </a:ext>
            </a:extLst>
          </p:cNvPr>
          <p:cNvSpPr txBox="1"/>
          <p:nvPr/>
        </p:nvSpPr>
        <p:spPr>
          <a:xfrm>
            <a:off x="496687" y="2356834"/>
            <a:ext cx="9981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Load : date of data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 ID : its unique that's why its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Claim Date : Claiming Date between January and 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HCP ID: Healthcare Professional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: All United-State countries are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Specialty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Pocket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HCP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Pocket in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 of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Month LB Period </a:t>
            </a:r>
          </a:p>
        </p:txBody>
      </p:sp>
    </p:spTree>
    <p:extLst>
      <p:ext uri="{BB962C8B-B14F-4D97-AF65-F5344CB8AC3E}">
        <p14:creationId xmlns:p14="http://schemas.microsoft.com/office/powerpoint/2010/main" val="106323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A61-F531-4375-9473-E51FFE54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: </a:t>
            </a:r>
            <a:r>
              <a:rPr lang="en-US" sz="3600" dirty="0"/>
              <a:t>Specialty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CA5F-2F42-4A1D-B857-349A5DB2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PSYCHIATRY : Diagnosis, treatment of mental disorders</a:t>
            </a:r>
          </a:p>
          <a:p>
            <a:endParaRPr lang="en-US" dirty="0"/>
          </a:p>
          <a:p>
            <a:r>
              <a:rPr lang="en-US" dirty="0"/>
              <a:t>NEUROLOGY :  dealing with disorders of the nervous system</a:t>
            </a:r>
          </a:p>
          <a:p>
            <a:endParaRPr lang="en-US" dirty="0"/>
          </a:p>
          <a:p>
            <a:r>
              <a:rPr lang="en-US" dirty="0"/>
              <a:t>IM/FM : Internal Medicine and Family Medicine</a:t>
            </a:r>
          </a:p>
          <a:p>
            <a:endParaRPr lang="en-US" dirty="0"/>
          </a:p>
          <a:p>
            <a:r>
              <a:rPr lang="en-US" dirty="0"/>
              <a:t>NP/PA</a:t>
            </a:r>
          </a:p>
        </p:txBody>
      </p:sp>
    </p:spTree>
    <p:extLst>
      <p:ext uri="{BB962C8B-B14F-4D97-AF65-F5344CB8AC3E}">
        <p14:creationId xmlns:p14="http://schemas.microsoft.com/office/powerpoint/2010/main" val="72399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4364-04A3-4D54-B18F-F3389681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: Payment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B809-D9C9-4AF4-BDDF-102D742E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Medicaid</a:t>
            </a:r>
          </a:p>
          <a:p>
            <a:r>
              <a:rPr lang="en-US" dirty="0"/>
              <a:t>Commercial</a:t>
            </a:r>
          </a:p>
          <a:p>
            <a:r>
              <a:rPr lang="en-US" dirty="0"/>
              <a:t>Medicare MAPDP</a:t>
            </a:r>
          </a:p>
          <a:p>
            <a:r>
              <a:rPr lang="en-US" dirty="0"/>
              <a:t>Medicare PDP</a:t>
            </a:r>
          </a:p>
          <a:p>
            <a:r>
              <a:rPr lang="en-US" dirty="0"/>
              <a:t>Managed Medicaid</a:t>
            </a:r>
          </a:p>
          <a:p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8354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E08B-78C3-420C-8919-07F5BAE0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: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4F63-6099-4B49-8FAD-52B9BFD3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640209" cy="359931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Eptinezumab</a:t>
            </a:r>
            <a:r>
              <a:rPr lang="en-US" dirty="0"/>
              <a:t> : </a:t>
            </a:r>
          </a:p>
          <a:p>
            <a:pPr marL="457200" lvl="1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Eptinezumab</a:t>
            </a:r>
            <a:r>
              <a:rPr lang="en-US" sz="1600" b="1" dirty="0"/>
              <a:t>, sold under the brand name </a:t>
            </a:r>
            <a:r>
              <a:rPr lang="en-US" sz="1600" b="1" dirty="0" err="1"/>
              <a:t>Vyepti</a:t>
            </a:r>
            <a:r>
              <a:rPr lang="en-US" sz="1600" b="1" dirty="0"/>
              <a:t>, is a medication for the preventive treatment of 	migraine in adults.</a:t>
            </a:r>
          </a:p>
          <a:p>
            <a:r>
              <a:rPr lang="en-US" dirty="0" err="1"/>
              <a:t>Ajovy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sz="1600" b="1" dirty="0"/>
              <a:t>AJOVY is a prescription medicine used for the preventive treatment of migraine in adults</a:t>
            </a:r>
          </a:p>
          <a:p>
            <a:r>
              <a:rPr lang="en-US" dirty="0" err="1"/>
              <a:t>Emagality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sz="1600" b="1" dirty="0"/>
              <a:t>   	</a:t>
            </a:r>
            <a:r>
              <a:rPr lang="en-US" sz="1600" b="1" dirty="0" err="1"/>
              <a:t>Emgality</a:t>
            </a:r>
            <a:r>
              <a:rPr lang="en-US" sz="1600" b="1" dirty="0"/>
              <a:t> works to prevent migraines and treat cluster headaches by blocking the activity of certain              	proteins that cause migraines</a:t>
            </a:r>
          </a:p>
          <a:p>
            <a:r>
              <a:rPr lang="en-US" dirty="0"/>
              <a:t>Aimovig : </a:t>
            </a:r>
          </a:p>
          <a:p>
            <a:pPr marL="0" indent="0">
              <a:buNone/>
            </a:pPr>
            <a:r>
              <a:rPr lang="en-US" sz="1600" b="1" dirty="0"/>
              <a:t>	Aimovig may work by changing the amounts of certain natural substances in the brain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1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00C8-6DEA-437F-B06D-AC56C9CF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: Pocket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4EB4-2267-4745-82D4-7CA2208C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Coinsurance : </a:t>
            </a:r>
          </a:p>
          <a:p>
            <a:pPr marL="457200" lvl="1" indent="0">
              <a:buNone/>
            </a:pPr>
            <a:r>
              <a:rPr lang="en-US" sz="1800" b="1" dirty="0"/>
              <a:t>Coinsurance refers to the percentage of treatment costs that you have to bear after paying the deductibles</a:t>
            </a:r>
          </a:p>
          <a:p>
            <a:endParaRPr lang="en-US" sz="1800" b="1" dirty="0"/>
          </a:p>
          <a:p>
            <a:r>
              <a:rPr lang="en-US" dirty="0"/>
              <a:t>Deductible :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1800" b="1" dirty="0"/>
              <a:t>Firstly Paid by user then after Insurance company will give to user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Copay : </a:t>
            </a:r>
          </a:p>
          <a:p>
            <a:pPr marL="457200" lvl="1" indent="0">
              <a:buNone/>
            </a:pPr>
            <a:r>
              <a:rPr lang="en-US" sz="1800" b="1" dirty="0"/>
              <a:t>10% amount to pay by user to Hospital/__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06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A5CA-3B4E-42B3-9044-618884E3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Checking null values from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8C6F7-435C-4E59-85EB-B1E4CCAC6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28" t="12272" r="12823"/>
          <a:stretch/>
        </p:blipFill>
        <p:spPr>
          <a:xfrm>
            <a:off x="437883" y="2034862"/>
            <a:ext cx="9955368" cy="4687909"/>
          </a:xfrm>
        </p:spPr>
      </p:pic>
    </p:spTree>
    <p:extLst>
      <p:ext uri="{BB962C8B-B14F-4D97-AF65-F5344CB8AC3E}">
        <p14:creationId xmlns:p14="http://schemas.microsoft.com/office/powerpoint/2010/main" val="168298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0A75-CE6B-4983-A65D-FB374E1A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Dealing with null values by mode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4D240-1DC3-4A17-8E56-CE093B4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49" t="54236" r="13206"/>
          <a:stretch/>
        </p:blipFill>
        <p:spPr>
          <a:xfrm>
            <a:off x="1125408" y="2556318"/>
            <a:ext cx="8649657" cy="3316448"/>
          </a:xfrm>
        </p:spPr>
      </p:pic>
    </p:spTree>
    <p:extLst>
      <p:ext uri="{BB962C8B-B14F-4D97-AF65-F5344CB8AC3E}">
        <p14:creationId xmlns:p14="http://schemas.microsoft.com/office/powerpoint/2010/main" val="224939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0AB1-B85C-40C9-AABD-C76637C2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Which product is the leading the market? 	</a:t>
            </a:r>
            <a:br>
              <a:rPr lang="en-US" sz="2400" b="1" dirty="0"/>
            </a:br>
            <a:r>
              <a:rPr lang="en-US" sz="2400" b="1" dirty="0"/>
              <a:t>&amp; </a:t>
            </a:r>
            <a:br>
              <a:rPr lang="en-US" sz="2400" b="1" dirty="0"/>
            </a:br>
            <a:r>
              <a:rPr lang="en-US" sz="2400" b="1" dirty="0"/>
              <a:t>what is the average out of pockets?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FAF29-8483-4E38-9615-00FB701C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44" t="30677" r="13206" b="7831"/>
          <a:stretch/>
        </p:blipFill>
        <p:spPr>
          <a:xfrm>
            <a:off x="500016" y="1970468"/>
            <a:ext cx="9970507" cy="4393567"/>
          </a:xfrm>
        </p:spPr>
      </p:pic>
    </p:spTree>
    <p:extLst>
      <p:ext uri="{BB962C8B-B14F-4D97-AF65-F5344CB8AC3E}">
        <p14:creationId xmlns:p14="http://schemas.microsoft.com/office/powerpoint/2010/main" val="26330606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36</TotalTime>
  <Words>315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PharamAI</vt:lpstr>
      <vt:lpstr>Data Description : 1 </vt:lpstr>
      <vt:lpstr>Data Description : Specialty Group</vt:lpstr>
      <vt:lpstr>Data Description : Payment Type</vt:lpstr>
      <vt:lpstr>Data Description : Product</vt:lpstr>
      <vt:lpstr>Data Description : Pocket Type</vt:lpstr>
      <vt:lpstr>Checking null values from the Data</vt:lpstr>
      <vt:lpstr>Dealing with null values by mode function</vt:lpstr>
      <vt:lpstr>Which product is the leading the market?   &amp;  what is the average out of pockets?</vt:lpstr>
      <vt:lpstr>Does demographic have any influence on the sale? : Yes</vt:lpstr>
      <vt:lpstr>Who are my top 50 potential-targets?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PharamAI</dc:title>
  <dc:creator>Ganesh Devare</dc:creator>
  <cp:lastModifiedBy>Ganesh Devare</cp:lastModifiedBy>
  <cp:revision>1</cp:revision>
  <dcterms:created xsi:type="dcterms:W3CDTF">2021-07-19T04:20:04Z</dcterms:created>
  <dcterms:modified xsi:type="dcterms:W3CDTF">2021-07-19T04:56:09Z</dcterms:modified>
</cp:coreProperties>
</file>