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58" r:id="rId5"/>
    <p:sldId id="259" r:id="rId6"/>
    <p:sldId id="272" r:id="rId7"/>
    <p:sldId id="273" r:id="rId8"/>
    <p:sldId id="274" r:id="rId9"/>
    <p:sldId id="275" r:id="rId10"/>
    <p:sldId id="264" r:id="rId11"/>
    <p:sldId id="265" r:id="rId12"/>
    <p:sldId id="266" r:id="rId13"/>
    <p:sldId id="276" r:id="rId14"/>
    <p:sldId id="277" r:id="rId15"/>
    <p:sldId id="278" r:id="rId16"/>
    <p:sldId id="257" r:id="rId17"/>
    <p:sldId id="263" r:id="rId18"/>
    <p:sldId id="279" r:id="rId19"/>
    <p:sldId id="282" r:id="rId20"/>
    <p:sldId id="280" r:id="rId21"/>
    <p:sldId id="281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35C9A34-93F0-4945-AD3D-791DE352AB53}">
          <p14:sldIdLst>
            <p14:sldId id="256"/>
            <p14:sldId id="270"/>
            <p14:sldId id="271"/>
            <p14:sldId id="258"/>
            <p14:sldId id="259"/>
            <p14:sldId id="272"/>
            <p14:sldId id="273"/>
            <p14:sldId id="274"/>
            <p14:sldId id="275"/>
            <p14:sldId id="264"/>
            <p14:sldId id="265"/>
            <p14:sldId id="266"/>
            <p14:sldId id="276"/>
            <p14:sldId id="277"/>
            <p14:sldId id="278"/>
            <p14:sldId id="257"/>
            <p14:sldId id="263"/>
            <p14:sldId id="279"/>
            <p14:sldId id="282"/>
            <p14:sldId id="280"/>
            <p14:sldId id="281"/>
          </p14:sldIdLst>
        </p14:section>
        <p14:section name="Untitled Section" id="{02B7D8EB-0208-440A-96EB-E9A34FAC7BF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B592-8B8B-4E8E-BFDC-BC9E3295BD95}" type="datetimeFigureOut">
              <a:rPr lang="de-CH" smtClean="0"/>
              <a:t>24.01.2018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FA40-8ED2-43D5-BF40-31FC3357FE9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1977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B592-8B8B-4E8E-BFDC-BC9E3295BD95}" type="datetimeFigureOut">
              <a:rPr lang="de-CH" smtClean="0"/>
              <a:t>24.01.2018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FA40-8ED2-43D5-BF40-31FC3357FE9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9364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B592-8B8B-4E8E-BFDC-BC9E3295BD95}" type="datetimeFigureOut">
              <a:rPr lang="de-CH" smtClean="0"/>
              <a:t>24.01.2018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FA40-8ED2-43D5-BF40-31FC3357FE9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808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B592-8B8B-4E8E-BFDC-BC9E3295BD95}" type="datetimeFigureOut">
              <a:rPr lang="de-CH" smtClean="0"/>
              <a:t>24.01.2018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FA40-8ED2-43D5-BF40-31FC3357FE9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870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B592-8B8B-4E8E-BFDC-BC9E3295BD95}" type="datetimeFigureOut">
              <a:rPr lang="de-CH" smtClean="0"/>
              <a:t>24.01.2018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FA40-8ED2-43D5-BF40-31FC3357FE9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89920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B592-8B8B-4E8E-BFDC-BC9E3295BD95}" type="datetimeFigureOut">
              <a:rPr lang="de-CH" smtClean="0"/>
              <a:t>24.01.2018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FA40-8ED2-43D5-BF40-31FC3357FE9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4091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B592-8B8B-4E8E-BFDC-BC9E3295BD95}" type="datetimeFigureOut">
              <a:rPr lang="de-CH" smtClean="0"/>
              <a:t>24.01.2018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FA40-8ED2-43D5-BF40-31FC3357FE9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3946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B592-8B8B-4E8E-BFDC-BC9E3295BD95}" type="datetimeFigureOut">
              <a:rPr lang="de-CH" smtClean="0"/>
              <a:t>24.01.2018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FA40-8ED2-43D5-BF40-31FC3357FE9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6227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B592-8B8B-4E8E-BFDC-BC9E3295BD95}" type="datetimeFigureOut">
              <a:rPr lang="de-CH" smtClean="0"/>
              <a:t>24.01.2018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FA40-8ED2-43D5-BF40-31FC3357FE9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400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B592-8B8B-4E8E-BFDC-BC9E3295BD95}" type="datetimeFigureOut">
              <a:rPr lang="de-CH" smtClean="0"/>
              <a:t>24.01.2018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FA40-8ED2-43D5-BF40-31FC3357FE9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2714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B592-8B8B-4E8E-BFDC-BC9E3295BD95}" type="datetimeFigureOut">
              <a:rPr lang="de-CH" smtClean="0"/>
              <a:t>24.01.2018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FA40-8ED2-43D5-BF40-31FC3357FE9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3393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9B592-8B8B-4E8E-BFDC-BC9E3295BD95}" type="datetimeFigureOut">
              <a:rPr lang="de-CH" smtClean="0"/>
              <a:t>24.01.2018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4FA40-8ED2-43D5-BF40-31FC3357FE9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24709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ferrari.com/812" TargetMode="External"/><Relationship Id="rId2" Type="http://schemas.openxmlformats.org/officeDocument/2006/relationships/hyperlink" Target="http://dbpedia.org/ow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ppedia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Semantic Web </a:t>
            </a:r>
            <a:br>
              <a:rPr lang="de-CH" dirty="0" smtClean="0"/>
            </a:br>
            <a:r>
              <a:rPr lang="de-CH" sz="3600" dirty="0" smtClean="0"/>
              <a:t>(and the Web of Things)</a:t>
            </a:r>
            <a:endParaRPr lang="de-CH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RDF, RDFS, OWL, SPARQL, WoT etc. </a:t>
            </a:r>
          </a:p>
          <a:p>
            <a:r>
              <a:rPr lang="de-CH" dirty="0" smtClean="0"/>
              <a:t>In Small, Chewable Pieces</a:t>
            </a:r>
          </a:p>
          <a:p>
            <a:r>
              <a:rPr lang="de-CH" dirty="0" smtClean="0"/>
              <a:t>(with your breakfast)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5867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OWL – Meta Knowledge</a:t>
            </a:r>
            <a:endParaRPr lang="de-CH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769907"/>
            <a:ext cx="7064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hilti:CordlessDrill </a:t>
            </a:r>
            <a:r>
              <a:rPr lang="de-CH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owl:UnionOf</a:t>
            </a:r>
            <a:r>
              <a:rPr lang="de-CH" dirty="0" smtClean="0"/>
              <a:t> (hilti:BatteryPoweredTool, hilti:DrillingTool)</a:t>
            </a:r>
            <a:endParaRPr lang="de-CH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2338766"/>
            <a:ext cx="638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bosch:BatteryPoweredDrill </a:t>
            </a:r>
            <a:r>
              <a:rPr lang="de-CH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owl:EquivalentClass</a:t>
            </a:r>
            <a:r>
              <a:rPr lang="de-CH" dirty="0" smtClean="0"/>
              <a:t> (hilti:CordlessDrill)</a:t>
            </a:r>
            <a:endParaRPr lang="de-CH" dirty="0"/>
          </a:p>
        </p:txBody>
      </p:sp>
      <p:sp>
        <p:nvSpPr>
          <p:cNvPr id="10" name="Rectangle 9"/>
          <p:cNvSpPr/>
          <p:nvPr/>
        </p:nvSpPr>
        <p:spPr>
          <a:xfrm>
            <a:off x="838200" y="2907625"/>
            <a:ext cx="54863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/>
              <a:t>h</a:t>
            </a:r>
            <a:r>
              <a:rPr lang="de-CH" dirty="0" smtClean="0"/>
              <a:t>ilti:GrindingTool </a:t>
            </a:r>
            <a:r>
              <a:rPr lang="de-CH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owl:DisjointWith</a:t>
            </a:r>
            <a:r>
              <a:rPr lang="de-CH" dirty="0" smtClean="0"/>
              <a:t> (hilti:VaccumCleaner)</a:t>
            </a:r>
            <a:endParaRPr lang="de-CH" dirty="0"/>
          </a:p>
        </p:txBody>
      </p:sp>
      <p:sp>
        <p:nvSpPr>
          <p:cNvPr id="11" name="Rectangle 10"/>
          <p:cNvSpPr/>
          <p:nvPr/>
        </p:nvSpPr>
        <p:spPr>
          <a:xfrm>
            <a:off x="838200" y="3462655"/>
            <a:ext cx="602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/>
              <a:t>h</a:t>
            </a:r>
            <a:r>
              <a:rPr lang="de-CH" dirty="0" smtClean="0"/>
              <a:t>ilti:CordlessTool </a:t>
            </a:r>
            <a:r>
              <a:rPr lang="de-CH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owl:ComplementOf</a:t>
            </a:r>
            <a:r>
              <a:rPr lang="de-CH" dirty="0" smtClean="0"/>
              <a:t> (hilti:MainsPoweredTool)</a:t>
            </a:r>
            <a:endParaRPr lang="de-CH" dirty="0"/>
          </a:p>
        </p:txBody>
      </p:sp>
      <p:sp>
        <p:nvSpPr>
          <p:cNvPr id="12" name="Rectangle 11"/>
          <p:cNvSpPr/>
          <p:nvPr/>
        </p:nvSpPr>
        <p:spPr>
          <a:xfrm>
            <a:off x="838200" y="4031514"/>
            <a:ext cx="7780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/>
              <a:t>h</a:t>
            </a:r>
            <a:r>
              <a:rPr lang="de-CH" dirty="0" smtClean="0"/>
              <a:t>ilti:Insert </a:t>
            </a:r>
            <a:r>
              <a:rPr lang="de-CH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owl:Symmetric (hilti:Fits)</a:t>
            </a:r>
            <a:r>
              <a:rPr lang="de-CH" dirty="0" smtClean="0"/>
              <a:t> (hilti:Tool) </a:t>
            </a:r>
            <a:r>
              <a:rPr lang="de-CH" dirty="0" smtClean="0">
                <a:solidFill>
                  <a:schemeClr val="accent6">
                    <a:lumMod val="50000"/>
                  </a:schemeClr>
                </a:solidFill>
              </a:rPr>
              <a:t>=&gt; (hilti:Tool) hilti:Fits (hilti:Insert)</a:t>
            </a:r>
            <a:endParaRPr lang="de-CH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8200" y="4586544"/>
            <a:ext cx="631737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/>
              <a:t>h</a:t>
            </a:r>
            <a:r>
              <a:rPr lang="de-CH" dirty="0" smtClean="0"/>
              <a:t>ilti:BX3ME </a:t>
            </a:r>
            <a:r>
              <a:rPr lang="de-CH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owl:Transitive (hilti:CompatibleWith)</a:t>
            </a:r>
            <a:r>
              <a:rPr lang="de-CH" dirty="0" smtClean="0"/>
              <a:t> (hilti:X-SB3MX) </a:t>
            </a:r>
          </a:p>
          <a:p>
            <a:r>
              <a:rPr lang="de-CH" dirty="0"/>
              <a:t>hilti:X-SB3MX </a:t>
            </a:r>
            <a:r>
              <a:rPr lang="de-CH" dirty="0" smtClean="0"/>
              <a:t>hilti:CanBeUsedOn BIM:BrickWall</a:t>
            </a:r>
          </a:p>
          <a:p>
            <a:r>
              <a:rPr lang="de-CH" dirty="0" smtClean="0"/>
              <a:t>=&gt; </a:t>
            </a:r>
            <a:r>
              <a:rPr lang="de-CH" dirty="0"/>
              <a:t>(hilti:BX3ME) hilti:CanBeUsedOn BIM:BrickWall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03083" y="2338766"/>
            <a:ext cx="3391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Yes, but </a:t>
            </a:r>
            <a:r>
              <a:rPr lang="en-GB" dirty="0" err="1" smtClean="0"/>
              <a:t>hilti:CordlessDrill</a:t>
            </a:r>
            <a:r>
              <a:rPr lang="en-GB" dirty="0" smtClean="0"/>
              <a:t> is better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" y="6019614"/>
            <a:ext cx="6926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This only the tip of the iceberg. The </a:t>
            </a:r>
            <a:r>
              <a:rPr lang="en-GB" dirty="0" err="1" smtClean="0">
                <a:solidFill>
                  <a:schemeClr val="accent2">
                    <a:lumMod val="75000"/>
                  </a:schemeClr>
                </a:solidFill>
              </a:rPr>
              <a:t>wikidata:RMS_Titanic</a:t>
            </a:r>
            <a:r>
              <a:rPr lang="en-GB" dirty="0" smtClean="0"/>
              <a:t> is underneath.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329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Nice, but why?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CH" dirty="0" smtClean="0"/>
              <a:t>Enables inference based on first order logic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 smtClean="0">
                <a:latin typeface="+mj-lt"/>
              </a:rPr>
              <a:t>All men are mortal</a:t>
            </a:r>
          </a:p>
          <a:p>
            <a:pPr marL="0" indent="0">
              <a:buNone/>
            </a:pPr>
            <a:r>
              <a:rPr lang="de-CH" dirty="0" smtClean="0">
                <a:latin typeface="+mj-lt"/>
              </a:rPr>
              <a:t>Socrates is a man</a:t>
            </a:r>
          </a:p>
          <a:p>
            <a:pPr marL="0" indent="0">
              <a:buNone/>
            </a:pPr>
            <a:r>
              <a:rPr lang="de-CH" dirty="0" smtClean="0">
                <a:latin typeface="+mj-lt"/>
              </a:rPr>
              <a:t>Therefore, Socrates is mortal</a:t>
            </a:r>
          </a:p>
          <a:p>
            <a:pPr marL="0" indent="0">
              <a:buNone/>
            </a:pPr>
            <a:endParaRPr lang="de-CH" dirty="0">
              <a:latin typeface="+mj-lt"/>
            </a:endParaRPr>
          </a:p>
          <a:p>
            <a:pPr marL="0" indent="0">
              <a:buNone/>
            </a:pPr>
            <a:r>
              <a:rPr lang="de-CH" dirty="0" smtClean="0">
                <a:latin typeface="+mj-lt"/>
              </a:rPr>
              <a:t>All fasteners are dangerous</a:t>
            </a:r>
          </a:p>
          <a:p>
            <a:pPr marL="0" indent="0">
              <a:buNone/>
            </a:pPr>
            <a:r>
              <a:rPr lang="de-CH" dirty="0" smtClean="0">
                <a:latin typeface="+mj-lt"/>
              </a:rPr>
              <a:t>BX 3-ME is a fastner</a:t>
            </a:r>
          </a:p>
          <a:p>
            <a:pPr marL="0" indent="0">
              <a:buNone/>
            </a:pPr>
            <a:r>
              <a:rPr lang="de-CH" dirty="0" smtClean="0">
                <a:latin typeface="+mj-lt"/>
              </a:rPr>
              <a:t>Therefore, BX 3-ME is the weapon of choice for Hubert!</a:t>
            </a:r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047" y="4319662"/>
            <a:ext cx="1828800" cy="103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3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SPARQL (sparkle)</a:t>
            </a:r>
            <a:endParaRPr lang="de-CH" dirty="0"/>
          </a:p>
        </p:txBody>
      </p:sp>
      <p:sp>
        <p:nvSpPr>
          <p:cNvPr id="4" name="TextBox 3"/>
          <p:cNvSpPr txBox="1"/>
          <p:nvPr/>
        </p:nvSpPr>
        <p:spPr>
          <a:xfrm>
            <a:off x="689956" y="1803862"/>
            <a:ext cx="850309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smtClean="0"/>
              <a:t>Relational Databases</a:t>
            </a:r>
            <a:r>
              <a:rPr lang="de-CH" dirty="0" smtClean="0"/>
              <a:t> store Tuples -&gt; Query using SQL</a:t>
            </a:r>
          </a:p>
          <a:p>
            <a:endParaRPr lang="de-CH" dirty="0"/>
          </a:p>
          <a:p>
            <a:r>
              <a:rPr lang="de-CH" b="1" dirty="0" smtClean="0"/>
              <a:t>Document Databases</a:t>
            </a:r>
            <a:r>
              <a:rPr lang="de-CH" dirty="0" smtClean="0"/>
              <a:t> (NoSQL) store documents (uh?)- &gt; Query using content find</a:t>
            </a:r>
          </a:p>
          <a:p>
            <a:endParaRPr lang="de-CH" dirty="0"/>
          </a:p>
          <a:p>
            <a:r>
              <a:rPr lang="de-CH" b="1" dirty="0" smtClean="0"/>
              <a:t>Object Databases</a:t>
            </a:r>
            <a:r>
              <a:rPr lang="de-CH" dirty="0" smtClean="0"/>
              <a:t> stores serialized objects -&gt; Query using property and type relationships</a:t>
            </a:r>
          </a:p>
          <a:p>
            <a:endParaRPr lang="de-CH" dirty="0"/>
          </a:p>
          <a:p>
            <a:r>
              <a:rPr lang="de-CH" b="1" dirty="0" smtClean="0">
                <a:solidFill>
                  <a:schemeClr val="accent2">
                    <a:lumMod val="75000"/>
                  </a:schemeClr>
                </a:solidFill>
              </a:rPr>
              <a:t>RDF Databases</a:t>
            </a:r>
            <a:r>
              <a:rPr lang="de-CH" dirty="0" smtClean="0"/>
              <a:t> stores Triples -&gt; Query using patterns! </a:t>
            </a:r>
            <a:endParaRPr lang="de-CH" dirty="0"/>
          </a:p>
        </p:txBody>
      </p:sp>
      <p:sp>
        <p:nvSpPr>
          <p:cNvPr id="5" name="Rectangle 4"/>
          <p:cNvSpPr/>
          <p:nvPr/>
        </p:nvSpPr>
        <p:spPr>
          <a:xfrm>
            <a:off x="689956" y="4200436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SELECT ?tool</a:t>
            </a:r>
          </a:p>
          <a:p>
            <a:r>
              <a:rPr lang="en-US" sz="2400" dirty="0" smtClean="0"/>
              <a:t>WHERE {</a:t>
            </a:r>
          </a:p>
          <a:p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FF0000"/>
                </a:solidFill>
              </a:rPr>
              <a:t>?tool </a:t>
            </a:r>
            <a:r>
              <a:rPr lang="en-US" sz="2400" dirty="0" err="1" smtClean="0">
                <a:solidFill>
                  <a:srgbClr val="FF0000"/>
                </a:solidFill>
              </a:rPr>
              <a:t>rdfs:subClassOf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hilti:CordlessTool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sz="2400" dirty="0" smtClean="0"/>
              <a:t>}</a:t>
            </a: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13911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SPARQL (sparkle)</a:t>
            </a:r>
            <a:endParaRPr lang="de-CH" dirty="0"/>
          </a:p>
        </p:txBody>
      </p:sp>
      <p:sp>
        <p:nvSpPr>
          <p:cNvPr id="5" name="Rectangle 4"/>
          <p:cNvSpPr/>
          <p:nvPr/>
        </p:nvSpPr>
        <p:spPr>
          <a:xfrm>
            <a:off x="838200" y="1875354"/>
            <a:ext cx="7391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SELECT ?tool</a:t>
            </a:r>
          </a:p>
          <a:p>
            <a:r>
              <a:rPr lang="en-US" sz="2400" dirty="0" smtClean="0"/>
              <a:t>WHERE {</a:t>
            </a:r>
          </a:p>
          <a:p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FF0000"/>
                </a:solidFill>
              </a:rPr>
              <a:t>?tool </a:t>
            </a:r>
            <a:r>
              <a:rPr lang="en-US" sz="2400" dirty="0" err="1" smtClean="0">
                <a:solidFill>
                  <a:srgbClr val="FF0000"/>
                </a:solidFill>
              </a:rPr>
              <a:t>rdfs:subClassOf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hilti:CordlessTool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  ?tool </a:t>
            </a:r>
            <a:r>
              <a:rPr lang="en-US" sz="2400" dirty="0" err="1" smtClean="0">
                <a:solidFill>
                  <a:srgbClr val="FF0000"/>
                </a:solidFill>
              </a:rPr>
              <a:t>hitli:Fits</a:t>
            </a:r>
            <a:r>
              <a:rPr lang="en-US" sz="2400" dirty="0" smtClean="0">
                <a:solidFill>
                  <a:srgbClr val="FF0000"/>
                </a:solidFill>
              </a:rPr>
              <a:t> ?</a:t>
            </a:r>
            <a:r>
              <a:rPr lang="en-US" sz="2400" dirty="0" err="1" smtClean="0">
                <a:solidFill>
                  <a:srgbClr val="FF0000"/>
                </a:solidFill>
              </a:rPr>
              <a:t>fastner</a:t>
            </a:r>
            <a:r>
              <a:rPr lang="en-US" sz="2400" dirty="0" smtClean="0">
                <a:solidFill>
                  <a:srgbClr val="FF0000"/>
                </a:solidFill>
              </a:rPr>
              <a:t>. ?</a:t>
            </a:r>
            <a:r>
              <a:rPr lang="en-US" sz="2400" dirty="0" err="1" smtClean="0">
                <a:solidFill>
                  <a:srgbClr val="FF0000"/>
                </a:solidFill>
              </a:rPr>
              <a:t>fastner</a:t>
            </a:r>
            <a:r>
              <a:rPr lang="en-US" sz="2400" dirty="0" smtClean="0">
                <a:solidFill>
                  <a:srgbClr val="FF0000"/>
                </a:solidFill>
              </a:rPr>
              <a:t> a </a:t>
            </a:r>
            <a:r>
              <a:rPr lang="en-US" sz="2400" dirty="0" err="1" smtClean="0">
                <a:solidFill>
                  <a:srgbClr val="FF0000"/>
                </a:solidFill>
              </a:rPr>
              <a:t>hilti:Fastener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  ?</a:t>
            </a:r>
            <a:r>
              <a:rPr lang="en-US" sz="2400" dirty="0" err="1" smtClean="0">
                <a:solidFill>
                  <a:srgbClr val="FF0000"/>
                </a:solidFill>
              </a:rPr>
              <a:t>fastner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hitli:CanBeUsedOn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BIM:BrickWall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}</a:t>
            </a:r>
            <a:endParaRPr lang="de-CH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774915" y="1506022"/>
            <a:ext cx="4690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Looking for something? That’s just a query away.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838200" y="4615340"/>
            <a:ext cx="7391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SELECT ?tool</a:t>
            </a:r>
          </a:p>
          <a:p>
            <a:r>
              <a:rPr lang="en-US" sz="2400" dirty="0" smtClean="0"/>
              <a:t>WHERE {</a:t>
            </a:r>
          </a:p>
          <a:p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FF0000"/>
                </a:solidFill>
              </a:rPr>
              <a:t>?tool </a:t>
            </a:r>
            <a:r>
              <a:rPr lang="en-US" sz="2400" dirty="0" err="1" smtClean="0">
                <a:solidFill>
                  <a:srgbClr val="FF0000"/>
                </a:solidFill>
              </a:rPr>
              <a:t>rdfs:subClassOf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hilti:FasteningTool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    ?tool </a:t>
            </a:r>
            <a:r>
              <a:rPr lang="en-US" sz="2400" dirty="0" err="1" smtClean="0">
                <a:solidFill>
                  <a:srgbClr val="FF0000"/>
                </a:solidFill>
              </a:rPr>
              <a:t>hitli:CanBeUsedOn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BIM:BrickWall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}</a:t>
            </a:r>
            <a:endParaRPr lang="de-CH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74915" y="4246008"/>
            <a:ext cx="5835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Don’t know what you are looking for? That needs reasoning.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573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Big Picture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025" y="1417141"/>
            <a:ext cx="8487949" cy="52521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74298" y="6552038"/>
            <a:ext cx="2439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Image borrowed from w3c.org 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52850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257" y="76608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i</a:t>
            </a:r>
            <a:r>
              <a:rPr lang="en-GB" dirty="0" smtClean="0">
                <a:latin typeface="Consolas" panose="020B0609020204030204" pitchFamily="49" charset="0"/>
              </a:rPr>
              <a:t>f </a:t>
            </a:r>
            <a:r>
              <a:rPr lang="en-GB" dirty="0" err="1" smtClean="0">
                <a:latin typeface="Consolas" panose="020B0609020204030204" pitchFamily="49" charset="0"/>
              </a:rPr>
              <a:t>audience.isYawning</a:t>
            </a:r>
            <a:endParaRPr lang="en-GB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</a:rPr>
              <a:t>	</a:t>
            </a:r>
            <a:r>
              <a:rPr lang="en-GB" dirty="0" err="1" smtClean="0">
                <a:latin typeface="Consolas" panose="020B0609020204030204" pitchFamily="49" charset="0"/>
              </a:rPr>
              <a:t>skip_slides</a:t>
            </a:r>
            <a:r>
              <a:rPr lang="en-GB" dirty="0" smtClean="0">
                <a:latin typeface="Consolas" panose="020B0609020204030204" pitchFamily="49" charset="0"/>
              </a:rPr>
              <a:t>(2)</a:t>
            </a: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79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9557"/>
            <a:ext cx="10515600" cy="1325563"/>
          </a:xfrm>
        </p:spPr>
        <p:txBody>
          <a:bodyPr/>
          <a:lstStyle/>
          <a:p>
            <a:r>
              <a:rPr lang="de-CH" dirty="0" smtClean="0"/>
              <a:t>Organizing Knowledge</a:t>
            </a:r>
            <a:endParaRPr lang="de-CH" dirty="0"/>
          </a:p>
        </p:txBody>
      </p:sp>
      <p:pic>
        <p:nvPicPr>
          <p:cNvPr id="1026" name="Picture 2" descr="http://www.waterware.co.nz/images/web-apps/systems/system-house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49" y="1120320"/>
            <a:ext cx="4537075" cy="518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825" y="1766244"/>
            <a:ext cx="7938451" cy="3774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96196" y="5940719"/>
            <a:ext cx="55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KOS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6096000" y="6225137"/>
            <a:ext cx="657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SKOS</a:t>
            </a:r>
            <a:endParaRPr lang="de-CH" dirty="0"/>
          </a:p>
        </p:txBody>
      </p:sp>
      <p:sp>
        <p:nvSpPr>
          <p:cNvPr id="8" name="TextBox 7"/>
          <p:cNvSpPr txBox="1"/>
          <p:nvPr/>
        </p:nvSpPr>
        <p:spPr>
          <a:xfrm>
            <a:off x="7071862" y="5912900"/>
            <a:ext cx="1279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Linked Data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8669881" y="6225137"/>
            <a:ext cx="1535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Semantic Web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7475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Nerd Alert!</a:t>
            </a:r>
            <a:endParaRPr lang="de-CH" dirty="0"/>
          </a:p>
        </p:txBody>
      </p:sp>
      <p:pic>
        <p:nvPicPr>
          <p:cNvPr id="2050" name="Picture 2" descr="Image result for ne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423" y="161808"/>
            <a:ext cx="1440469" cy="144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39338" y="1805594"/>
            <a:ext cx="3596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Logical consequence and </a:t>
            </a:r>
            <a:r>
              <a:rPr lang="de-CH" dirty="0" smtClean="0">
                <a:latin typeface="+mj-lt"/>
              </a:rPr>
              <a:t>Entailment</a:t>
            </a:r>
            <a:endParaRPr lang="de-CH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939338" y="2502131"/>
            <a:ext cx="4177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latin typeface="Agency FB" panose="020B0503020202020204" pitchFamily="34" charset="0"/>
              </a:rPr>
              <a:t>All</a:t>
            </a:r>
            <a:r>
              <a:rPr lang="de-CH" dirty="0" smtClean="0">
                <a:latin typeface="+mj-lt"/>
              </a:rPr>
              <a:t> HeatingControllers </a:t>
            </a:r>
            <a:r>
              <a:rPr lang="de-CH" dirty="0" smtClean="0">
                <a:latin typeface="Agency FB" panose="020B0503020202020204" pitchFamily="34" charset="0"/>
              </a:rPr>
              <a:t>are</a:t>
            </a:r>
            <a:r>
              <a:rPr lang="de-CH" dirty="0" smtClean="0">
                <a:latin typeface="+mj-lt"/>
              </a:rPr>
              <a:t> Controllers</a:t>
            </a:r>
          </a:p>
          <a:p>
            <a:r>
              <a:rPr lang="de-CH" dirty="0" smtClean="0">
                <a:latin typeface="Agency FB" panose="020B0503020202020204" pitchFamily="34" charset="0"/>
              </a:rPr>
              <a:t>All</a:t>
            </a:r>
            <a:r>
              <a:rPr lang="de-CH" dirty="0" smtClean="0">
                <a:latin typeface="+mj-lt"/>
              </a:rPr>
              <a:t> Thermostats </a:t>
            </a:r>
            <a:r>
              <a:rPr lang="de-CH" dirty="0" smtClean="0">
                <a:latin typeface="Agency FB" panose="020B0503020202020204" pitchFamily="34" charset="0"/>
              </a:rPr>
              <a:t>are</a:t>
            </a:r>
            <a:r>
              <a:rPr lang="de-CH" dirty="0" smtClean="0">
                <a:latin typeface="+mj-lt"/>
              </a:rPr>
              <a:t> HeatingController</a:t>
            </a:r>
          </a:p>
          <a:p>
            <a:r>
              <a:rPr lang="de-CH" dirty="0" smtClean="0">
                <a:latin typeface="Agency FB" panose="020B0503020202020204" pitchFamily="34" charset="0"/>
              </a:rPr>
              <a:t>Therefore</a:t>
            </a:r>
            <a:r>
              <a:rPr lang="de-CH" dirty="0" smtClean="0">
                <a:latin typeface="+mj-lt"/>
              </a:rPr>
              <a:t>, </a:t>
            </a:r>
            <a:r>
              <a:rPr lang="de-CH" dirty="0" smtClean="0">
                <a:latin typeface="Agency FB" panose="020B0503020202020204" pitchFamily="34" charset="0"/>
              </a:rPr>
              <a:t>all</a:t>
            </a:r>
            <a:r>
              <a:rPr lang="de-CH" dirty="0" smtClean="0">
                <a:latin typeface="+mj-lt"/>
              </a:rPr>
              <a:t> Thermostats </a:t>
            </a:r>
            <a:r>
              <a:rPr lang="de-CH" dirty="0" smtClean="0">
                <a:latin typeface="Agency FB" panose="020B0503020202020204" pitchFamily="34" charset="0"/>
              </a:rPr>
              <a:t>are</a:t>
            </a:r>
            <a:r>
              <a:rPr lang="de-CH" dirty="0" smtClean="0">
                <a:latin typeface="+mj-lt"/>
              </a:rPr>
              <a:t> Controllers</a:t>
            </a:r>
            <a:endParaRPr lang="de-CH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 flipH="1">
            <a:off x="939337" y="3775239"/>
            <a:ext cx="49876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latin typeface="Agency FB" panose="020B0503020202020204" pitchFamily="34" charset="0"/>
              </a:rPr>
              <a:t>A</a:t>
            </a:r>
            <a:r>
              <a:rPr lang="de-CH" dirty="0" smtClean="0">
                <a:latin typeface="+mj-lt"/>
              </a:rPr>
              <a:t> Thermostat </a:t>
            </a:r>
            <a:r>
              <a:rPr lang="de-CH" dirty="0" smtClean="0">
                <a:latin typeface="Agency FB" panose="020B0503020202020204" pitchFamily="34" charset="0"/>
              </a:rPr>
              <a:t>is_a</a:t>
            </a:r>
            <a:r>
              <a:rPr lang="de-CH" dirty="0" smtClean="0">
                <a:latin typeface="+mj-lt"/>
              </a:rPr>
              <a:t> HeatingController</a:t>
            </a:r>
          </a:p>
          <a:p>
            <a:r>
              <a:rPr lang="de-CH" dirty="0" smtClean="0">
                <a:latin typeface="Agency FB" panose="020B0503020202020204" pitchFamily="34" charset="0"/>
              </a:rPr>
              <a:t>All</a:t>
            </a:r>
            <a:r>
              <a:rPr lang="de-CH" dirty="0" smtClean="0">
                <a:latin typeface="+mj-lt"/>
              </a:rPr>
              <a:t> HeatingContllers </a:t>
            </a:r>
            <a:r>
              <a:rPr lang="de-CH" dirty="0" smtClean="0">
                <a:latin typeface="Agency FB" panose="020B0503020202020204" pitchFamily="34" charset="0"/>
              </a:rPr>
              <a:t>are</a:t>
            </a:r>
            <a:r>
              <a:rPr lang="de-CH" dirty="0" smtClean="0">
                <a:latin typeface="+mj-lt"/>
              </a:rPr>
              <a:t> Controllers</a:t>
            </a:r>
          </a:p>
          <a:p>
            <a:r>
              <a:rPr lang="de-CH" dirty="0" smtClean="0">
                <a:latin typeface="Agency FB" panose="020B0503020202020204" pitchFamily="34" charset="0"/>
              </a:rPr>
              <a:t>A</a:t>
            </a:r>
            <a:r>
              <a:rPr lang="de-CH" dirty="0" smtClean="0"/>
              <a:t> </a:t>
            </a:r>
            <a:r>
              <a:rPr lang="de-CH" dirty="0" smtClean="0">
                <a:latin typeface="+mj-lt"/>
              </a:rPr>
              <a:t>Controller</a:t>
            </a:r>
            <a:r>
              <a:rPr lang="de-CH" dirty="0" smtClean="0"/>
              <a:t> </a:t>
            </a:r>
            <a:r>
              <a:rPr lang="de-CH" dirty="0" smtClean="0">
                <a:latin typeface="Agency FB" panose="020B0503020202020204" pitchFamily="34" charset="0"/>
              </a:rPr>
              <a:t>is_contained_in a</a:t>
            </a:r>
            <a:r>
              <a:rPr lang="de-CH" dirty="0" smtClean="0"/>
              <a:t> </a:t>
            </a:r>
            <a:r>
              <a:rPr lang="de-CH" dirty="0" smtClean="0">
                <a:latin typeface="+mj-lt"/>
              </a:rPr>
              <a:t>Space</a:t>
            </a:r>
            <a:endParaRPr lang="de-CH" dirty="0">
              <a:latin typeface="+mj-lt"/>
            </a:endParaRPr>
          </a:p>
          <a:p>
            <a:r>
              <a:rPr lang="de-CH" dirty="0" smtClean="0">
                <a:latin typeface="+mj-lt"/>
              </a:rPr>
              <a:t>LivingRoom</a:t>
            </a:r>
            <a:r>
              <a:rPr lang="de-CH" dirty="0" smtClean="0">
                <a:latin typeface="Agency FB" panose="020B0503020202020204" pitchFamily="34" charset="0"/>
              </a:rPr>
              <a:t> is_a </a:t>
            </a:r>
            <a:r>
              <a:rPr lang="de-CH" dirty="0" smtClean="0">
                <a:latin typeface="+mj-lt"/>
              </a:rPr>
              <a:t>Space</a:t>
            </a:r>
          </a:p>
          <a:p>
            <a:r>
              <a:rPr lang="de-CH" dirty="0" smtClean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Therefore</a:t>
            </a:r>
            <a:r>
              <a:rPr lang="de-CH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, Thermostat</a:t>
            </a:r>
            <a:r>
              <a:rPr lang="de-CH" dirty="0" smtClean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controls_heating_of </a:t>
            </a:r>
            <a:r>
              <a:rPr lang="de-CH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LivingRoom</a:t>
            </a:r>
            <a:endParaRPr lang="de-CH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39337" y="5325346"/>
            <a:ext cx="5162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This is Syntactic consequence (⊢), i.e. A proves B.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281651" y="18055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dirty="0" smtClean="0">
                <a:latin typeface="Agency FB" panose="020B0503020202020204" pitchFamily="34" charset="0"/>
              </a:rPr>
              <a:t>A</a:t>
            </a:r>
            <a:r>
              <a:rPr lang="de-CH" dirty="0"/>
              <a:t> Thermostat </a:t>
            </a:r>
            <a:r>
              <a:rPr lang="de-CH" dirty="0" smtClean="0">
                <a:latin typeface="Agency FB" panose="020B0503020202020204" pitchFamily="34" charset="0"/>
              </a:rPr>
              <a:t>is_a</a:t>
            </a:r>
            <a:r>
              <a:rPr lang="de-CH" dirty="0"/>
              <a:t> HeatingController</a:t>
            </a:r>
          </a:p>
          <a:p>
            <a:r>
              <a:rPr lang="de-CH" dirty="0" smtClean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Therefore</a:t>
            </a:r>
            <a:r>
              <a:rPr lang="de-CH" dirty="0">
                <a:solidFill>
                  <a:schemeClr val="accent6">
                    <a:lumMod val="75000"/>
                  </a:schemeClr>
                </a:solidFill>
              </a:rPr>
              <a:t>, Thermostat</a:t>
            </a:r>
            <a:r>
              <a:rPr lang="de-CH" dirty="0" smtClean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controls_heating_of </a:t>
            </a:r>
            <a:r>
              <a:rPr lang="de-CH" dirty="0" smtClean="0">
                <a:solidFill>
                  <a:schemeClr val="accent6">
                    <a:lumMod val="75000"/>
                  </a:schemeClr>
                </a:solidFill>
              </a:rPr>
              <a:t>a Room</a:t>
            </a:r>
            <a:endParaRPr lang="de-CH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92486" y="2502131"/>
            <a:ext cx="5162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This is Semantic consequence (⊨), i.e. If A is true, then B is also true.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683432" y="3873731"/>
            <a:ext cx="4284443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de-CH" dirty="0" smtClean="0"/>
              <a:t>Using RDF we can reason about the system!</a:t>
            </a:r>
            <a:endParaRPr lang="de-CH" dirty="0"/>
          </a:p>
        </p:txBody>
      </p:sp>
      <p:sp>
        <p:nvSpPr>
          <p:cNvPr id="21" name="TextBox 20"/>
          <p:cNvSpPr txBox="1"/>
          <p:nvPr/>
        </p:nvSpPr>
        <p:spPr>
          <a:xfrm>
            <a:off x="6683432" y="4405745"/>
            <a:ext cx="4348635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dirty="0" smtClean="0"/>
              <a:t>Is the RoomTemperature of my LivingRoom dependent on the OutletTemperature of the SolarPanel?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4004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 of Things</a:t>
            </a:r>
            <a:endParaRPr lang="en-GB" dirty="0"/>
          </a:p>
        </p:txBody>
      </p:sp>
      <p:sp>
        <p:nvSpPr>
          <p:cNvPr id="19" name="Oval 18"/>
          <p:cNvSpPr/>
          <p:nvPr/>
        </p:nvSpPr>
        <p:spPr>
          <a:xfrm>
            <a:off x="3514757" y="2204926"/>
            <a:ext cx="5165889" cy="43647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5155093" y="3535916"/>
            <a:ext cx="1885218" cy="1702754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Enable Interoperable </a:t>
            </a:r>
            <a:r>
              <a:rPr lang="en-US" sz="2400" b="1" dirty="0"/>
              <a:t>Things</a:t>
            </a:r>
            <a:endParaRPr lang="en-US" b="1" i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4827404" y="2051622"/>
            <a:ext cx="2540596" cy="1484294"/>
            <a:chOff x="2984090" y="1692546"/>
            <a:chExt cx="2540596" cy="1484294"/>
          </a:xfrm>
        </p:grpSpPr>
        <p:sp>
          <p:nvSpPr>
            <p:cNvPr id="22" name="Rounded Rectangle 21"/>
            <p:cNvSpPr/>
            <p:nvPr/>
          </p:nvSpPr>
          <p:spPr>
            <a:xfrm>
              <a:off x="2984090" y="1692546"/>
              <a:ext cx="2540596" cy="94997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Thing Description</a:t>
              </a:r>
            </a:p>
          </p:txBody>
        </p:sp>
        <p:cxnSp>
          <p:nvCxnSpPr>
            <p:cNvPr id="23" name="Straight Arrow Connector 22"/>
            <p:cNvCxnSpPr>
              <a:stCxn id="20" idx="0"/>
              <a:endCxn id="22" idx="2"/>
            </p:cNvCxnSpPr>
            <p:nvPr/>
          </p:nvCxnSpPr>
          <p:spPr>
            <a:xfrm flipV="1">
              <a:off x="4254388" y="2642524"/>
              <a:ext cx="0" cy="53431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91026" y="5147893"/>
            <a:ext cx="2498196" cy="1182541"/>
            <a:chOff x="847712" y="4788817"/>
            <a:chExt cx="2498196" cy="1182541"/>
          </a:xfrm>
        </p:grpSpPr>
        <p:sp>
          <p:nvSpPr>
            <p:cNvPr id="25" name="Rounded Rectangle 24"/>
            <p:cNvSpPr/>
            <p:nvPr/>
          </p:nvSpPr>
          <p:spPr>
            <a:xfrm>
              <a:off x="847712" y="5313726"/>
              <a:ext cx="2464067" cy="65763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Protocol Bindings and Discovery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H="1">
              <a:off x="2384981" y="4788817"/>
              <a:ext cx="960927" cy="51697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14935" y="5147893"/>
            <a:ext cx="2850270" cy="1174610"/>
            <a:chOff x="5071621" y="4788817"/>
            <a:chExt cx="2850270" cy="1174610"/>
          </a:xfrm>
        </p:grpSpPr>
        <p:sp>
          <p:nvSpPr>
            <p:cNvPr id="28" name="Rounded Rectangle 27"/>
            <p:cNvSpPr/>
            <p:nvPr/>
          </p:nvSpPr>
          <p:spPr>
            <a:xfrm>
              <a:off x="5457824" y="5305795"/>
              <a:ext cx="2464067" cy="657632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Scripting API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5071621" y="4788817"/>
              <a:ext cx="1225484" cy="51697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040311" y="3374285"/>
            <a:ext cx="3317385" cy="657632"/>
            <a:chOff x="5196997" y="3015209"/>
            <a:chExt cx="3317385" cy="657632"/>
          </a:xfrm>
        </p:grpSpPr>
        <p:sp>
          <p:nvSpPr>
            <p:cNvPr id="31" name="Rounded Rectangle 30"/>
            <p:cNvSpPr/>
            <p:nvPr/>
          </p:nvSpPr>
          <p:spPr>
            <a:xfrm>
              <a:off x="6050315" y="3015209"/>
              <a:ext cx="2464067" cy="657632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Security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5196997" y="3344025"/>
              <a:ext cx="853318" cy="32881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497798"/>
              </p:ext>
            </p:extLst>
          </p:nvPr>
        </p:nvGraphicFramePr>
        <p:xfrm>
          <a:off x="1962142" y="1690688"/>
          <a:ext cx="3132778" cy="2552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Visio" r:id="rId3" imgW="3359310" imgH="2736894" progId="Visio.Drawing.15">
                  <p:embed/>
                </p:oleObj>
              </mc:Choice>
              <mc:Fallback>
                <p:oleObj name="Visio" r:id="rId3" imgW="3359310" imgH="2736894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2142" y="1690688"/>
                        <a:ext cx="3132778" cy="2552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674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34" y="342579"/>
            <a:ext cx="10515600" cy="815619"/>
          </a:xfrm>
        </p:spPr>
        <p:txBody>
          <a:bodyPr/>
          <a:lstStyle/>
          <a:p>
            <a:r>
              <a:rPr lang="en-GB" dirty="0" smtClean="0"/>
              <a:t>Things = Knowledge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132212" y="1496883"/>
            <a:ext cx="4690727" cy="5185731"/>
            <a:chOff x="4352699" y="884697"/>
            <a:chExt cx="4690727" cy="5185731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2699" y="884697"/>
              <a:ext cx="868361" cy="868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ounded Rectangle 5"/>
            <p:cNvSpPr/>
            <p:nvPr/>
          </p:nvSpPr>
          <p:spPr>
            <a:xfrm>
              <a:off x="5221060" y="2789464"/>
              <a:ext cx="1224643" cy="285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Color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221059" y="4301332"/>
              <a:ext cx="1224643" cy="28575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Fade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229222" y="5428004"/>
              <a:ext cx="1224643" cy="28575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Failure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221060" y="2333399"/>
              <a:ext cx="1224643" cy="28575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Location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221060" y="1985055"/>
              <a:ext cx="1224643" cy="28575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URI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608989" y="1980747"/>
              <a:ext cx="1543050" cy="28575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http://lamp1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608989" y="2333399"/>
              <a:ext cx="1543050" cy="28575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«Room 478»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237390" y="1599748"/>
              <a:ext cx="1224643" cy="28575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Type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498771" y="903980"/>
              <a:ext cx="1763486" cy="28575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LEDColorLamp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996667" y="3130552"/>
              <a:ext cx="1224643" cy="28575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Type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996667" y="3490941"/>
              <a:ext cx="1224643" cy="28575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valueType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996667" y="3850170"/>
              <a:ext cx="1224643" cy="28575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href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996663" y="4674335"/>
              <a:ext cx="1224643" cy="28575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inputData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996663" y="5041728"/>
              <a:ext cx="1224643" cy="28575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outputData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010210" y="5778156"/>
              <a:ext cx="1224643" cy="28575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inputData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7707085" y="1444175"/>
              <a:ext cx="1265465" cy="28575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LightColor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380514" y="3492075"/>
              <a:ext cx="1543050" cy="28575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integer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380514" y="3850170"/>
              <a:ext cx="1543050" cy="28575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color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429500" y="4674335"/>
              <a:ext cx="1543050" cy="28575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object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7429500" y="5041728"/>
              <a:ext cx="1543050" cy="28575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object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Connector 25"/>
            <p:cNvCxnSpPr>
              <a:stCxn id="5" idx="2"/>
            </p:cNvCxnSpPr>
            <p:nvPr/>
          </p:nvCxnSpPr>
          <p:spPr>
            <a:xfrm>
              <a:off x="4786880" y="1753058"/>
              <a:ext cx="0" cy="38178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5" idx="2"/>
              <a:endCxn id="13" idx="1"/>
            </p:cNvCxnSpPr>
            <p:nvPr/>
          </p:nvCxnSpPr>
          <p:spPr>
            <a:xfrm flipV="1">
              <a:off x="4786880" y="1742623"/>
              <a:ext cx="450510" cy="104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endCxn id="10" idx="1"/>
            </p:cNvCxnSpPr>
            <p:nvPr/>
          </p:nvCxnSpPr>
          <p:spPr>
            <a:xfrm>
              <a:off x="4786880" y="2127930"/>
              <a:ext cx="4341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803210" y="2476274"/>
              <a:ext cx="4341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786879" y="2932339"/>
              <a:ext cx="4341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786879" y="4461896"/>
              <a:ext cx="4341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786879" y="5583239"/>
              <a:ext cx="4341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endCxn id="11" idx="1"/>
            </p:cNvCxnSpPr>
            <p:nvPr/>
          </p:nvCxnSpPr>
          <p:spPr>
            <a:xfrm flipV="1">
              <a:off x="6423813" y="2123622"/>
              <a:ext cx="185176" cy="4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6406183" y="2469017"/>
              <a:ext cx="185176" cy="4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7213141" y="3661968"/>
              <a:ext cx="185176" cy="4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7213141" y="3993045"/>
              <a:ext cx="185176" cy="4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7234853" y="4817722"/>
              <a:ext cx="185176" cy="4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7234853" y="5184603"/>
              <a:ext cx="185176" cy="4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ounded Rectangle 38"/>
            <p:cNvSpPr/>
            <p:nvPr/>
          </p:nvSpPr>
          <p:spPr>
            <a:xfrm>
              <a:off x="7500376" y="5784678"/>
              <a:ext cx="1543050" cy="28575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object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 flipV="1">
              <a:off x="7305729" y="5927553"/>
              <a:ext cx="185176" cy="4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698671" y="3075214"/>
              <a:ext cx="0" cy="9221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endCxn id="17" idx="1"/>
            </p:cNvCxnSpPr>
            <p:nvPr/>
          </p:nvCxnSpPr>
          <p:spPr>
            <a:xfrm flipV="1">
              <a:off x="5698671" y="3993045"/>
              <a:ext cx="297996" cy="4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6" idx="1"/>
            </p:cNvCxnSpPr>
            <p:nvPr/>
          </p:nvCxnSpPr>
          <p:spPr>
            <a:xfrm flipH="1">
              <a:off x="5698671" y="3633816"/>
              <a:ext cx="297996" cy="1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5702751" y="3273427"/>
              <a:ext cx="297996" cy="1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5698671" y="4580658"/>
              <a:ext cx="0" cy="6082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5684382" y="4809755"/>
              <a:ext cx="297996" cy="1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5684382" y="5189192"/>
              <a:ext cx="297996" cy="1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698671" y="5695365"/>
              <a:ext cx="0" cy="2364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5702751" y="5932143"/>
              <a:ext cx="297996" cy="1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13" idx="3"/>
              <a:endCxn id="14" idx="2"/>
            </p:cNvCxnSpPr>
            <p:nvPr/>
          </p:nvCxnSpPr>
          <p:spPr>
            <a:xfrm flipV="1">
              <a:off x="6462033" y="1189730"/>
              <a:ext cx="918481" cy="5528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endCxn id="21" idx="0"/>
            </p:cNvCxnSpPr>
            <p:nvPr/>
          </p:nvCxnSpPr>
          <p:spPr>
            <a:xfrm>
              <a:off x="7984671" y="1189730"/>
              <a:ext cx="355147" cy="254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15" idx="3"/>
            </p:cNvCxnSpPr>
            <p:nvPr/>
          </p:nvCxnSpPr>
          <p:spPr>
            <a:xfrm>
              <a:off x="7221310" y="3273427"/>
              <a:ext cx="137568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8596993" y="1729925"/>
              <a:ext cx="0" cy="1543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4911271" y="339272"/>
            <a:ext cx="7051046" cy="634334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{</a:t>
            </a:r>
          </a:p>
          <a:p>
            <a:r>
              <a:rPr lang="en-US" sz="1400" b="1" dirty="0">
                <a:latin typeface="+mj-lt"/>
              </a:rPr>
              <a:t>"@context</a:t>
            </a:r>
            <a:r>
              <a:rPr lang="en-US" sz="1400" dirty="0">
                <a:latin typeface="+mj-lt"/>
              </a:rPr>
              <a:t>": [ "http://w3c.github.io/wot/w3c-wot-td-context.jsonld", { “Lighting": "http://example.org/lights#" } ], </a:t>
            </a:r>
          </a:p>
          <a:p>
            <a:r>
              <a:rPr lang="en-US" sz="1400" dirty="0">
                <a:latin typeface="+mj-lt"/>
              </a:rPr>
              <a:t>"</a:t>
            </a:r>
            <a:r>
              <a:rPr lang="en-US" sz="1400" b="1" dirty="0">
                <a:latin typeface="+mj-lt"/>
              </a:rPr>
              <a:t>@type</a:t>
            </a:r>
            <a:r>
              <a:rPr lang="en-US" sz="1400" dirty="0">
                <a:latin typeface="+mj-lt"/>
              </a:rPr>
              <a:t>": “</a:t>
            </a:r>
            <a:r>
              <a:rPr lang="en-US" sz="1400" dirty="0" err="1">
                <a:latin typeface="+mj-lt"/>
              </a:rPr>
              <a:t>LEDColorLamp</a:t>
            </a:r>
            <a:r>
              <a:rPr lang="en-US" sz="1400" dirty="0">
                <a:latin typeface="+mj-lt"/>
              </a:rPr>
              <a:t>", </a:t>
            </a:r>
          </a:p>
          <a:p>
            <a:r>
              <a:rPr lang="en-US" sz="1400" dirty="0">
                <a:latin typeface="+mj-lt"/>
              </a:rPr>
              <a:t>"name": "</a:t>
            </a:r>
            <a:r>
              <a:rPr lang="en-US" sz="1400" dirty="0" err="1">
                <a:latin typeface="+mj-lt"/>
              </a:rPr>
              <a:t>MyLEDThing</a:t>
            </a:r>
            <a:r>
              <a:rPr lang="en-US" sz="1400" dirty="0">
                <a:latin typeface="+mj-lt"/>
              </a:rPr>
              <a:t>", </a:t>
            </a:r>
          </a:p>
          <a:p>
            <a:r>
              <a:rPr lang="en-US" sz="1400" dirty="0"/>
              <a:t>“location": “</a:t>
            </a:r>
            <a:r>
              <a:rPr lang="en-US" sz="1400" dirty="0" err="1"/>
              <a:t>SRE:ch</a:t>
            </a:r>
            <a:r>
              <a:rPr lang="en-US" sz="1400" dirty="0"/>
              <a:t>/</a:t>
            </a:r>
            <a:r>
              <a:rPr lang="en-US" sz="1400" dirty="0" err="1"/>
              <a:t>zg</a:t>
            </a:r>
            <a:r>
              <a:rPr lang="en-US" sz="1400" dirty="0"/>
              <a:t>/zw09/478", </a:t>
            </a:r>
            <a:endParaRPr lang="en-US" sz="1400" dirty="0">
              <a:latin typeface="+mj-lt"/>
            </a:endParaRPr>
          </a:p>
          <a:p>
            <a:r>
              <a:rPr lang="en-US" sz="1400" dirty="0">
                <a:latin typeface="+mj-lt"/>
              </a:rPr>
              <a:t>"</a:t>
            </a:r>
            <a:r>
              <a:rPr lang="en-US" sz="1400" dirty="0" err="1">
                <a:latin typeface="+mj-lt"/>
              </a:rPr>
              <a:t>uris</a:t>
            </a:r>
            <a:r>
              <a:rPr lang="en-US" sz="1400" dirty="0">
                <a:latin typeface="+mj-lt"/>
              </a:rPr>
              <a:t>": "http://lamp1/" , </a:t>
            </a:r>
          </a:p>
          <a:p>
            <a:r>
              <a:rPr lang="en-US" sz="1400" dirty="0">
                <a:latin typeface="+mj-lt"/>
              </a:rPr>
              <a:t>"encodings": [ "JSON","EXI"], </a:t>
            </a:r>
          </a:p>
          <a:p>
            <a:r>
              <a:rPr lang="en-US" sz="1400" dirty="0">
                <a:latin typeface="+mj-lt"/>
              </a:rPr>
              <a:t>"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security</a:t>
            </a:r>
            <a:r>
              <a:rPr lang="en-US" sz="1400" dirty="0">
                <a:latin typeface="+mj-lt"/>
              </a:rPr>
              <a:t>": { "cat": "</a:t>
            </a:r>
            <a:r>
              <a:rPr lang="en-US" sz="1400" dirty="0" err="1">
                <a:latin typeface="+mj-lt"/>
              </a:rPr>
              <a:t>token:jwt</a:t>
            </a:r>
            <a:r>
              <a:rPr lang="en-US" sz="1400" dirty="0">
                <a:latin typeface="+mj-lt"/>
              </a:rPr>
              <a:t>", "</a:t>
            </a:r>
            <a:r>
              <a:rPr lang="en-US" sz="1400" dirty="0" err="1">
                <a:latin typeface="+mj-lt"/>
              </a:rPr>
              <a:t>alg</a:t>
            </a:r>
            <a:r>
              <a:rPr lang="en-US" sz="1400" dirty="0">
                <a:latin typeface="+mj-lt"/>
              </a:rPr>
              <a:t>": "HS256", "as": "https://authority-issuing.example.org" }, </a:t>
            </a:r>
          </a:p>
          <a:p>
            <a:r>
              <a:rPr lang="en-US" sz="1400" dirty="0">
                <a:latin typeface="+mj-lt"/>
              </a:rPr>
              <a:t>"properties": [ </a:t>
            </a:r>
          </a:p>
          <a:p>
            <a:pPr lvl="1"/>
            <a:r>
              <a:rPr lang="en-US" sz="1400" dirty="0">
                <a:latin typeface="+mj-lt"/>
              </a:rPr>
              <a:t>{ </a:t>
            </a:r>
          </a:p>
          <a:p>
            <a:pPr lvl="2"/>
            <a:r>
              <a:rPr lang="en-US" sz="1400" dirty="0">
                <a:latin typeface="+mj-lt"/>
              </a:rPr>
              <a:t>"</a:t>
            </a:r>
            <a:r>
              <a:rPr lang="en-US" sz="1400" b="1" dirty="0">
                <a:latin typeface="+mj-lt"/>
              </a:rPr>
              <a:t>@type</a:t>
            </a:r>
            <a:r>
              <a:rPr lang="en-US" sz="1400" dirty="0">
                <a:latin typeface="+mj-lt"/>
              </a:rPr>
              <a:t>": “</a:t>
            </a:r>
            <a:r>
              <a:rPr lang="en-US" sz="1400" dirty="0" err="1">
                <a:latin typeface="+mj-lt"/>
              </a:rPr>
              <a:t>Lighting:LightColor</a:t>
            </a:r>
            <a:r>
              <a:rPr lang="en-US" sz="1400" dirty="0">
                <a:latin typeface="+mj-lt"/>
              </a:rPr>
              <a:t>",</a:t>
            </a:r>
          </a:p>
          <a:p>
            <a:pPr lvl="2"/>
            <a:r>
              <a:rPr lang="en-US" sz="1400" dirty="0">
                <a:latin typeface="+mj-lt"/>
              </a:rPr>
              <a:t> "name": "status", </a:t>
            </a:r>
          </a:p>
          <a:p>
            <a:pPr lvl="2"/>
            <a:r>
              <a:rPr lang="en-US" sz="1400" dirty="0">
                <a:latin typeface="+mj-lt"/>
              </a:rPr>
              <a:t>"</a:t>
            </a:r>
            <a:r>
              <a:rPr lang="en-US" sz="1400" dirty="0" err="1">
                <a:latin typeface="+mj-lt"/>
              </a:rPr>
              <a:t>valueType</a:t>
            </a:r>
            <a:r>
              <a:rPr lang="en-US" sz="1400" dirty="0">
                <a:latin typeface="+mj-lt"/>
              </a:rPr>
              <a:t>": { "type": </a:t>
            </a:r>
            <a:r>
              <a:rPr lang="en-US" sz="1400" dirty="0"/>
              <a:t>"</a:t>
            </a:r>
            <a:r>
              <a:rPr lang="en-US" sz="1400" dirty="0">
                <a:latin typeface="+mj-lt"/>
              </a:rPr>
              <a:t>integer" }, </a:t>
            </a:r>
          </a:p>
          <a:p>
            <a:pPr lvl="2"/>
            <a:r>
              <a:rPr lang="en-US" sz="1400" dirty="0">
                <a:latin typeface="+mj-lt"/>
              </a:rPr>
              <a:t>"writable": true, </a:t>
            </a:r>
          </a:p>
          <a:p>
            <a:pPr lvl="2"/>
            <a:r>
              <a:rPr lang="en-US" sz="1400" dirty="0">
                <a:latin typeface="+mj-lt"/>
              </a:rPr>
              <a:t>"</a:t>
            </a:r>
            <a:r>
              <a:rPr lang="en-US" sz="1400" dirty="0" err="1">
                <a:latin typeface="+mj-lt"/>
              </a:rPr>
              <a:t>hrefs</a:t>
            </a:r>
            <a:r>
              <a:rPr lang="en-US" sz="1400" dirty="0">
                <a:latin typeface="+mj-lt"/>
              </a:rPr>
              <a:t>": “color" </a:t>
            </a:r>
          </a:p>
          <a:p>
            <a:pPr lvl="1"/>
            <a:r>
              <a:rPr lang="en-US" sz="1400" dirty="0">
                <a:latin typeface="+mj-lt"/>
              </a:rPr>
              <a:t>} </a:t>
            </a:r>
          </a:p>
          <a:p>
            <a:r>
              <a:rPr lang="en-US" sz="1400" dirty="0">
                <a:latin typeface="+mj-lt"/>
              </a:rPr>
              <a:t>],</a:t>
            </a:r>
          </a:p>
          <a:p>
            <a:r>
              <a:rPr lang="en-US" sz="1400" dirty="0">
                <a:latin typeface="+mj-lt"/>
              </a:rPr>
              <a:t>"actions": [</a:t>
            </a:r>
          </a:p>
          <a:p>
            <a:r>
              <a:rPr lang="en-US" sz="1400" dirty="0">
                <a:latin typeface="+mj-lt"/>
              </a:rPr>
              <a:t> 	{ </a:t>
            </a:r>
          </a:p>
          <a:p>
            <a:pPr lvl="1"/>
            <a:r>
              <a:rPr lang="en-US" sz="1400" dirty="0">
                <a:latin typeface="+mj-lt"/>
              </a:rPr>
              <a:t>	"@type": “</a:t>
            </a:r>
            <a:r>
              <a:rPr lang="en-US" sz="1400" dirty="0" err="1">
                <a:latin typeface="+mj-lt"/>
              </a:rPr>
              <a:t>Lighting:FadeCommand</a:t>
            </a:r>
            <a:r>
              <a:rPr lang="en-US" sz="1400" dirty="0">
                <a:latin typeface="+mj-lt"/>
              </a:rPr>
              <a:t>", </a:t>
            </a:r>
          </a:p>
          <a:p>
            <a:pPr lvl="1"/>
            <a:r>
              <a:rPr lang="en-US" sz="1400" dirty="0">
                <a:latin typeface="+mj-lt"/>
              </a:rPr>
              <a:t>	"name": "</a:t>
            </a:r>
            <a:r>
              <a:rPr lang="en-US" sz="1400" dirty="0" err="1">
                <a:latin typeface="+mj-lt"/>
              </a:rPr>
              <a:t>fadeIn</a:t>
            </a:r>
            <a:r>
              <a:rPr lang="en-US" sz="1400" dirty="0">
                <a:latin typeface="+mj-lt"/>
              </a:rPr>
              <a:t>", </a:t>
            </a:r>
          </a:p>
          <a:p>
            <a:pPr lvl="1"/>
            <a:r>
              <a:rPr lang="en-US" sz="1400" dirty="0">
                <a:latin typeface="+mj-lt"/>
              </a:rPr>
              <a:t>	"</a:t>
            </a:r>
            <a:r>
              <a:rPr lang="en-US" sz="1400" dirty="0" err="1">
                <a:latin typeface="+mj-lt"/>
              </a:rPr>
              <a:t>inputData</a:t>
            </a:r>
            <a:r>
              <a:rPr lang="en-US" sz="1400" dirty="0">
                <a:latin typeface="+mj-lt"/>
              </a:rPr>
              <a:t>": { "</a:t>
            </a:r>
            <a:r>
              <a:rPr lang="en-US" sz="1400" dirty="0" err="1">
                <a:latin typeface="+mj-lt"/>
              </a:rPr>
              <a:t>valueType</a:t>
            </a:r>
            <a:r>
              <a:rPr lang="en-US" sz="1400" dirty="0">
                <a:latin typeface="+mj-lt"/>
              </a:rPr>
              <a:t>": { "type": “object“, “properties”:[“duration”:{“</a:t>
            </a:r>
            <a:r>
              <a:rPr lang="en-US" sz="1400" dirty="0" err="1">
                <a:latin typeface="+mj-lt"/>
              </a:rPr>
              <a:t>type”:”integer</a:t>
            </a:r>
            <a:r>
              <a:rPr lang="en-US" sz="1400" dirty="0">
                <a:latin typeface="+mj-lt"/>
              </a:rPr>
              <a:t>”}] }}, </a:t>
            </a:r>
          </a:p>
          <a:p>
            <a:pPr lvl="1"/>
            <a:r>
              <a:rPr lang="de-CH" sz="1400" dirty="0">
                <a:latin typeface="+mj-lt"/>
              </a:rPr>
              <a:t>	</a:t>
            </a:r>
            <a:r>
              <a:rPr lang="en-US" sz="1400" dirty="0"/>
              <a:t> “</a:t>
            </a:r>
            <a:r>
              <a:rPr lang="en-US" sz="1400" dirty="0" err="1"/>
              <a:t>outputData</a:t>
            </a:r>
            <a:r>
              <a:rPr lang="en-US" sz="1400" dirty="0"/>
              <a:t>": {“</a:t>
            </a:r>
            <a:r>
              <a:rPr lang="en-US" sz="1400" dirty="0" err="1"/>
              <a:t>Lighting:FadeMonitor</a:t>
            </a:r>
            <a:r>
              <a:rPr lang="en-US" sz="1400" dirty="0"/>
              <a:t> "}</a:t>
            </a:r>
            <a:endParaRPr lang="en-US" sz="1400" dirty="0">
              <a:latin typeface="+mj-lt"/>
            </a:endParaRPr>
          </a:p>
          <a:p>
            <a:pPr lvl="1"/>
            <a:r>
              <a:rPr lang="en-US" sz="1400" dirty="0">
                <a:latin typeface="+mj-lt"/>
              </a:rPr>
              <a:t>	"</a:t>
            </a:r>
            <a:r>
              <a:rPr lang="en-US" sz="1400" dirty="0" err="1">
                <a:latin typeface="+mj-lt"/>
              </a:rPr>
              <a:t>hrefs</a:t>
            </a:r>
            <a:r>
              <a:rPr lang="en-US" sz="1400" dirty="0">
                <a:latin typeface="+mj-lt"/>
              </a:rPr>
              <a:t>": “fade” </a:t>
            </a:r>
          </a:p>
          <a:p>
            <a:r>
              <a:rPr lang="en-US" sz="1400" dirty="0">
                <a:latin typeface="+mj-lt"/>
              </a:rPr>
              <a:t>	}</a:t>
            </a:r>
          </a:p>
          <a:p>
            <a:r>
              <a:rPr lang="en-US" sz="1400" dirty="0">
                <a:latin typeface="+mj-lt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416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Knowledge</a:t>
            </a:r>
            <a:endParaRPr lang="de-CH" dirty="0"/>
          </a:p>
        </p:txBody>
      </p:sp>
      <p:sp>
        <p:nvSpPr>
          <p:cNvPr id="6" name="Oval Callout 5"/>
          <p:cNvSpPr/>
          <p:nvPr/>
        </p:nvSpPr>
        <p:spPr>
          <a:xfrm>
            <a:off x="2647449" y="2106026"/>
            <a:ext cx="1481667" cy="679531"/>
          </a:xfrm>
          <a:prstGeom prst="wedgeEllipse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Subject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4999007" y="3474875"/>
            <a:ext cx="1647393" cy="636098"/>
          </a:xfrm>
          <a:prstGeom prst="wedgeEllipseCallout">
            <a:avLst>
              <a:gd name="adj1" fmla="val -14547"/>
              <a:gd name="adj2" fmla="val -6440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Predicate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8282236" y="2078181"/>
            <a:ext cx="1481667" cy="664761"/>
          </a:xfrm>
          <a:prstGeom prst="wedgeEllipseCallout">
            <a:avLst>
              <a:gd name="adj1" fmla="val -44833"/>
              <a:gd name="adj2" fmla="val 6862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Object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09760" y="297207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Owns a</a:t>
            </a:r>
            <a:endParaRPr lang="de-CH" dirty="0"/>
          </a:p>
        </p:txBody>
      </p:sp>
      <p:sp>
        <p:nvSpPr>
          <p:cNvPr id="3" name="Oval 2"/>
          <p:cNvSpPr/>
          <p:nvPr/>
        </p:nvSpPr>
        <p:spPr>
          <a:xfrm>
            <a:off x="1708111" y="2820335"/>
            <a:ext cx="1878676" cy="9725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Hubert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144394" y="2820335"/>
            <a:ext cx="1878676" cy="9725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Ferrari F430</a:t>
            </a:r>
            <a:endParaRPr lang="de-CH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3" idx="6"/>
            <a:endCxn id="11" idx="2"/>
          </p:cNvCxnSpPr>
          <p:nvPr/>
        </p:nvCxnSpPr>
        <p:spPr>
          <a:xfrm>
            <a:off x="3586787" y="3306630"/>
            <a:ext cx="35576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2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Digestable</a:t>
            </a:r>
            <a:r>
              <a:rPr lang="en-GB" dirty="0" smtClean="0"/>
              <a:t>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1690688"/>
            <a:ext cx="3907383" cy="5043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828" y="580570"/>
            <a:ext cx="7030051" cy="58057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1681" y="3198132"/>
            <a:ext cx="7200900" cy="2028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4948828" y="6386286"/>
            <a:ext cx="7337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Get the tutorial </a:t>
            </a:r>
            <a:r>
              <a:rPr lang="en-GB" sz="1600" dirty="0"/>
              <a:t>OWL data from https://github.com/ganesheth/learning-semantic-web</a:t>
            </a:r>
          </a:p>
        </p:txBody>
      </p:sp>
      <p:sp>
        <p:nvSpPr>
          <p:cNvPr id="8" name="Rectangle 7"/>
          <p:cNvSpPr/>
          <p:nvPr/>
        </p:nvSpPr>
        <p:spPr>
          <a:xfrm>
            <a:off x="877615" y="1252802"/>
            <a:ext cx="1812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err="1"/>
              <a:t>est-ce</a:t>
            </a:r>
            <a:r>
              <a:rPr lang="en-GB" i="1" dirty="0"/>
              <a:t> digestible?</a:t>
            </a:r>
          </a:p>
        </p:txBody>
      </p:sp>
    </p:spTree>
    <p:extLst>
      <p:ext uri="{BB962C8B-B14F-4D97-AF65-F5344CB8AC3E}">
        <p14:creationId xmlns:p14="http://schemas.microsoft.com/office/powerpoint/2010/main" val="347595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471" y="234890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dirty="0"/>
              <a:t>Thank </a:t>
            </a:r>
            <a:r>
              <a:rPr lang="en-GB" dirty="0" smtClean="0"/>
              <a:t>you</a:t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It won’t be easy, that is why I have always failed where others have succeeded.</a:t>
            </a:r>
          </a:p>
        </p:txBody>
      </p:sp>
    </p:spTree>
    <p:extLst>
      <p:ext uri="{BB962C8B-B14F-4D97-AF65-F5344CB8AC3E}">
        <p14:creationId xmlns:p14="http://schemas.microsoft.com/office/powerpoint/2010/main" val="72820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Knowledge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5109760" y="297207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Owns a</a:t>
            </a:r>
            <a:endParaRPr lang="de-CH" dirty="0"/>
          </a:p>
        </p:txBody>
      </p:sp>
      <p:sp>
        <p:nvSpPr>
          <p:cNvPr id="3" name="Oval 2"/>
          <p:cNvSpPr/>
          <p:nvPr/>
        </p:nvSpPr>
        <p:spPr>
          <a:xfrm>
            <a:off x="3012951" y="2820334"/>
            <a:ext cx="1878676" cy="9725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Hubert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205056" y="2820333"/>
            <a:ext cx="1878676" cy="9725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Ferrari F430</a:t>
            </a:r>
            <a:endParaRPr lang="de-CH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3" idx="6"/>
            <a:endCxn id="11" idx="2"/>
          </p:cNvCxnSpPr>
          <p:nvPr/>
        </p:nvCxnSpPr>
        <p:spPr>
          <a:xfrm flipV="1">
            <a:off x="4891627" y="3306628"/>
            <a:ext cx="13134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476072" y="1094915"/>
            <a:ext cx="4415284" cy="4361272"/>
            <a:chOff x="7476072" y="1094915"/>
            <a:chExt cx="4415284" cy="4361272"/>
          </a:xfrm>
        </p:grpSpPr>
        <p:sp>
          <p:nvSpPr>
            <p:cNvPr id="15" name="Oval 14"/>
            <p:cNvSpPr/>
            <p:nvPr/>
          </p:nvSpPr>
          <p:spPr>
            <a:xfrm>
              <a:off x="7476072" y="1094915"/>
              <a:ext cx="1878676" cy="9725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>
                  <a:solidFill>
                    <a:schemeClr val="tx1"/>
                  </a:solidFill>
                </a:rPr>
                <a:t>Italy</a:t>
              </a:r>
              <a:endParaRPr lang="de-CH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11" idx="7"/>
            </p:cNvCxnSpPr>
            <p:nvPr/>
          </p:nvCxnSpPr>
          <p:spPr>
            <a:xfrm flipV="1">
              <a:off x="7808606" y="2055583"/>
              <a:ext cx="485002" cy="9071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8051107" y="4436272"/>
              <a:ext cx="1878676" cy="9725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>
                  <a:solidFill>
                    <a:schemeClr val="tx1"/>
                  </a:solidFill>
                </a:rPr>
                <a:t>Car</a:t>
              </a:r>
              <a:endParaRPr lang="de-CH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11" idx="5"/>
              <a:endCxn id="20" idx="1"/>
            </p:cNvCxnSpPr>
            <p:nvPr/>
          </p:nvCxnSpPr>
          <p:spPr>
            <a:xfrm>
              <a:off x="7808606" y="3650490"/>
              <a:ext cx="517627" cy="9282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30" idx="3"/>
            </p:cNvCxnSpPr>
            <p:nvPr/>
          </p:nvCxnSpPr>
          <p:spPr>
            <a:xfrm flipV="1">
              <a:off x="9527678" y="3917024"/>
              <a:ext cx="760128" cy="5960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10012680" y="3086867"/>
              <a:ext cx="1878676" cy="9725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>
                  <a:solidFill>
                    <a:schemeClr val="tx1"/>
                  </a:solidFill>
                </a:rPr>
                <a:t>Engine</a:t>
              </a:r>
              <a:endParaRPr lang="de-CH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9827627" y="5156397"/>
              <a:ext cx="1097765" cy="29979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8024629" y="2399846"/>
              <a:ext cx="957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 smtClean="0"/>
                <a:t>Made in</a:t>
              </a:r>
              <a:endParaRPr lang="de-CH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083732" y="3748547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 smtClean="0"/>
                <a:t>Is a</a:t>
              </a:r>
              <a:endParaRPr lang="de-CH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897363" y="4149037"/>
              <a:ext cx="692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 smtClean="0"/>
                <a:t>Has a</a:t>
              </a:r>
              <a:endParaRPr lang="de-CH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38200" y="3650491"/>
            <a:ext cx="3606453" cy="2377917"/>
            <a:chOff x="838200" y="3650491"/>
            <a:chExt cx="3606453" cy="2377917"/>
          </a:xfrm>
        </p:grpSpPr>
        <p:sp>
          <p:nvSpPr>
            <p:cNvPr id="36" name="Oval 35"/>
            <p:cNvSpPr/>
            <p:nvPr/>
          </p:nvSpPr>
          <p:spPr>
            <a:xfrm>
              <a:off x="838200" y="4333703"/>
              <a:ext cx="1878676" cy="9725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>
                  <a:solidFill>
                    <a:schemeClr val="tx1"/>
                  </a:solidFill>
                </a:rPr>
                <a:t>France</a:t>
              </a:r>
              <a:endParaRPr lang="de-CH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/>
            <p:cNvCxnSpPr>
              <a:stCxn id="3" idx="3"/>
              <a:endCxn id="36" idx="7"/>
            </p:cNvCxnSpPr>
            <p:nvPr/>
          </p:nvCxnSpPr>
          <p:spPr>
            <a:xfrm flipH="1">
              <a:off x="2441750" y="3650491"/>
              <a:ext cx="846327" cy="8256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2565977" y="5055819"/>
              <a:ext cx="1878676" cy="9725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>
                  <a:solidFill>
                    <a:schemeClr val="tx1"/>
                  </a:solidFill>
                </a:rPr>
                <a:t>UK</a:t>
              </a:r>
              <a:endParaRPr lang="de-CH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/>
            <p:cNvCxnSpPr>
              <a:stCxn id="3" idx="4"/>
              <a:endCxn id="41" idx="0"/>
            </p:cNvCxnSpPr>
            <p:nvPr/>
          </p:nvCxnSpPr>
          <p:spPr>
            <a:xfrm flipH="1">
              <a:off x="3505315" y="3792923"/>
              <a:ext cx="446974" cy="12628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 rot="19054396">
              <a:off x="2063258" y="3758456"/>
              <a:ext cx="12178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 smtClean="0"/>
                <a:t>Is feared in</a:t>
              </a:r>
              <a:endParaRPr lang="de-CH" dirty="0"/>
            </a:p>
          </p:txBody>
        </p:sp>
        <p:sp>
          <p:nvSpPr>
            <p:cNvPr id="50" name="TextBox 49"/>
            <p:cNvSpPr txBox="1"/>
            <p:nvPr/>
          </p:nvSpPr>
          <p:spPr>
            <a:xfrm rot="17425106">
              <a:off x="2950376" y="4200100"/>
              <a:ext cx="12178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 smtClean="0"/>
                <a:t>Is feared in</a:t>
              </a:r>
              <a:endParaRPr lang="de-CH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38200" y="1611923"/>
            <a:ext cx="2656417" cy="1350843"/>
            <a:chOff x="838200" y="1611923"/>
            <a:chExt cx="2656417" cy="1350843"/>
          </a:xfrm>
        </p:grpSpPr>
        <p:sp>
          <p:nvSpPr>
            <p:cNvPr id="24" name="Oval 23"/>
            <p:cNvSpPr/>
            <p:nvPr/>
          </p:nvSpPr>
          <p:spPr>
            <a:xfrm>
              <a:off x="838200" y="1611923"/>
              <a:ext cx="1878676" cy="9725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>
                  <a:solidFill>
                    <a:schemeClr val="tx1"/>
                  </a:solidFill>
                </a:rPr>
                <a:t>Buchs</a:t>
              </a:r>
              <a:endParaRPr lang="de-CH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Arrow Connector 24"/>
            <p:cNvCxnSpPr>
              <a:stCxn id="3" idx="1"/>
              <a:endCxn id="24" idx="5"/>
            </p:cNvCxnSpPr>
            <p:nvPr/>
          </p:nvCxnSpPr>
          <p:spPr>
            <a:xfrm flipH="1" flipV="1">
              <a:off x="2441750" y="2442080"/>
              <a:ext cx="846327" cy="5206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 rot="1981282">
              <a:off x="2660734" y="2380616"/>
              <a:ext cx="83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 smtClean="0"/>
                <a:t>King of</a:t>
              </a:r>
              <a:endParaRPr lang="de-CH" dirty="0"/>
            </a:p>
          </p:txBody>
        </p:sp>
      </p:grpSp>
    </p:spTree>
    <p:extLst>
      <p:ext uri="{BB962C8B-B14F-4D97-AF65-F5344CB8AC3E}">
        <p14:creationId xmlns:p14="http://schemas.microsoft.com/office/powerpoint/2010/main" val="161215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Machine-Readable Knowledge</a:t>
            </a:r>
            <a:endParaRPr lang="de-CH" dirty="0"/>
          </a:p>
        </p:txBody>
      </p:sp>
      <p:sp>
        <p:nvSpPr>
          <p:cNvPr id="6" name="TextBox 5"/>
          <p:cNvSpPr txBox="1"/>
          <p:nvPr/>
        </p:nvSpPr>
        <p:spPr>
          <a:xfrm>
            <a:off x="1060475" y="1765068"/>
            <a:ext cx="2837204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smtClean="0">
                <a:latin typeface="Consolas" panose="020B0609020204030204" pitchFamily="49" charset="0"/>
              </a:rPr>
              <a:t>Hubert, the king of Buchs, feared in ..</a:t>
            </a:r>
            <a:endParaRPr lang="de-CH" dirty="0">
              <a:latin typeface="Consolas" panose="020B0609020204030204" pitchFamily="49" charset="0"/>
            </a:endParaRPr>
          </a:p>
        </p:txBody>
      </p:sp>
      <p:cxnSp>
        <p:nvCxnSpPr>
          <p:cNvPr id="4" name="Straight Arrow Connector 3"/>
          <p:cNvCxnSpPr>
            <a:stCxn id="6" idx="3"/>
          </p:cNvCxnSpPr>
          <p:nvPr/>
        </p:nvCxnSpPr>
        <p:spPr>
          <a:xfrm>
            <a:off x="3897679" y="2088234"/>
            <a:ext cx="2084667" cy="40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68463" y="3190620"/>
            <a:ext cx="198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 natural language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060475" y="2530247"/>
            <a:ext cx="2837204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nsolas" panose="020B0609020204030204" pitchFamily="49" charset="0"/>
              </a:rPr>
              <a:t>Hubert, le roi de Buchs, craignait ..</a:t>
            </a:r>
            <a:endParaRPr lang="de-CH" dirty="0"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897679" y="2841300"/>
            <a:ext cx="2084667" cy="40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894" y="1808139"/>
            <a:ext cx="498855" cy="5601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894" y="2516204"/>
            <a:ext cx="456862" cy="6744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60474" y="3754614"/>
            <a:ext cx="3271301" cy="7386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Consolas" panose="020B0609020204030204" pitchFamily="49" charset="0"/>
              </a:rPr>
              <a:t>&lt;story </a:t>
            </a:r>
            <a:r>
              <a:rPr lang="fr-FR" sz="1400" dirty="0" err="1" smtClean="0">
                <a:latin typeface="Consolas" panose="020B0609020204030204" pitchFamily="49" charset="0"/>
              </a:rPr>
              <a:t>lang</a:t>
            </a:r>
            <a:r>
              <a:rPr lang="fr-FR" sz="1400" dirty="0" smtClean="0">
                <a:latin typeface="Consolas" panose="020B0609020204030204" pitchFamily="49" charset="0"/>
              </a:rPr>
              <a:t>=en-GB&gt;</a:t>
            </a:r>
          </a:p>
          <a:p>
            <a:r>
              <a:rPr lang="fr-FR" sz="1400" dirty="0" smtClean="0">
                <a:latin typeface="Consolas" panose="020B0609020204030204" pitchFamily="49" charset="0"/>
              </a:rPr>
              <a:t>&lt;</a:t>
            </a:r>
            <a:r>
              <a:rPr lang="fr-FR" sz="1400" dirty="0" err="1" smtClean="0">
                <a:latin typeface="Consolas" panose="020B0609020204030204" pitchFamily="49" charset="0"/>
              </a:rPr>
              <a:t>person</a:t>
            </a:r>
            <a:r>
              <a:rPr lang="fr-FR" sz="1400" dirty="0" smtClean="0">
                <a:latin typeface="Consolas" panose="020B0609020204030204" pitchFamily="49" charset="0"/>
              </a:rPr>
              <a:t> </a:t>
            </a:r>
            <a:r>
              <a:rPr lang="fr-FR" sz="1400" dirty="0" err="1" smtClean="0">
                <a:latin typeface="Consolas" panose="020B0609020204030204" pitchFamily="49" charset="0"/>
              </a:rPr>
              <a:t>name</a:t>
            </a:r>
            <a:r>
              <a:rPr lang="fr-FR" sz="1400" dirty="0" smtClean="0">
                <a:latin typeface="Consolas" panose="020B0609020204030204" pitchFamily="49" charset="0"/>
              </a:rPr>
              <a:t>=Hubert </a:t>
            </a:r>
            <a:r>
              <a:rPr lang="fr-FR" sz="1400" dirty="0" err="1" smtClean="0">
                <a:latin typeface="Consolas" panose="020B0609020204030204" pitchFamily="49" charset="0"/>
              </a:rPr>
              <a:t>loc</a:t>
            </a:r>
            <a:r>
              <a:rPr lang="fr-FR" sz="1400" dirty="0" smtClean="0">
                <a:latin typeface="Consolas" panose="020B0609020204030204" pitchFamily="49" charset="0"/>
              </a:rPr>
              <a:t>=Buchs&gt;</a:t>
            </a:r>
          </a:p>
          <a:p>
            <a:r>
              <a:rPr lang="fr-FR" sz="1400" dirty="0" smtClean="0">
                <a:latin typeface="Consolas" panose="020B0609020204030204" pitchFamily="49" charset="0"/>
              </a:rPr>
              <a:t>  &lt;</a:t>
            </a:r>
            <a:r>
              <a:rPr lang="fr-FR" sz="1400" dirty="0" err="1" smtClean="0">
                <a:latin typeface="Consolas" panose="020B0609020204030204" pitchFamily="49" charset="0"/>
              </a:rPr>
              <a:t>fearedIn</a:t>
            </a:r>
            <a:r>
              <a:rPr lang="fr-FR" sz="1400" dirty="0" smtClean="0">
                <a:latin typeface="Consolas" panose="020B0609020204030204" pitchFamily="49" charset="0"/>
              </a:rPr>
              <a:t> location=..&gt;</a:t>
            </a:r>
            <a:endParaRPr lang="de-CH" sz="1400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68463" y="4517762"/>
            <a:ext cx="2216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 your own encoding</a:t>
            </a:r>
            <a:endParaRPr lang="en-GB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341872" y="4123946"/>
            <a:ext cx="15629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251" y="3706298"/>
            <a:ext cx="970581" cy="782322"/>
          </a:xfrm>
          <a:prstGeom prst="rect">
            <a:avLst/>
          </a:prstGeom>
        </p:spPr>
      </p:pic>
      <p:sp>
        <p:nvSpPr>
          <p:cNvPr id="16" name="Right Brace 15"/>
          <p:cNvSpPr/>
          <p:nvPr/>
        </p:nvSpPr>
        <p:spPr>
          <a:xfrm>
            <a:off x="7152468" y="1883044"/>
            <a:ext cx="573437" cy="251847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7819541" y="2819115"/>
            <a:ext cx="4197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Tightly coupled vertical silos of knowledge.</a:t>
            </a:r>
          </a:p>
          <a:p>
            <a:r>
              <a:rPr lang="en-GB" dirty="0" smtClean="0"/>
              <a:t>Except, maybe in </a:t>
            </a:r>
            <a:r>
              <a:rPr lang="en-GB" dirty="0" err="1" smtClean="0"/>
              <a:t>Clouseau’s</a:t>
            </a:r>
            <a:r>
              <a:rPr lang="en-GB" dirty="0" smtClean="0"/>
              <a:t> case.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877" y="5071314"/>
            <a:ext cx="1967761" cy="137249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268463" y="6475207"/>
            <a:ext cx="2406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Using web technologies</a:t>
            </a:r>
            <a:endParaRPr lang="en-GB" dirty="0"/>
          </a:p>
        </p:txBody>
      </p:sp>
      <p:cxnSp>
        <p:nvCxnSpPr>
          <p:cNvPr id="20" name="Straight Arrow Connector 19"/>
          <p:cNvCxnSpPr>
            <a:stCxn id="18" idx="3"/>
          </p:cNvCxnSpPr>
          <p:nvPr/>
        </p:nvCxnSpPr>
        <p:spPr>
          <a:xfrm>
            <a:off x="3083638" y="5757560"/>
            <a:ext cx="2821216" cy="9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8251" y="5315617"/>
            <a:ext cx="1343590" cy="84774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819541" y="5315617"/>
            <a:ext cx="40831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  <a:r>
              <a:rPr lang="en-GB" dirty="0" smtClean="0"/>
              <a:t>llow your knowledge to become discoverable and available for reasoning.</a:t>
            </a:r>
          </a:p>
          <a:p>
            <a:r>
              <a:rPr lang="en-GB" i="1" dirty="0" smtClean="0"/>
              <a:t>i.e. Les </a:t>
            </a:r>
            <a:r>
              <a:rPr lang="en-GB" i="1" dirty="0" err="1" smtClean="0"/>
              <a:t>raisonnables</a:t>
            </a:r>
            <a:endParaRPr lang="en-GB" i="1" dirty="0" smtClean="0"/>
          </a:p>
        </p:txBody>
      </p:sp>
    </p:spTree>
    <p:extLst>
      <p:ext uri="{BB962C8B-B14F-4D97-AF65-F5344CB8AC3E}">
        <p14:creationId xmlns:p14="http://schemas.microsoft.com/office/powerpoint/2010/main" val="316702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  <p:bldP spid="7" grpId="0" animBg="1"/>
      <p:bldP spid="11" grpId="0" animBg="1"/>
      <p:bldP spid="12" grpId="0"/>
      <p:bldP spid="16" grpId="0" animBg="1"/>
      <p:bldP spid="17" grpId="0"/>
      <p:bldP spid="19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RDF</a:t>
            </a:r>
            <a:endParaRPr lang="de-CH" dirty="0"/>
          </a:p>
        </p:txBody>
      </p:sp>
      <p:sp>
        <p:nvSpPr>
          <p:cNvPr id="4" name="TextBox 3"/>
          <p:cNvSpPr txBox="1"/>
          <p:nvPr/>
        </p:nvSpPr>
        <p:spPr>
          <a:xfrm>
            <a:off x="1297264" y="2627590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u</a:t>
            </a:r>
            <a:r>
              <a:rPr lang="de-CH" dirty="0" smtClean="0"/>
              <a:t>rn:hubert-the-king</a:t>
            </a:r>
            <a:endParaRPr lang="de-CH" dirty="0"/>
          </a:p>
        </p:txBody>
      </p:sp>
      <p:sp>
        <p:nvSpPr>
          <p:cNvPr id="11" name="TextBox 10"/>
          <p:cNvSpPr txBox="1"/>
          <p:nvPr/>
        </p:nvSpPr>
        <p:spPr>
          <a:xfrm>
            <a:off x="7008103" y="2627590"/>
            <a:ext cx="240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http://ferrari.com/F430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4403538" y="962268"/>
            <a:ext cx="2542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rgbClr val="FF0000"/>
                </a:solidFill>
              </a:rPr>
              <a:t>http://dbpedia.org/owns</a:t>
            </a:r>
            <a:endParaRPr lang="de-CH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5678693" y="1448561"/>
            <a:ext cx="0" cy="335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761998" y="2432856"/>
            <a:ext cx="0" cy="27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8278103" y="2432856"/>
            <a:ext cx="0" cy="27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36107" y="164023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Owns a</a:t>
            </a:r>
            <a:endParaRPr lang="de-CH" dirty="0"/>
          </a:p>
        </p:txBody>
      </p:sp>
      <p:sp>
        <p:nvSpPr>
          <p:cNvPr id="15" name="Oval 14"/>
          <p:cNvSpPr/>
          <p:nvPr/>
        </p:nvSpPr>
        <p:spPr>
          <a:xfrm>
            <a:off x="1917337" y="1448561"/>
            <a:ext cx="1878676" cy="9725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Hubert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353620" y="1448561"/>
            <a:ext cx="1878676" cy="9725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Ferrari F430</a:t>
            </a:r>
            <a:endParaRPr lang="de-CH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5" idx="6"/>
            <a:endCxn id="17" idx="2"/>
          </p:cNvCxnSpPr>
          <p:nvPr/>
        </p:nvCxnSpPr>
        <p:spPr>
          <a:xfrm>
            <a:off x="3796013" y="1934856"/>
            <a:ext cx="35576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092270" y="3258417"/>
            <a:ext cx="6758004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 err="1" smtClean="0"/>
              <a:t>urn:Hubert-the-king</a:t>
            </a:r>
            <a:r>
              <a:rPr lang="en-GB" dirty="0" smtClean="0"/>
              <a:t>  </a:t>
            </a:r>
            <a:r>
              <a:rPr lang="en-GB" dirty="0" smtClean="0">
                <a:hlinkClick r:id="rId2"/>
              </a:rPr>
              <a:t>http://dbpedia.org/owns</a:t>
            </a:r>
            <a:r>
              <a:rPr lang="en-GB" dirty="0" smtClean="0"/>
              <a:t>  </a:t>
            </a:r>
            <a:r>
              <a:rPr lang="en-GB" dirty="0" smtClean="0">
                <a:hlinkClick r:id="rId3"/>
              </a:rPr>
              <a:t>http://ferrari.com/812</a:t>
            </a:r>
            <a:endParaRPr lang="en-GB" dirty="0" smtClean="0"/>
          </a:p>
          <a:p>
            <a:r>
              <a:rPr lang="en-GB" dirty="0" err="1" smtClean="0"/>
              <a:t>urn:Hubert-the-king</a:t>
            </a:r>
            <a:r>
              <a:rPr lang="en-GB" dirty="0" smtClean="0"/>
              <a:t>  </a:t>
            </a:r>
            <a:r>
              <a:rPr lang="en-GB" dirty="0" err="1" smtClean="0"/>
              <a:t>dbo:Royalty</a:t>
            </a:r>
            <a:r>
              <a:rPr lang="en-GB" dirty="0"/>
              <a:t> </a:t>
            </a:r>
            <a:r>
              <a:rPr lang="en-GB" dirty="0" smtClean="0"/>
              <a:t>wikidata:Q68277</a:t>
            </a:r>
          </a:p>
          <a:p>
            <a:r>
              <a:rPr lang="en-GB" dirty="0" smtClean="0"/>
              <a:t>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2092270" y="4245769"/>
            <a:ext cx="6758004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GB" sz="1400" dirty="0">
                <a:latin typeface="+mj-lt"/>
              </a:rPr>
              <a:t>&lt;</a:t>
            </a:r>
            <a:r>
              <a:rPr lang="en-GB" sz="1400" dirty="0" err="1">
                <a:latin typeface="+mj-lt"/>
              </a:rPr>
              <a:t>rdf:RDF</a:t>
            </a:r>
            <a:endParaRPr lang="en-GB" sz="1400" dirty="0">
              <a:latin typeface="+mj-lt"/>
            </a:endParaRPr>
          </a:p>
          <a:p>
            <a:pPr lvl="1"/>
            <a:r>
              <a:rPr lang="en-GB" sz="1400" dirty="0" err="1">
                <a:latin typeface="+mj-lt"/>
              </a:rPr>
              <a:t>xmlns:rdf</a:t>
            </a:r>
            <a:r>
              <a:rPr lang="en-GB" sz="1400" dirty="0">
                <a:latin typeface="+mj-lt"/>
              </a:rPr>
              <a:t>="http://www.w3.org/1999/02/22-rdf-syntax-ns#"</a:t>
            </a:r>
          </a:p>
          <a:p>
            <a:pPr lvl="1"/>
            <a:r>
              <a:rPr lang="en-GB" sz="1400" dirty="0" err="1" smtClean="0">
                <a:latin typeface="+mj-lt"/>
              </a:rPr>
              <a:t>xmlns:dbo</a:t>
            </a:r>
            <a:r>
              <a:rPr lang="en-GB" sz="1400" dirty="0" smtClean="0">
                <a:latin typeface="+mj-lt"/>
              </a:rPr>
              <a:t>=</a:t>
            </a:r>
            <a:r>
              <a:rPr lang="en-GB" sz="1400" dirty="0" smtClean="0">
                <a:latin typeface="+mj-lt"/>
                <a:hlinkClick r:id="rId4"/>
              </a:rPr>
              <a:t>“https://dppedia.org/</a:t>
            </a:r>
            <a:r>
              <a:rPr lang="en-GB" sz="1400" dirty="0" smtClean="0">
                <a:latin typeface="+mj-lt"/>
              </a:rPr>
              <a:t>#”</a:t>
            </a:r>
          </a:p>
          <a:p>
            <a:pPr lvl="1"/>
            <a:r>
              <a:rPr lang="en-GB" sz="1400" dirty="0" err="1" smtClean="0">
                <a:latin typeface="+mj-lt"/>
              </a:rPr>
              <a:t>xmlns:wiki</a:t>
            </a:r>
            <a:r>
              <a:rPr lang="en-GB" sz="1400" dirty="0" smtClean="0">
                <a:latin typeface="+mj-lt"/>
              </a:rPr>
              <a:t>=“https</a:t>
            </a:r>
            <a:r>
              <a:rPr lang="en-GB" sz="1400" dirty="0">
                <a:latin typeface="+mj-lt"/>
              </a:rPr>
              <a:t>://www.wikidata.org/wiki</a:t>
            </a:r>
            <a:r>
              <a:rPr lang="en-GB" sz="1400" dirty="0" smtClean="0">
                <a:latin typeface="+mj-lt"/>
              </a:rPr>
              <a:t>/#”&gt;</a:t>
            </a:r>
            <a:endParaRPr lang="en-GB" sz="1400" dirty="0">
              <a:latin typeface="+mj-lt"/>
            </a:endParaRPr>
          </a:p>
          <a:p>
            <a:endParaRPr lang="en-GB" sz="1400" dirty="0">
              <a:latin typeface="+mj-lt"/>
            </a:endParaRPr>
          </a:p>
          <a:p>
            <a:pPr lvl="1"/>
            <a:r>
              <a:rPr lang="en-GB" sz="1400" dirty="0">
                <a:latin typeface="+mj-lt"/>
              </a:rPr>
              <a:t>&lt;</a:t>
            </a:r>
            <a:r>
              <a:rPr lang="en-GB" sz="1400" dirty="0" err="1">
                <a:latin typeface="+mj-lt"/>
              </a:rPr>
              <a:t>rdf:Description</a:t>
            </a:r>
            <a:r>
              <a:rPr lang="en-GB" sz="1400" dirty="0">
                <a:latin typeface="+mj-lt"/>
              </a:rPr>
              <a:t> </a:t>
            </a:r>
            <a:r>
              <a:rPr lang="en-GB" sz="1400" dirty="0" err="1">
                <a:latin typeface="+mj-lt"/>
              </a:rPr>
              <a:t>rdf:about</a:t>
            </a:r>
            <a:r>
              <a:rPr lang="en-GB" sz="1400" dirty="0" smtClean="0">
                <a:latin typeface="+mj-lt"/>
              </a:rPr>
              <a:t>=“</a:t>
            </a:r>
            <a:r>
              <a:rPr lang="en-GB" sz="1400" dirty="0" err="1" smtClean="0">
                <a:latin typeface="+mj-lt"/>
              </a:rPr>
              <a:t>urn:Hubert</a:t>
            </a:r>
            <a:r>
              <a:rPr lang="en-GB" sz="1400" dirty="0" smtClean="0">
                <a:latin typeface="+mj-lt"/>
              </a:rPr>
              <a:t>-"&gt;</a:t>
            </a:r>
            <a:endParaRPr lang="en-GB" sz="1400" dirty="0">
              <a:latin typeface="+mj-lt"/>
            </a:endParaRPr>
          </a:p>
          <a:p>
            <a:pPr lvl="1"/>
            <a:r>
              <a:rPr lang="en-GB" sz="1400" dirty="0">
                <a:latin typeface="+mj-lt"/>
              </a:rPr>
              <a:t>  </a:t>
            </a:r>
            <a:r>
              <a:rPr lang="en-GB" sz="1400" dirty="0" smtClean="0">
                <a:latin typeface="+mj-lt"/>
              </a:rPr>
              <a:t>	&lt;</a:t>
            </a:r>
            <a:r>
              <a:rPr lang="en-GB" sz="1400" dirty="0" err="1" smtClean="0">
                <a:latin typeface="+mj-lt"/>
              </a:rPr>
              <a:t>dbo:Royalty</a:t>
            </a:r>
            <a:r>
              <a:rPr lang="en-GB" sz="1400" dirty="0" smtClean="0">
                <a:latin typeface="+mj-lt"/>
              </a:rPr>
              <a:t>&gt;wiki:Q68277&lt;/</a:t>
            </a:r>
            <a:r>
              <a:rPr lang="en-GB" sz="1400" dirty="0" err="1">
                <a:latin typeface="+mj-lt"/>
              </a:rPr>
              <a:t>dbo:Royalty</a:t>
            </a:r>
            <a:r>
              <a:rPr lang="en-GB" sz="1400" dirty="0" smtClean="0">
                <a:latin typeface="+mj-lt"/>
              </a:rPr>
              <a:t>&gt;</a:t>
            </a:r>
          </a:p>
          <a:p>
            <a:pPr lvl="1"/>
            <a:r>
              <a:rPr lang="en-GB" sz="1400" dirty="0" smtClean="0">
                <a:latin typeface="+mj-lt"/>
              </a:rPr>
              <a:t>	…</a:t>
            </a:r>
            <a:endParaRPr lang="en-GB" sz="1400" dirty="0">
              <a:latin typeface="+mj-lt"/>
            </a:endParaRPr>
          </a:p>
          <a:p>
            <a:pPr lvl="1"/>
            <a:r>
              <a:rPr lang="en-GB" sz="1400" dirty="0" smtClean="0">
                <a:latin typeface="+mj-lt"/>
              </a:rPr>
              <a:t>&lt;/</a:t>
            </a:r>
            <a:r>
              <a:rPr lang="en-GB" sz="1400" dirty="0" err="1">
                <a:latin typeface="+mj-lt"/>
              </a:rPr>
              <a:t>rdf:Description</a:t>
            </a:r>
            <a:r>
              <a:rPr lang="en-GB" sz="1400" dirty="0" smtClean="0">
                <a:latin typeface="+mj-lt"/>
              </a:rPr>
              <a:t>&gt;</a:t>
            </a:r>
            <a:endParaRPr lang="en-GB" sz="1400" dirty="0">
              <a:latin typeface="+mj-lt"/>
            </a:endParaRPr>
          </a:p>
          <a:p>
            <a:r>
              <a:rPr lang="en-GB" sz="1400" dirty="0">
                <a:latin typeface="+mj-lt"/>
              </a:rPr>
              <a:t>&lt;/</a:t>
            </a:r>
            <a:r>
              <a:rPr lang="en-GB" sz="1400" dirty="0" err="1">
                <a:latin typeface="+mj-lt"/>
              </a:rPr>
              <a:t>rdf:RDF</a:t>
            </a:r>
            <a:r>
              <a:rPr lang="en-GB" sz="1400" dirty="0">
                <a:latin typeface="+mj-lt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7332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RDF Knowledgebase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5279192" y="2595933"/>
            <a:ext cx="2542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http://dbpedia.org/owns</a:t>
            </a:r>
            <a:endParaRPr lang="de-CH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6414862" y="3021638"/>
            <a:ext cx="0" cy="3355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972276" y="32133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Owns a</a:t>
            </a:r>
            <a:endParaRPr lang="de-CH" dirty="0"/>
          </a:p>
        </p:txBody>
      </p:sp>
      <p:sp>
        <p:nvSpPr>
          <p:cNvPr id="15" name="Oval 14"/>
          <p:cNvSpPr/>
          <p:nvPr/>
        </p:nvSpPr>
        <p:spPr>
          <a:xfrm>
            <a:off x="2653506" y="3021638"/>
            <a:ext cx="1878676" cy="9725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Hubert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089789" y="3021638"/>
            <a:ext cx="1878676" cy="9725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Ferrari F430</a:t>
            </a:r>
            <a:endParaRPr lang="de-CH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5" idx="6"/>
            <a:endCxn id="17" idx="2"/>
          </p:cNvCxnSpPr>
          <p:nvPr/>
        </p:nvCxnSpPr>
        <p:spPr>
          <a:xfrm>
            <a:off x="4532182" y="3507933"/>
            <a:ext cx="35576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979689" y="1623344"/>
            <a:ext cx="1878676" cy="9725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King</a:t>
            </a:r>
            <a:endParaRPr lang="de-CH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endCxn id="19" idx="5"/>
          </p:cNvCxnSpPr>
          <p:nvPr/>
        </p:nvCxnSpPr>
        <p:spPr>
          <a:xfrm flipH="1" flipV="1">
            <a:off x="2583239" y="2453501"/>
            <a:ext cx="457464" cy="674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11971" y="2524822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r</a:t>
            </a:r>
            <a:r>
              <a:rPr lang="de-CH" dirty="0" smtClean="0"/>
              <a:t>df:type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3686072" y="5348425"/>
            <a:ext cx="5449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Knowledge through linking of terms (hence Linked Data)</a:t>
            </a:r>
            <a:endParaRPr lang="en-GB" dirty="0"/>
          </a:p>
        </p:txBody>
      </p:sp>
      <p:sp>
        <p:nvSpPr>
          <p:cNvPr id="22" name="Oval 21"/>
          <p:cNvSpPr/>
          <p:nvPr/>
        </p:nvSpPr>
        <p:spPr>
          <a:xfrm>
            <a:off x="933295" y="4121711"/>
            <a:ext cx="1878676" cy="9725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Human</a:t>
            </a:r>
            <a:endParaRPr lang="de-CH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15" idx="3"/>
            <a:endCxn id="22" idx="7"/>
          </p:cNvCxnSpPr>
          <p:nvPr/>
        </p:nvCxnSpPr>
        <p:spPr>
          <a:xfrm flipH="1">
            <a:off x="2536845" y="3851795"/>
            <a:ext cx="391787" cy="412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678810" y="3992825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r</a:t>
            </a:r>
            <a:r>
              <a:rPr lang="de-CH" dirty="0" smtClean="0"/>
              <a:t>df:type</a:t>
            </a:r>
            <a:endParaRPr lang="de-CH" dirty="0"/>
          </a:p>
        </p:txBody>
      </p:sp>
      <p:cxnSp>
        <p:nvCxnSpPr>
          <p:cNvPr id="7" name="Straight Arrow Connector 6"/>
          <p:cNvCxnSpPr>
            <a:stCxn id="22" idx="0"/>
            <a:endCxn id="19" idx="4"/>
          </p:cNvCxnSpPr>
          <p:nvPr/>
        </p:nvCxnSpPr>
        <p:spPr>
          <a:xfrm flipV="1">
            <a:off x="1872633" y="2595933"/>
            <a:ext cx="46394" cy="152577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6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RDFS – Extra Knowledge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3773363" y="4010949"/>
            <a:ext cx="4231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dirty="0" smtClean="0"/>
              <a:t>Property: http://myvocab.com/sole_owner</a:t>
            </a:r>
            <a:endParaRPr lang="de-CH" dirty="0"/>
          </a:p>
        </p:txBody>
      </p:sp>
      <p:sp>
        <p:nvSpPr>
          <p:cNvPr id="15" name="Oval 14"/>
          <p:cNvSpPr/>
          <p:nvPr/>
        </p:nvSpPr>
        <p:spPr>
          <a:xfrm>
            <a:off x="2273798" y="4323497"/>
            <a:ext cx="1878676" cy="9725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Hubert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710081" y="4323497"/>
            <a:ext cx="1878676" cy="9725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Ferrari F430</a:t>
            </a:r>
            <a:endParaRPr lang="de-CH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5" idx="6"/>
            <a:endCxn id="17" idx="2"/>
          </p:cNvCxnSpPr>
          <p:nvPr/>
        </p:nvCxnSpPr>
        <p:spPr>
          <a:xfrm>
            <a:off x="4152474" y="4809792"/>
            <a:ext cx="35576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53587" y="1818172"/>
            <a:ext cx="1878676" cy="9725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Human</a:t>
            </a:r>
            <a:endParaRPr lang="de-CH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endCxn id="19" idx="4"/>
          </p:cNvCxnSpPr>
          <p:nvPr/>
        </p:nvCxnSpPr>
        <p:spPr>
          <a:xfrm flipV="1">
            <a:off x="1492925" y="2790761"/>
            <a:ext cx="0" cy="474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22201" y="4305417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r</a:t>
            </a:r>
            <a:r>
              <a:rPr lang="de-CH" dirty="0" smtClean="0"/>
              <a:t>df:type</a:t>
            </a:r>
            <a:endParaRPr lang="de-CH" dirty="0"/>
          </a:p>
        </p:txBody>
      </p:sp>
      <p:sp>
        <p:nvSpPr>
          <p:cNvPr id="22" name="Oval 21"/>
          <p:cNvSpPr/>
          <p:nvPr/>
        </p:nvSpPr>
        <p:spPr>
          <a:xfrm>
            <a:off x="553587" y="3262591"/>
            <a:ext cx="1878676" cy="9725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King</a:t>
            </a:r>
            <a:endParaRPr lang="de-CH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endCxn id="22" idx="5"/>
          </p:cNvCxnSpPr>
          <p:nvPr/>
        </p:nvCxnSpPr>
        <p:spPr>
          <a:xfrm flipH="1" flipV="1">
            <a:off x="2157137" y="4092748"/>
            <a:ext cx="350927" cy="398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73128" y="2858141"/>
            <a:ext cx="162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rgbClr val="FF0000"/>
                </a:solidFill>
              </a:rPr>
              <a:t>rdfs:subClassOf</a:t>
            </a:r>
            <a:endParaRPr lang="de-CH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>
            <a:endCxn id="26" idx="2"/>
          </p:cNvCxnSpPr>
          <p:nvPr/>
        </p:nvCxnSpPr>
        <p:spPr>
          <a:xfrm flipV="1">
            <a:off x="5878627" y="3132273"/>
            <a:ext cx="0" cy="878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883715" y="3386945"/>
            <a:ext cx="1974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rgbClr val="FF0000"/>
                </a:solidFill>
              </a:rPr>
              <a:t>rdfs:subPropertyOf</a:t>
            </a:r>
            <a:endParaRPr lang="de-CH" dirty="0">
              <a:solidFill>
                <a:srgbClr val="FF0000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433234" y="2301498"/>
            <a:ext cx="988470" cy="1991533"/>
          </a:xfrm>
          <a:custGeom>
            <a:avLst/>
            <a:gdLst>
              <a:gd name="connsiteX0" fmla="*/ 867905 w 988470"/>
              <a:gd name="connsiteY0" fmla="*/ 1991533 h 1991533"/>
              <a:gd name="connsiteX1" fmla="*/ 914400 w 988470"/>
              <a:gd name="connsiteY1" fmla="*/ 557939 h 1991533"/>
              <a:gd name="connsiteX2" fmla="*/ 0 w 988470"/>
              <a:gd name="connsiteY2" fmla="*/ 0 h 1991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8470" h="1991533">
                <a:moveTo>
                  <a:pt x="867905" y="1991533"/>
                </a:moveTo>
                <a:cubicBezTo>
                  <a:pt x="963478" y="1440697"/>
                  <a:pt x="1059051" y="889861"/>
                  <a:pt x="914400" y="557939"/>
                </a:cubicBezTo>
                <a:cubicBezTo>
                  <a:pt x="769749" y="226017"/>
                  <a:pt x="384874" y="113008"/>
                  <a:pt x="0" y="0"/>
                </a:cubicBezTo>
              </a:path>
            </a:pathLst>
          </a:custGeom>
          <a:noFill/>
          <a:ln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reeform 29"/>
          <p:cNvSpPr/>
          <p:nvPr/>
        </p:nvSpPr>
        <p:spPr>
          <a:xfrm>
            <a:off x="3440171" y="2827583"/>
            <a:ext cx="5223382" cy="1527691"/>
          </a:xfrm>
          <a:custGeom>
            <a:avLst/>
            <a:gdLst>
              <a:gd name="connsiteX0" fmla="*/ 8202 w 5223382"/>
              <a:gd name="connsiteY0" fmla="*/ 1496444 h 1527691"/>
              <a:gd name="connsiteX1" fmla="*/ 8202 w 5223382"/>
              <a:gd name="connsiteY1" fmla="*/ 1411203 h 1527691"/>
              <a:gd name="connsiteX2" fmla="*/ 93443 w 5223382"/>
              <a:gd name="connsiteY2" fmla="*/ 551048 h 1527691"/>
              <a:gd name="connsiteX3" fmla="*/ 721124 w 5223382"/>
              <a:gd name="connsiteY3" fmla="*/ 124844 h 1527691"/>
              <a:gd name="connsiteX4" fmla="*/ 4192744 w 5223382"/>
              <a:gd name="connsiteY4" fmla="*/ 117095 h 1527691"/>
              <a:gd name="connsiteX5" fmla="*/ 5223382 w 5223382"/>
              <a:gd name="connsiteY5" fmla="*/ 1496444 h 1527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23382" h="1527691">
                <a:moveTo>
                  <a:pt x="8202" y="1496444"/>
                </a:moveTo>
                <a:cubicBezTo>
                  <a:pt x="1098" y="1532606"/>
                  <a:pt x="-6005" y="1568769"/>
                  <a:pt x="8202" y="1411203"/>
                </a:cubicBezTo>
                <a:cubicBezTo>
                  <a:pt x="22409" y="1253637"/>
                  <a:pt x="-25377" y="765441"/>
                  <a:pt x="93443" y="551048"/>
                </a:cubicBezTo>
                <a:cubicBezTo>
                  <a:pt x="212263" y="336655"/>
                  <a:pt x="37907" y="197169"/>
                  <a:pt x="721124" y="124844"/>
                </a:cubicBezTo>
                <a:cubicBezTo>
                  <a:pt x="1404341" y="52519"/>
                  <a:pt x="3442368" y="-111505"/>
                  <a:pt x="4192744" y="117095"/>
                </a:cubicBezTo>
                <a:cubicBezTo>
                  <a:pt x="4943120" y="345695"/>
                  <a:pt x="5083251" y="921069"/>
                  <a:pt x="5223382" y="1496444"/>
                </a:cubicBez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4142062" y="2762941"/>
            <a:ext cx="347313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dirty="0" smtClean="0"/>
              <a:t>Property: http://dbpedia.org/owns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6202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OWL – Knowledge is Complex(ity)</a:t>
            </a:r>
            <a:endParaRPr lang="de-CH" dirty="0"/>
          </a:p>
        </p:txBody>
      </p:sp>
      <p:sp>
        <p:nvSpPr>
          <p:cNvPr id="22" name="TextBox 21"/>
          <p:cNvSpPr txBox="1"/>
          <p:nvPr/>
        </p:nvSpPr>
        <p:spPr>
          <a:xfrm>
            <a:off x="2100309" y="5530010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u</a:t>
            </a:r>
            <a:r>
              <a:rPr lang="de-CH" dirty="0" smtClean="0"/>
              <a:t>rn:hubert-the-king</a:t>
            </a:r>
            <a:endParaRPr lang="de-CH" dirty="0"/>
          </a:p>
        </p:txBody>
      </p:sp>
      <p:sp>
        <p:nvSpPr>
          <p:cNvPr id="23" name="TextBox 22"/>
          <p:cNvSpPr txBox="1"/>
          <p:nvPr/>
        </p:nvSpPr>
        <p:spPr>
          <a:xfrm>
            <a:off x="7364564" y="5502526"/>
            <a:ext cx="3782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http://dbpedia.org/page/Ferrari_F430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73363" y="4010949"/>
            <a:ext cx="4231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dirty="0" smtClean="0"/>
              <a:t>Property: http://myvocab.com/sole_owner</a:t>
            </a:r>
            <a:endParaRPr lang="de-CH" dirty="0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3118459" y="5307792"/>
            <a:ext cx="0" cy="279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8634564" y="5307792"/>
            <a:ext cx="0" cy="279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273798" y="4323497"/>
            <a:ext cx="1878676" cy="9725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Hubert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710081" y="4323497"/>
            <a:ext cx="1878676" cy="9725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Ferrari F430</a:t>
            </a:r>
            <a:endParaRPr lang="de-CH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7" idx="6"/>
            <a:endCxn id="28" idx="2"/>
          </p:cNvCxnSpPr>
          <p:nvPr/>
        </p:nvCxnSpPr>
        <p:spPr>
          <a:xfrm>
            <a:off x="4152474" y="4809792"/>
            <a:ext cx="35576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53587" y="1818172"/>
            <a:ext cx="1878676" cy="9725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Human</a:t>
            </a:r>
            <a:endParaRPr lang="de-CH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30" idx="4"/>
          </p:cNvCxnSpPr>
          <p:nvPr/>
        </p:nvCxnSpPr>
        <p:spPr>
          <a:xfrm flipV="1">
            <a:off x="1492925" y="2790761"/>
            <a:ext cx="0" cy="474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22201" y="4305417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r</a:t>
            </a:r>
            <a:r>
              <a:rPr lang="de-CH" dirty="0" smtClean="0"/>
              <a:t>df:type</a:t>
            </a:r>
            <a:endParaRPr lang="de-CH" dirty="0"/>
          </a:p>
        </p:txBody>
      </p:sp>
      <p:sp>
        <p:nvSpPr>
          <p:cNvPr id="33" name="Oval 32"/>
          <p:cNvSpPr/>
          <p:nvPr/>
        </p:nvSpPr>
        <p:spPr>
          <a:xfrm>
            <a:off x="553587" y="3262591"/>
            <a:ext cx="1878676" cy="9725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King</a:t>
            </a:r>
            <a:endParaRPr lang="de-CH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endCxn id="33" idx="5"/>
          </p:cNvCxnSpPr>
          <p:nvPr/>
        </p:nvCxnSpPr>
        <p:spPr>
          <a:xfrm flipH="1" flipV="1">
            <a:off x="2157137" y="4092748"/>
            <a:ext cx="350927" cy="398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73128" y="2858141"/>
            <a:ext cx="162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rdfs:subClassOf</a:t>
            </a:r>
            <a:endParaRPr lang="de-CH" dirty="0"/>
          </a:p>
        </p:txBody>
      </p:sp>
      <p:cxnSp>
        <p:nvCxnSpPr>
          <p:cNvPr id="36" name="Straight Arrow Connector 35"/>
          <p:cNvCxnSpPr>
            <a:endCxn id="40" idx="2"/>
          </p:cNvCxnSpPr>
          <p:nvPr/>
        </p:nvCxnSpPr>
        <p:spPr>
          <a:xfrm flipV="1">
            <a:off x="5878627" y="3132273"/>
            <a:ext cx="0" cy="878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883715" y="3386945"/>
            <a:ext cx="1974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rdfs:subPropertyOf</a:t>
            </a:r>
            <a:endParaRPr lang="de-CH" dirty="0"/>
          </a:p>
        </p:txBody>
      </p:sp>
      <p:sp>
        <p:nvSpPr>
          <p:cNvPr id="40" name="TextBox 39"/>
          <p:cNvSpPr txBox="1"/>
          <p:nvPr/>
        </p:nvSpPr>
        <p:spPr>
          <a:xfrm>
            <a:off x="4142062" y="2762941"/>
            <a:ext cx="347313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dirty="0" smtClean="0"/>
              <a:t>Property: http://dbpedia.org/owns</a:t>
            </a:r>
            <a:endParaRPr lang="de-CH" dirty="0"/>
          </a:p>
        </p:txBody>
      </p:sp>
      <p:sp>
        <p:nvSpPr>
          <p:cNvPr id="41" name="Oval 40"/>
          <p:cNvSpPr/>
          <p:nvPr/>
        </p:nvSpPr>
        <p:spPr>
          <a:xfrm>
            <a:off x="9245999" y="3262591"/>
            <a:ext cx="1878676" cy="9725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Car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245999" y="1779005"/>
            <a:ext cx="1878676" cy="9725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Vehicle</a:t>
            </a:r>
            <a:endParaRPr lang="de-CH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28" idx="7"/>
            <a:endCxn id="41" idx="3"/>
          </p:cNvCxnSpPr>
          <p:nvPr/>
        </p:nvCxnSpPr>
        <p:spPr>
          <a:xfrm flipV="1">
            <a:off x="9313631" y="4092748"/>
            <a:ext cx="207494" cy="373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1" idx="0"/>
            <a:endCxn id="42" idx="4"/>
          </p:cNvCxnSpPr>
          <p:nvPr/>
        </p:nvCxnSpPr>
        <p:spPr>
          <a:xfrm flipV="1">
            <a:off x="10185337" y="2751594"/>
            <a:ext cx="0" cy="5109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1"/>
            <a:endCxn id="30" idx="6"/>
          </p:cNvCxnSpPr>
          <p:nvPr/>
        </p:nvCxnSpPr>
        <p:spPr>
          <a:xfrm flipH="1" flipV="1">
            <a:off x="2432263" y="2304467"/>
            <a:ext cx="1709799" cy="643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3"/>
            <a:endCxn id="42" idx="2"/>
          </p:cNvCxnSpPr>
          <p:nvPr/>
        </p:nvCxnSpPr>
        <p:spPr>
          <a:xfrm flipV="1">
            <a:off x="7615192" y="2265300"/>
            <a:ext cx="1630807" cy="682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060965" y="2237175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rgbClr val="FF0000"/>
                </a:solidFill>
              </a:rPr>
              <a:t>domain</a:t>
            </a:r>
            <a:endParaRPr lang="de-CH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798286" y="2237175"/>
            <a:ext cx="715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rgbClr val="FF0000"/>
                </a:solidFill>
              </a:rPr>
              <a:t>range</a:t>
            </a:r>
            <a:endParaRPr lang="de-CH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656389" y="4305417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r</a:t>
            </a:r>
            <a:r>
              <a:rPr lang="de-CH" dirty="0" smtClean="0"/>
              <a:t>df:type</a:t>
            </a:r>
            <a:endParaRPr lang="de-CH" dirty="0"/>
          </a:p>
        </p:txBody>
      </p:sp>
      <p:sp>
        <p:nvSpPr>
          <p:cNvPr id="51" name="TextBox 50"/>
          <p:cNvSpPr txBox="1"/>
          <p:nvPr/>
        </p:nvSpPr>
        <p:spPr>
          <a:xfrm>
            <a:off x="10190121" y="2858141"/>
            <a:ext cx="162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rdfs:subClassOf</a:t>
            </a:r>
            <a:endParaRPr lang="de-CH" dirty="0"/>
          </a:p>
        </p:txBody>
      </p:sp>
      <p:sp>
        <p:nvSpPr>
          <p:cNvPr id="54" name="TextBox 53"/>
          <p:cNvSpPr txBox="1"/>
          <p:nvPr/>
        </p:nvSpPr>
        <p:spPr>
          <a:xfrm>
            <a:off x="4131153" y="1763606"/>
            <a:ext cx="357892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dirty="0" smtClean="0"/>
              <a:t>Property: http://dbpedia.org/owner</a:t>
            </a:r>
            <a:endParaRPr lang="de-CH" dirty="0"/>
          </a:p>
        </p:txBody>
      </p:sp>
      <p:cxnSp>
        <p:nvCxnSpPr>
          <p:cNvPr id="55" name="Straight Arrow Connector 54"/>
          <p:cNvCxnSpPr>
            <a:stCxn id="40" idx="0"/>
          </p:cNvCxnSpPr>
          <p:nvPr/>
        </p:nvCxnSpPr>
        <p:spPr>
          <a:xfrm flipV="1">
            <a:off x="5878627" y="2128416"/>
            <a:ext cx="0" cy="634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883715" y="2263291"/>
            <a:ext cx="1483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o</a:t>
            </a:r>
            <a:r>
              <a:rPr lang="de-CH" dirty="0" smtClean="0">
                <a:solidFill>
                  <a:srgbClr val="FF0000"/>
                </a:solidFill>
              </a:rPr>
              <a:t>wl:InverseOf</a:t>
            </a:r>
            <a:endParaRPr lang="de-C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17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OWL – Knowledge is Complex(ity)</a:t>
            </a:r>
            <a:endParaRPr lang="de-CH" dirty="0"/>
          </a:p>
        </p:txBody>
      </p:sp>
      <p:sp>
        <p:nvSpPr>
          <p:cNvPr id="22" name="TextBox 21"/>
          <p:cNvSpPr txBox="1"/>
          <p:nvPr/>
        </p:nvSpPr>
        <p:spPr>
          <a:xfrm>
            <a:off x="2100309" y="5530010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u</a:t>
            </a:r>
            <a:r>
              <a:rPr lang="de-CH" dirty="0" smtClean="0"/>
              <a:t>rn:hubert-the-king</a:t>
            </a:r>
            <a:endParaRPr lang="de-CH" dirty="0"/>
          </a:p>
        </p:txBody>
      </p:sp>
      <p:sp>
        <p:nvSpPr>
          <p:cNvPr id="23" name="TextBox 22"/>
          <p:cNvSpPr txBox="1"/>
          <p:nvPr/>
        </p:nvSpPr>
        <p:spPr>
          <a:xfrm>
            <a:off x="6186692" y="5567980"/>
            <a:ext cx="3782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http://dbpedia.org/page/Ferrari_F430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73363" y="4010949"/>
            <a:ext cx="4231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dirty="0" smtClean="0"/>
              <a:t>Property: http://myvocab.com/sole_owner</a:t>
            </a:r>
            <a:endParaRPr lang="de-CH" dirty="0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3118459" y="5307792"/>
            <a:ext cx="0" cy="279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8634564" y="5307792"/>
            <a:ext cx="0" cy="279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273798" y="4323497"/>
            <a:ext cx="1878676" cy="9725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Hubert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710081" y="4323497"/>
            <a:ext cx="1878676" cy="9725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Ferrari F430</a:t>
            </a:r>
            <a:endParaRPr lang="de-CH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7" idx="6"/>
            <a:endCxn id="28" idx="2"/>
          </p:cNvCxnSpPr>
          <p:nvPr/>
        </p:nvCxnSpPr>
        <p:spPr>
          <a:xfrm>
            <a:off x="4152474" y="4809792"/>
            <a:ext cx="35576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53587" y="1818172"/>
            <a:ext cx="1878676" cy="9725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Human</a:t>
            </a:r>
            <a:endParaRPr lang="de-CH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30" idx="4"/>
          </p:cNvCxnSpPr>
          <p:nvPr/>
        </p:nvCxnSpPr>
        <p:spPr>
          <a:xfrm flipV="1">
            <a:off x="1492925" y="2790761"/>
            <a:ext cx="0" cy="474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22201" y="4305417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r</a:t>
            </a:r>
            <a:r>
              <a:rPr lang="de-CH" dirty="0" smtClean="0"/>
              <a:t>df:type</a:t>
            </a:r>
            <a:endParaRPr lang="de-CH" dirty="0"/>
          </a:p>
        </p:txBody>
      </p:sp>
      <p:sp>
        <p:nvSpPr>
          <p:cNvPr id="33" name="Oval 32"/>
          <p:cNvSpPr/>
          <p:nvPr/>
        </p:nvSpPr>
        <p:spPr>
          <a:xfrm>
            <a:off x="553587" y="3262591"/>
            <a:ext cx="1878676" cy="9725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King</a:t>
            </a:r>
            <a:endParaRPr lang="de-CH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endCxn id="33" idx="5"/>
          </p:cNvCxnSpPr>
          <p:nvPr/>
        </p:nvCxnSpPr>
        <p:spPr>
          <a:xfrm flipH="1" flipV="1">
            <a:off x="2157137" y="4092748"/>
            <a:ext cx="350927" cy="398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9245999" y="3262591"/>
            <a:ext cx="1878676" cy="9725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Car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245999" y="1779005"/>
            <a:ext cx="1878676" cy="9725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Vehicle</a:t>
            </a:r>
            <a:endParaRPr lang="de-CH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28" idx="7"/>
            <a:endCxn id="41" idx="3"/>
          </p:cNvCxnSpPr>
          <p:nvPr/>
        </p:nvCxnSpPr>
        <p:spPr>
          <a:xfrm flipV="1">
            <a:off x="9313631" y="4092748"/>
            <a:ext cx="207494" cy="373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1" idx="0"/>
            <a:endCxn id="42" idx="4"/>
          </p:cNvCxnSpPr>
          <p:nvPr/>
        </p:nvCxnSpPr>
        <p:spPr>
          <a:xfrm flipV="1">
            <a:off x="10185337" y="2751594"/>
            <a:ext cx="0" cy="5109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656389" y="4305417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r</a:t>
            </a:r>
            <a:r>
              <a:rPr lang="de-CH" dirty="0" smtClean="0"/>
              <a:t>df:type</a:t>
            </a:r>
            <a:endParaRPr lang="de-CH" dirty="0"/>
          </a:p>
        </p:txBody>
      </p:sp>
      <p:sp>
        <p:nvSpPr>
          <p:cNvPr id="51" name="TextBox 50"/>
          <p:cNvSpPr txBox="1"/>
          <p:nvPr/>
        </p:nvSpPr>
        <p:spPr>
          <a:xfrm>
            <a:off x="10190121" y="2858141"/>
            <a:ext cx="162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rdfs:subClassOf</a:t>
            </a:r>
            <a:endParaRPr lang="de-CH" dirty="0"/>
          </a:p>
        </p:txBody>
      </p:sp>
      <p:sp>
        <p:nvSpPr>
          <p:cNvPr id="38" name="Oval 37"/>
          <p:cNvSpPr/>
          <p:nvPr/>
        </p:nvSpPr>
        <p:spPr>
          <a:xfrm>
            <a:off x="6600436" y="2128840"/>
            <a:ext cx="1878676" cy="9725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F430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77252" y="3129572"/>
            <a:ext cx="2529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http</a:t>
            </a:r>
            <a:r>
              <a:rPr lang="de-CH" dirty="0" smtClean="0"/>
              <a:t>://wikidata.org/F430</a:t>
            </a:r>
            <a:endParaRPr lang="de-CH" dirty="0"/>
          </a:p>
        </p:txBody>
      </p:sp>
      <p:cxnSp>
        <p:nvCxnSpPr>
          <p:cNvPr id="46" name="Straight Arrow Connector 45"/>
          <p:cNvCxnSpPr>
            <a:stCxn id="28" idx="0"/>
            <a:endCxn id="38" idx="5"/>
          </p:cNvCxnSpPr>
          <p:nvPr/>
        </p:nvCxnSpPr>
        <p:spPr>
          <a:xfrm flipH="1" flipV="1">
            <a:off x="8203986" y="2958997"/>
            <a:ext cx="445433" cy="1364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234848" y="2904596"/>
            <a:ext cx="1309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o</a:t>
            </a:r>
            <a:r>
              <a:rPr lang="de-CH" dirty="0" smtClean="0">
                <a:solidFill>
                  <a:srgbClr val="FF0000"/>
                </a:solidFill>
              </a:rPr>
              <a:t>wl:sameAs</a:t>
            </a:r>
            <a:endParaRPr lang="de-CH" dirty="0">
              <a:solidFill>
                <a:srgbClr val="FF0000"/>
              </a:solidFill>
            </a:endParaRPr>
          </a:p>
        </p:txBody>
      </p:sp>
      <p:cxnSp>
        <p:nvCxnSpPr>
          <p:cNvPr id="53" name="Straight Arrow Connector 52"/>
          <p:cNvCxnSpPr>
            <a:stCxn id="33" idx="7"/>
          </p:cNvCxnSpPr>
          <p:nvPr/>
        </p:nvCxnSpPr>
        <p:spPr>
          <a:xfrm flipV="1">
            <a:off x="2157137" y="2802467"/>
            <a:ext cx="778611" cy="6025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2825825" y="2232044"/>
            <a:ext cx="661855" cy="6729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/>
          <p:cNvCxnSpPr>
            <a:stCxn id="56" idx="2"/>
            <a:endCxn id="30" idx="6"/>
          </p:cNvCxnSpPr>
          <p:nvPr/>
        </p:nvCxnSpPr>
        <p:spPr>
          <a:xfrm flipH="1" flipV="1">
            <a:off x="2432263" y="2304467"/>
            <a:ext cx="393562" cy="2640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533218" y="3047397"/>
            <a:ext cx="162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r</a:t>
            </a:r>
            <a:r>
              <a:rPr lang="de-CH" dirty="0" smtClean="0"/>
              <a:t>dfs:subClassOf</a:t>
            </a:r>
            <a:endParaRPr lang="de-CH" dirty="0"/>
          </a:p>
        </p:txBody>
      </p:sp>
      <p:sp>
        <p:nvSpPr>
          <p:cNvPr id="60" name="Oval 59"/>
          <p:cNvSpPr/>
          <p:nvPr/>
        </p:nvSpPr>
        <p:spPr>
          <a:xfrm>
            <a:off x="4104720" y="1501504"/>
            <a:ext cx="1878676" cy="9725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Country</a:t>
            </a:r>
            <a:endParaRPr lang="de-CH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56" idx="7"/>
            <a:endCxn id="60" idx="2"/>
          </p:cNvCxnSpPr>
          <p:nvPr/>
        </p:nvCxnSpPr>
        <p:spPr>
          <a:xfrm flipV="1">
            <a:off x="3390754" y="1987799"/>
            <a:ext cx="713966" cy="3428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935748" y="1750268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x:RulerOf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8751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871</Words>
  <Application>Microsoft Office PowerPoint</Application>
  <PresentationFormat>Widescreen</PresentationFormat>
  <Paragraphs>249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Agency FB</vt:lpstr>
      <vt:lpstr>Arial</vt:lpstr>
      <vt:lpstr>Calibri</vt:lpstr>
      <vt:lpstr>Calibri Light</vt:lpstr>
      <vt:lpstr>Consolas</vt:lpstr>
      <vt:lpstr>Office Theme</vt:lpstr>
      <vt:lpstr>Visio</vt:lpstr>
      <vt:lpstr>Semantic Web  (and the Web of Things)</vt:lpstr>
      <vt:lpstr>Knowledge</vt:lpstr>
      <vt:lpstr>Knowledge</vt:lpstr>
      <vt:lpstr>Machine-Readable Knowledge</vt:lpstr>
      <vt:lpstr>RDF</vt:lpstr>
      <vt:lpstr>RDF Knowledgebase</vt:lpstr>
      <vt:lpstr>RDFS – Extra Knowledge</vt:lpstr>
      <vt:lpstr>OWL – Knowledge is Complex(ity)</vt:lpstr>
      <vt:lpstr>OWL – Knowledge is Complex(ity)</vt:lpstr>
      <vt:lpstr>OWL – Meta Knowledge</vt:lpstr>
      <vt:lpstr>Nice, but why?</vt:lpstr>
      <vt:lpstr>SPARQL (sparkle)</vt:lpstr>
      <vt:lpstr>SPARQL (sparkle)</vt:lpstr>
      <vt:lpstr>The Big Picture</vt:lpstr>
      <vt:lpstr>PowerPoint Presentation</vt:lpstr>
      <vt:lpstr>Organizing Knowledge</vt:lpstr>
      <vt:lpstr>Nerd Alert!</vt:lpstr>
      <vt:lpstr>Web of Things</vt:lpstr>
      <vt:lpstr>Things = Knowledge</vt:lpstr>
      <vt:lpstr>Digestable?</vt:lpstr>
      <vt:lpstr>Thank you  It won’t be easy, that is why I have always failed where others have succeeded.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Web for  Buidling Automation</dc:title>
  <dc:creator>Ramanathan, Ganesh (BT CPS R&amp;D ZG SW BMS)</dc:creator>
  <cp:lastModifiedBy>Ganesh Ramanathan</cp:lastModifiedBy>
  <cp:revision>53</cp:revision>
  <dcterms:created xsi:type="dcterms:W3CDTF">2017-05-18T06:46:33Z</dcterms:created>
  <dcterms:modified xsi:type="dcterms:W3CDTF">2018-01-24T06:29:29Z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-1508670277</vt:i4>
  </property>
  <property fmtid="{D5CDD505-2E9C-101B-9397-08002B2CF9AE}" pid="3" name="_NewReviewCycle">
    <vt:lpwstr/>
  </property>
  <property fmtid="{D5CDD505-2E9C-101B-9397-08002B2CF9AE}" pid="4" name="_EmailSubject">
    <vt:lpwstr>files</vt:lpwstr>
  </property>
  <property fmtid="{D5CDD505-2E9C-101B-9397-08002B2CF9AE}" pid="5" name="_AuthorEmail">
    <vt:lpwstr>ganesh.ramanathan@siemens.com</vt:lpwstr>
  </property>
  <property fmtid="{D5CDD505-2E9C-101B-9397-08002B2CF9AE}" pid="6" name="_AuthorEmailDisplayName">
    <vt:lpwstr>Ramanathan, Ganesh (BT CPS R&amp;D ZG SW BMS)</vt:lpwstr>
  </property>
</Properties>
</file>