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j4g03dXTOhQy7UaoCZ262x7i4s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2b6ec2898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2b6ec2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2b6ec2898_0_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2b6ec289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2b6ec2898_0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2b6ec28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2b6ec2898_0_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2b6ec2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2b6ec2898_0_7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2b6ec289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2b6ec2898_0_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2b6ec289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2b6ec289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12b6ec2898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2b6ec289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12b6ec2898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2b6ec289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12b6ec2898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2b6ec289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12b6ec2898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2b6ec2898_6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2b6ec2898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2b6ec289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12b6ec2898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2b6ec2898_0_2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2b6ec289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2b6ec2898_0_2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2b6ec289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2b6ec2898_6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2b6ec289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8"/>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498"/>
            <a:ext cx="8512500" cy="434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Times New Roman"/>
                <a:ea typeface="Times New Roman"/>
                <a:cs typeface="Times New Roman"/>
                <a:sym typeface="Times New Roman"/>
              </a:rPr>
              <a:t>                   </a:t>
            </a:r>
            <a:r>
              <a:rPr b="1" lang="en-US" sz="2800">
                <a:solidFill>
                  <a:srgbClr val="CC0000"/>
                </a:solidFill>
                <a:latin typeface="Times New Roman"/>
                <a:ea typeface="Times New Roman"/>
                <a:cs typeface="Times New Roman"/>
                <a:sym typeface="Times New Roman"/>
              </a:rPr>
              <a:t>Capstone Project</a:t>
            </a:r>
            <a:br>
              <a:rPr b="1" lang="en-US" sz="2800">
                <a:solidFill>
                  <a:srgbClr val="CC0000"/>
                </a:solidFill>
                <a:latin typeface="Times New Roman"/>
                <a:ea typeface="Times New Roman"/>
                <a:cs typeface="Times New Roman"/>
                <a:sym typeface="Times New Roman"/>
              </a:rPr>
            </a:br>
            <a:r>
              <a:rPr b="1" lang="en-US" sz="2800">
                <a:solidFill>
                  <a:srgbClr val="CC0000"/>
                </a:solidFill>
                <a:latin typeface="Times New Roman"/>
                <a:ea typeface="Times New Roman"/>
                <a:cs typeface="Times New Roman"/>
                <a:sym typeface="Times New Roman"/>
              </a:rPr>
              <a:t>                        </a:t>
            </a:r>
            <a:r>
              <a:rPr b="1" lang="en-US" sz="2800">
                <a:solidFill>
                  <a:schemeClr val="lt1"/>
                </a:solidFill>
                <a:latin typeface="Times New Roman"/>
                <a:ea typeface="Times New Roman"/>
                <a:cs typeface="Times New Roman"/>
                <a:sym typeface="Times New Roman"/>
              </a:rPr>
              <a:t>Hotel Booking Analysis</a:t>
            </a:r>
            <a:br>
              <a:rPr b="1" lang="en-US" sz="2800">
                <a:solidFill>
                  <a:schemeClr val="lt1"/>
                </a:solidFill>
                <a:latin typeface="Times New Roman"/>
                <a:ea typeface="Times New Roman"/>
                <a:cs typeface="Times New Roman"/>
                <a:sym typeface="Times New Roman"/>
              </a:rPr>
            </a:br>
            <a:r>
              <a:rPr b="1" lang="en-US" sz="2800">
                <a:solidFill>
                  <a:schemeClr val="lt1"/>
                </a:solidFill>
                <a:latin typeface="Times New Roman"/>
                <a:ea typeface="Times New Roman"/>
                <a:cs typeface="Times New Roman"/>
                <a:sym typeface="Times New Roman"/>
              </a:rPr>
              <a:t>                                         By</a:t>
            </a:r>
            <a:br>
              <a:rPr b="1" lang="en-US" sz="2800">
                <a:solidFill>
                  <a:schemeClr val="lt1"/>
                </a:solidFill>
                <a:latin typeface="Times New Roman"/>
                <a:ea typeface="Times New Roman"/>
                <a:cs typeface="Times New Roman"/>
                <a:sym typeface="Times New Roman"/>
              </a:rPr>
            </a:br>
            <a:r>
              <a:rPr b="1" lang="en-US" sz="2800">
                <a:solidFill>
                  <a:schemeClr val="lt1"/>
                </a:solidFill>
                <a:latin typeface="Times New Roman"/>
                <a:ea typeface="Times New Roman"/>
                <a:cs typeface="Times New Roman"/>
                <a:sym typeface="Times New Roman"/>
              </a:rPr>
              <a:t>                                  </a:t>
            </a:r>
            <a:r>
              <a:rPr b="1" lang="en-US" sz="2000">
                <a:solidFill>
                  <a:schemeClr val="lt1"/>
                </a:solidFill>
                <a:latin typeface="Times New Roman"/>
                <a:ea typeface="Times New Roman"/>
                <a:cs typeface="Times New Roman"/>
                <a:sym typeface="Times New Roman"/>
              </a:rPr>
              <a:t>Kunal Shinkar</a:t>
            </a:r>
            <a:br>
              <a:rPr b="1" lang="en-US" sz="2000">
                <a:solidFill>
                  <a:schemeClr val="lt1"/>
                </a:solidFill>
                <a:latin typeface="Times New Roman"/>
                <a:ea typeface="Times New Roman"/>
                <a:cs typeface="Times New Roman"/>
                <a:sym typeface="Times New Roman"/>
              </a:rPr>
            </a:br>
            <a:r>
              <a:rPr b="1" lang="en-US" sz="2000">
                <a:solidFill>
                  <a:schemeClr val="lt1"/>
                </a:solidFill>
                <a:latin typeface="Times New Roman"/>
                <a:ea typeface="Times New Roman"/>
                <a:cs typeface="Times New Roman"/>
                <a:sym typeface="Times New Roman"/>
              </a:rPr>
              <a:t>                                                Omkar Katare</a:t>
            </a:r>
            <a:br>
              <a:rPr b="1" lang="en-US" sz="2000">
                <a:solidFill>
                  <a:schemeClr val="lt1"/>
                </a:solidFill>
                <a:latin typeface="Times New Roman"/>
                <a:ea typeface="Times New Roman"/>
                <a:cs typeface="Times New Roman"/>
                <a:sym typeface="Times New Roman"/>
              </a:rPr>
            </a:br>
            <a:r>
              <a:rPr b="1" lang="en-US" sz="2000">
                <a:solidFill>
                  <a:schemeClr val="lt1"/>
                </a:solidFill>
                <a:latin typeface="Times New Roman"/>
                <a:ea typeface="Times New Roman"/>
                <a:cs typeface="Times New Roman"/>
                <a:sym typeface="Times New Roman"/>
              </a:rPr>
              <a:t>                                               Ganesh Ghadge </a:t>
            </a:r>
            <a:br>
              <a:rPr b="1" lang="en-US" sz="2800">
                <a:solidFill>
                  <a:schemeClr val="lt1"/>
                </a:solidFill>
                <a:latin typeface="Times New Roman"/>
                <a:ea typeface="Times New Roman"/>
                <a:cs typeface="Times New Roman"/>
                <a:sym typeface="Times New Roman"/>
              </a:rPr>
            </a:br>
            <a:endParaRPr b="1" sz="28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g112b6ec2898_0_0"/>
          <p:cNvPicPr preferRelativeResize="0"/>
          <p:nvPr/>
        </p:nvPicPr>
        <p:blipFill>
          <a:blip r:embed="rId3">
            <a:alphaModFix/>
          </a:blip>
          <a:stretch>
            <a:fillRect/>
          </a:stretch>
        </p:blipFill>
        <p:spPr>
          <a:xfrm>
            <a:off x="898375" y="585900"/>
            <a:ext cx="6589100" cy="3293775"/>
          </a:xfrm>
          <a:prstGeom prst="rect">
            <a:avLst/>
          </a:prstGeom>
          <a:noFill/>
          <a:ln>
            <a:noFill/>
          </a:ln>
        </p:spPr>
      </p:pic>
      <p:sp>
        <p:nvSpPr>
          <p:cNvPr id="117" name="Google Shape;117;g112b6ec2898_0_0"/>
          <p:cNvSpPr txBox="1"/>
          <p:nvPr/>
        </p:nvSpPr>
        <p:spPr>
          <a:xfrm>
            <a:off x="315750" y="175000"/>
            <a:ext cx="7007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b="1" lang="en-US" sz="1800">
                <a:solidFill>
                  <a:schemeClr val="dk1"/>
                </a:solidFill>
                <a:latin typeface="Montserrat"/>
                <a:ea typeface="Montserrat"/>
                <a:cs typeface="Montserrat"/>
                <a:sym typeface="Montserrat"/>
              </a:rPr>
              <a:t>Number of Bookings across the years</a:t>
            </a:r>
            <a:endParaRPr b="1" sz="1700">
              <a:solidFill>
                <a:schemeClr val="dk1"/>
              </a:solidFill>
              <a:latin typeface="Montserrat"/>
              <a:ea typeface="Montserrat"/>
              <a:cs typeface="Montserrat"/>
              <a:sym typeface="Montserrat"/>
            </a:endParaRPr>
          </a:p>
        </p:txBody>
      </p:sp>
      <p:sp>
        <p:nvSpPr>
          <p:cNvPr id="118" name="Google Shape;118;g112b6ec2898_0_0"/>
          <p:cNvSpPr txBox="1"/>
          <p:nvPr/>
        </p:nvSpPr>
        <p:spPr>
          <a:xfrm>
            <a:off x="315750" y="3950350"/>
            <a:ext cx="85125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Montserrat"/>
                <a:ea typeface="Montserrat"/>
                <a:cs typeface="Montserrat"/>
                <a:sym typeface="Montserrat"/>
              </a:rPr>
              <a:t>The above Countplot between number of confirmed bookings and year of bookings shows that the number of confirmed bookings was lowest in the year 2015 and was highest in the year 2016. In year 2017 we can see a dip in the number of confirmed bookings relative to year 2016. Throughout these years City Hotels had larger share in the bookings received.</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112b6ec2898_0_52"/>
          <p:cNvPicPr preferRelativeResize="0"/>
          <p:nvPr/>
        </p:nvPicPr>
        <p:blipFill>
          <a:blip r:embed="rId3">
            <a:alphaModFix/>
          </a:blip>
          <a:stretch>
            <a:fillRect/>
          </a:stretch>
        </p:blipFill>
        <p:spPr>
          <a:xfrm>
            <a:off x="448500" y="646600"/>
            <a:ext cx="8251375" cy="3612350"/>
          </a:xfrm>
          <a:prstGeom prst="rect">
            <a:avLst/>
          </a:prstGeom>
          <a:noFill/>
          <a:ln>
            <a:noFill/>
          </a:ln>
        </p:spPr>
      </p:pic>
      <p:sp>
        <p:nvSpPr>
          <p:cNvPr id="124" name="Google Shape;124;g112b6ec2898_0_52"/>
          <p:cNvSpPr txBox="1"/>
          <p:nvPr/>
        </p:nvSpPr>
        <p:spPr>
          <a:xfrm>
            <a:off x="311700" y="174975"/>
            <a:ext cx="7007400" cy="87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None/>
            </a:pPr>
            <a:r>
              <a:rPr b="1" lang="en-US" sz="1800">
                <a:solidFill>
                  <a:schemeClr val="dk1"/>
                </a:solidFill>
                <a:highlight>
                  <a:srgbClr val="FFFFFF"/>
                </a:highlight>
                <a:latin typeface="Montserrat"/>
                <a:ea typeface="Montserrat"/>
                <a:cs typeface="Montserrat"/>
                <a:sym typeface="Montserrat"/>
              </a:rPr>
              <a:t>Month wise Number of waiting Days</a:t>
            </a:r>
            <a:endParaRPr b="1" sz="180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700"/>
              </a:spcBef>
              <a:spcAft>
                <a:spcPts val="700"/>
              </a:spcAft>
              <a:buNone/>
            </a:pPr>
            <a:r>
              <a:t/>
            </a:r>
            <a:endParaRPr b="1" sz="1800">
              <a:solidFill>
                <a:schemeClr val="dk1"/>
              </a:solidFill>
              <a:latin typeface="Montserrat"/>
              <a:ea typeface="Montserrat"/>
              <a:cs typeface="Montserrat"/>
              <a:sym typeface="Montserrat"/>
            </a:endParaRPr>
          </a:p>
        </p:txBody>
      </p:sp>
      <p:sp>
        <p:nvSpPr>
          <p:cNvPr id="125" name="Google Shape;125;g112b6ec2898_0_52"/>
          <p:cNvSpPr txBox="1"/>
          <p:nvPr/>
        </p:nvSpPr>
        <p:spPr>
          <a:xfrm>
            <a:off x="448500" y="4258950"/>
            <a:ext cx="85125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Montserrat"/>
                <a:ea typeface="Montserrat"/>
                <a:cs typeface="Montserrat"/>
                <a:sym typeface="Montserrat"/>
              </a:rPr>
              <a:t>The above line plot shows that guests had to face least waiting time in the months of February, June , July. And the waiting time was highest in the month of August.</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12b6ec2898_0_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1" name="Google Shape;131;g112b6ec2898_0_58"/>
          <p:cNvPicPr preferRelativeResize="0"/>
          <p:nvPr/>
        </p:nvPicPr>
        <p:blipFill>
          <a:blip r:embed="rId3">
            <a:alphaModFix/>
          </a:blip>
          <a:stretch>
            <a:fillRect/>
          </a:stretch>
        </p:blipFill>
        <p:spPr>
          <a:xfrm>
            <a:off x="1146275" y="720500"/>
            <a:ext cx="6892275" cy="3313475"/>
          </a:xfrm>
          <a:prstGeom prst="rect">
            <a:avLst/>
          </a:prstGeom>
          <a:noFill/>
          <a:ln>
            <a:noFill/>
          </a:ln>
        </p:spPr>
      </p:pic>
      <p:sp>
        <p:nvSpPr>
          <p:cNvPr id="132" name="Google Shape;132;g112b6ec2898_0_58"/>
          <p:cNvSpPr txBox="1"/>
          <p:nvPr/>
        </p:nvSpPr>
        <p:spPr>
          <a:xfrm>
            <a:off x="315750" y="175000"/>
            <a:ext cx="7007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b="1" lang="en-US" sz="1800">
                <a:solidFill>
                  <a:schemeClr val="dk1"/>
                </a:solidFill>
                <a:latin typeface="Montserrat"/>
                <a:ea typeface="Montserrat"/>
                <a:cs typeface="Montserrat"/>
                <a:sym typeface="Montserrat"/>
              </a:rPr>
              <a:t>Meals ordered by customers</a:t>
            </a:r>
            <a:endParaRPr b="1" sz="1700">
              <a:solidFill>
                <a:schemeClr val="dk1"/>
              </a:solidFill>
              <a:latin typeface="Montserrat"/>
              <a:ea typeface="Montserrat"/>
              <a:cs typeface="Montserrat"/>
              <a:sym typeface="Montserrat"/>
            </a:endParaRPr>
          </a:p>
        </p:txBody>
      </p:sp>
      <p:sp>
        <p:nvSpPr>
          <p:cNvPr id="133" name="Google Shape;133;g112b6ec2898_0_58"/>
          <p:cNvSpPr txBox="1"/>
          <p:nvPr/>
        </p:nvSpPr>
        <p:spPr>
          <a:xfrm>
            <a:off x="448500" y="4258950"/>
            <a:ext cx="85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ontserrat"/>
                <a:ea typeface="Montserrat"/>
                <a:cs typeface="Montserrat"/>
                <a:sym typeface="Montserrat"/>
              </a:rPr>
              <a:t>The above </a:t>
            </a:r>
            <a:r>
              <a:rPr lang="en-US">
                <a:latin typeface="Montserrat"/>
                <a:ea typeface="Montserrat"/>
                <a:cs typeface="Montserrat"/>
                <a:sym typeface="Montserrat"/>
              </a:rPr>
              <a:t>Bar Graph</a:t>
            </a:r>
            <a:r>
              <a:rPr lang="en-US">
                <a:latin typeface="Montserrat"/>
                <a:ea typeface="Montserrat"/>
                <a:cs typeface="Montserrat"/>
                <a:sym typeface="Montserrat"/>
              </a:rPr>
              <a:t> plot shows that ‘Bread and Breakfast’ was the most ordered meal type.</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12b6ec2898_0_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9" name="Google Shape;139;g112b6ec2898_0_65"/>
          <p:cNvPicPr preferRelativeResize="0"/>
          <p:nvPr/>
        </p:nvPicPr>
        <p:blipFill>
          <a:blip r:embed="rId3">
            <a:alphaModFix/>
          </a:blip>
          <a:stretch>
            <a:fillRect/>
          </a:stretch>
        </p:blipFill>
        <p:spPr>
          <a:xfrm>
            <a:off x="0" y="853389"/>
            <a:ext cx="9143999" cy="3436723"/>
          </a:xfrm>
          <a:prstGeom prst="rect">
            <a:avLst/>
          </a:prstGeom>
          <a:noFill/>
          <a:ln>
            <a:noFill/>
          </a:ln>
        </p:spPr>
      </p:pic>
      <p:sp>
        <p:nvSpPr>
          <p:cNvPr id="140" name="Google Shape;140;g112b6ec2898_0_65"/>
          <p:cNvSpPr txBox="1"/>
          <p:nvPr/>
        </p:nvSpPr>
        <p:spPr>
          <a:xfrm>
            <a:off x="315750" y="175000"/>
            <a:ext cx="7007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b="1" lang="en-US" sz="1800">
                <a:solidFill>
                  <a:schemeClr val="dk1"/>
                </a:solidFill>
                <a:latin typeface="Montserrat"/>
                <a:ea typeface="Montserrat"/>
                <a:cs typeface="Montserrat"/>
                <a:sym typeface="Montserrat"/>
              </a:rPr>
              <a:t>Most preferred stay duration </a:t>
            </a:r>
            <a:endParaRPr b="1" sz="1700">
              <a:solidFill>
                <a:schemeClr val="dk1"/>
              </a:solidFill>
              <a:latin typeface="Montserrat"/>
              <a:ea typeface="Montserrat"/>
              <a:cs typeface="Montserrat"/>
              <a:sym typeface="Montserrat"/>
            </a:endParaRPr>
          </a:p>
        </p:txBody>
      </p:sp>
      <p:sp>
        <p:nvSpPr>
          <p:cNvPr id="141" name="Google Shape;141;g112b6ec2898_0_65"/>
          <p:cNvSpPr txBox="1"/>
          <p:nvPr/>
        </p:nvSpPr>
        <p:spPr>
          <a:xfrm>
            <a:off x="448500" y="4258950"/>
            <a:ext cx="85125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Montserrat"/>
                <a:ea typeface="Montserrat"/>
                <a:cs typeface="Montserrat"/>
                <a:sym typeface="Montserrat"/>
              </a:rPr>
              <a:t>The above </a:t>
            </a:r>
            <a:r>
              <a:rPr lang="en-US">
                <a:latin typeface="Montserrat"/>
                <a:ea typeface="Montserrat"/>
                <a:cs typeface="Montserrat"/>
                <a:sym typeface="Montserrat"/>
              </a:rPr>
              <a:t>bar graph</a:t>
            </a:r>
            <a:r>
              <a:rPr lang="en-US">
                <a:latin typeface="Montserrat"/>
                <a:ea typeface="Montserrat"/>
                <a:cs typeface="Montserrat"/>
                <a:sym typeface="Montserrat"/>
              </a:rPr>
              <a:t> plot shows that most guests prefer to stay in the hotels for 1 ,2, 3 or 4  nights. There are considerable number of bookings for 7 nights stay.  </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12b6ec2898_0_72"/>
          <p:cNvSpPr txBox="1"/>
          <p:nvPr/>
        </p:nvSpPr>
        <p:spPr>
          <a:xfrm>
            <a:off x="315750" y="175000"/>
            <a:ext cx="7007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b="1" lang="en-US" sz="1800">
                <a:solidFill>
                  <a:schemeClr val="dk1"/>
                </a:solidFill>
                <a:latin typeface="Montserrat"/>
                <a:ea typeface="Montserrat"/>
                <a:cs typeface="Montserrat"/>
                <a:sym typeface="Montserrat"/>
              </a:rPr>
              <a:t>Average daily rates according to room type</a:t>
            </a:r>
            <a:endParaRPr b="1" sz="1700">
              <a:solidFill>
                <a:schemeClr val="dk1"/>
              </a:solidFill>
              <a:latin typeface="Montserrat"/>
              <a:ea typeface="Montserrat"/>
              <a:cs typeface="Montserrat"/>
              <a:sym typeface="Montserrat"/>
            </a:endParaRPr>
          </a:p>
        </p:txBody>
      </p:sp>
      <p:sp>
        <p:nvSpPr>
          <p:cNvPr id="147" name="Google Shape;147;g112b6ec2898_0_72"/>
          <p:cNvSpPr txBox="1"/>
          <p:nvPr/>
        </p:nvSpPr>
        <p:spPr>
          <a:xfrm>
            <a:off x="448500" y="4158875"/>
            <a:ext cx="85125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Montserrat"/>
                <a:ea typeface="Montserrat"/>
                <a:cs typeface="Montserrat"/>
                <a:sym typeface="Montserrat"/>
              </a:rPr>
              <a:t>We can see that  mean ADR were highest for the room type-G and were lowest for room type-K in City Hotels. In case of Resort Hotels mean ADR was highest for room type-H and was lowest for room type-I</a:t>
            </a:r>
            <a:endParaRPr>
              <a:latin typeface="Montserrat"/>
              <a:ea typeface="Montserrat"/>
              <a:cs typeface="Montserrat"/>
              <a:sym typeface="Montserrat"/>
            </a:endParaRPr>
          </a:p>
        </p:txBody>
      </p:sp>
      <p:pic>
        <p:nvPicPr>
          <p:cNvPr id="148" name="Google Shape;148;g112b6ec2898_0_72"/>
          <p:cNvPicPr preferRelativeResize="0"/>
          <p:nvPr/>
        </p:nvPicPr>
        <p:blipFill>
          <a:blip r:embed="rId3">
            <a:alphaModFix/>
          </a:blip>
          <a:stretch>
            <a:fillRect/>
          </a:stretch>
        </p:blipFill>
        <p:spPr>
          <a:xfrm>
            <a:off x="1754250" y="789100"/>
            <a:ext cx="4952289" cy="331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12b6ec2898_0_7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54" name="Google Shape;154;g112b6ec2898_0_78"/>
          <p:cNvPicPr preferRelativeResize="0"/>
          <p:nvPr/>
        </p:nvPicPr>
        <p:blipFill>
          <a:blip r:embed="rId3">
            <a:alphaModFix/>
          </a:blip>
          <a:stretch>
            <a:fillRect/>
          </a:stretch>
        </p:blipFill>
        <p:spPr>
          <a:xfrm>
            <a:off x="0" y="1444870"/>
            <a:ext cx="9144001" cy="2253760"/>
          </a:xfrm>
          <a:prstGeom prst="rect">
            <a:avLst/>
          </a:prstGeom>
          <a:noFill/>
          <a:ln>
            <a:noFill/>
          </a:ln>
        </p:spPr>
      </p:pic>
      <p:sp>
        <p:nvSpPr>
          <p:cNvPr id="155" name="Google Shape;155;g112b6ec2898_0_78"/>
          <p:cNvSpPr txBox="1"/>
          <p:nvPr/>
        </p:nvSpPr>
        <p:spPr>
          <a:xfrm>
            <a:off x="315750" y="175000"/>
            <a:ext cx="7007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b="1" lang="en-US" sz="1800">
                <a:solidFill>
                  <a:schemeClr val="dk1"/>
                </a:solidFill>
                <a:latin typeface="Montserrat"/>
                <a:ea typeface="Montserrat"/>
                <a:cs typeface="Montserrat"/>
                <a:sym typeface="Montserrat"/>
              </a:rPr>
              <a:t>Month and year wise mean ADR</a:t>
            </a:r>
            <a:endParaRPr b="1" sz="1700">
              <a:solidFill>
                <a:schemeClr val="dk1"/>
              </a:solidFill>
              <a:latin typeface="Montserrat"/>
              <a:ea typeface="Montserrat"/>
              <a:cs typeface="Montserrat"/>
              <a:sym typeface="Montserrat"/>
            </a:endParaRPr>
          </a:p>
        </p:txBody>
      </p:sp>
      <p:sp>
        <p:nvSpPr>
          <p:cNvPr id="156" name="Google Shape;156;g112b6ec2898_0_78"/>
          <p:cNvSpPr txBox="1"/>
          <p:nvPr/>
        </p:nvSpPr>
        <p:spPr>
          <a:xfrm>
            <a:off x="411775" y="4009125"/>
            <a:ext cx="85125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Montserrat"/>
                <a:ea typeface="Montserrat"/>
                <a:cs typeface="Montserrat"/>
                <a:sym typeface="Montserrat"/>
              </a:rPr>
              <a:t>From above plot we can see that ADR was highest in the month of August and it follows a decreasing trend till the month of January from where ADR starts to increase till the month of August . Also on comparing Year on Year basis we can observe that ADR has been consistently increasing.</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12b6ec2898_0_131"/>
          <p:cNvSpPr txBox="1"/>
          <p:nvPr>
            <p:ph type="ctrTitle"/>
          </p:nvPr>
        </p:nvSpPr>
        <p:spPr>
          <a:xfrm>
            <a:off x="315750" y="1632125"/>
            <a:ext cx="8512500" cy="163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62" name="Google Shape;162;g112b6ec2898_0_131"/>
          <p:cNvSpPr txBox="1"/>
          <p:nvPr/>
        </p:nvSpPr>
        <p:spPr>
          <a:xfrm>
            <a:off x="315750" y="175000"/>
            <a:ext cx="7007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b="1" lang="en-US" sz="1800">
                <a:solidFill>
                  <a:schemeClr val="dk1"/>
                </a:solidFill>
                <a:latin typeface="Montserrat"/>
                <a:ea typeface="Montserrat"/>
                <a:cs typeface="Montserrat"/>
                <a:sym typeface="Montserrat"/>
              </a:rPr>
              <a:t>Lead Time vs Cancellation</a:t>
            </a:r>
            <a:endParaRPr b="1" sz="1700">
              <a:solidFill>
                <a:schemeClr val="dk1"/>
              </a:solidFill>
              <a:latin typeface="Montserrat"/>
              <a:ea typeface="Montserrat"/>
              <a:cs typeface="Montserrat"/>
              <a:sym typeface="Montserrat"/>
            </a:endParaRPr>
          </a:p>
        </p:txBody>
      </p:sp>
      <p:pic>
        <p:nvPicPr>
          <p:cNvPr id="163" name="Google Shape;163;g112b6ec2898_0_131"/>
          <p:cNvPicPr preferRelativeResize="0"/>
          <p:nvPr/>
        </p:nvPicPr>
        <p:blipFill>
          <a:blip r:embed="rId3">
            <a:alphaModFix/>
          </a:blip>
          <a:stretch>
            <a:fillRect/>
          </a:stretch>
        </p:blipFill>
        <p:spPr>
          <a:xfrm>
            <a:off x="448500" y="859325"/>
            <a:ext cx="8379751" cy="3388150"/>
          </a:xfrm>
          <a:prstGeom prst="rect">
            <a:avLst/>
          </a:prstGeom>
          <a:noFill/>
          <a:ln>
            <a:noFill/>
          </a:ln>
        </p:spPr>
      </p:pic>
      <p:sp>
        <p:nvSpPr>
          <p:cNvPr id="164" name="Google Shape;164;g112b6ec2898_0_131"/>
          <p:cNvSpPr txBox="1"/>
          <p:nvPr/>
        </p:nvSpPr>
        <p:spPr>
          <a:xfrm>
            <a:off x="448500" y="4258950"/>
            <a:ext cx="85125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Montserrat"/>
                <a:ea typeface="Montserrat"/>
                <a:cs typeface="Montserrat"/>
                <a:sym typeface="Montserrat"/>
              </a:rPr>
              <a:t>From the above scatter plot, we can see that the </a:t>
            </a:r>
            <a:r>
              <a:rPr lang="en-US">
                <a:solidFill>
                  <a:srgbClr val="151515"/>
                </a:solidFill>
                <a:highlight>
                  <a:srgbClr val="F9F9F9"/>
                </a:highlight>
                <a:latin typeface="Montserrat"/>
                <a:ea typeface="Montserrat"/>
                <a:cs typeface="Montserrat"/>
                <a:sym typeface="Montserrat"/>
              </a:rPr>
              <a:t>higher lead time has higher chance of cancellation. We have plotted lead_time in X direction and the mean of is_cancelled groupby lead_time in Y direction.</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2b6ec2898_0_138"/>
          <p:cNvSpPr txBox="1"/>
          <p:nvPr>
            <p:ph type="ctrTitle"/>
          </p:nvPr>
        </p:nvSpPr>
        <p:spPr>
          <a:xfrm>
            <a:off x="315750" y="1632125"/>
            <a:ext cx="8512500" cy="163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70" name="Google Shape;170;g112b6ec2898_0_138"/>
          <p:cNvSpPr txBox="1"/>
          <p:nvPr/>
        </p:nvSpPr>
        <p:spPr>
          <a:xfrm>
            <a:off x="315750" y="175000"/>
            <a:ext cx="7007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b="1" lang="en-US" sz="1800">
                <a:solidFill>
                  <a:schemeClr val="dk1"/>
                </a:solidFill>
                <a:latin typeface="Montserrat"/>
                <a:ea typeface="Montserrat"/>
                <a:cs typeface="Montserrat"/>
                <a:sym typeface="Montserrat"/>
              </a:rPr>
              <a:t>Country-wise Hotel Booking </a:t>
            </a:r>
            <a:endParaRPr b="1" sz="1700">
              <a:solidFill>
                <a:schemeClr val="dk1"/>
              </a:solidFill>
              <a:latin typeface="Montserrat"/>
              <a:ea typeface="Montserrat"/>
              <a:cs typeface="Montserrat"/>
              <a:sym typeface="Montserrat"/>
            </a:endParaRPr>
          </a:p>
        </p:txBody>
      </p:sp>
      <p:sp>
        <p:nvSpPr>
          <p:cNvPr id="171" name="Google Shape;171;g112b6ec2898_0_138"/>
          <p:cNvSpPr txBox="1"/>
          <p:nvPr/>
        </p:nvSpPr>
        <p:spPr>
          <a:xfrm>
            <a:off x="448500" y="4258950"/>
            <a:ext cx="85125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Montserrat"/>
                <a:ea typeface="Montserrat"/>
                <a:cs typeface="Montserrat"/>
                <a:sym typeface="Montserrat"/>
              </a:rPr>
              <a:t>Guests where coming from all over the world throughout the year from 2015 to 2017. The above bar graph shows the top 15 countries from where the guests come. Portugal brings in the mosts numbers of guests.</a:t>
            </a:r>
            <a:endParaRPr>
              <a:latin typeface="Montserrat"/>
              <a:ea typeface="Montserrat"/>
              <a:cs typeface="Montserrat"/>
              <a:sym typeface="Montserrat"/>
            </a:endParaRPr>
          </a:p>
        </p:txBody>
      </p:sp>
      <p:pic>
        <p:nvPicPr>
          <p:cNvPr id="172" name="Google Shape;172;g112b6ec2898_0_138"/>
          <p:cNvPicPr preferRelativeResize="0"/>
          <p:nvPr/>
        </p:nvPicPr>
        <p:blipFill>
          <a:blip r:embed="rId3">
            <a:alphaModFix/>
          </a:blip>
          <a:stretch>
            <a:fillRect/>
          </a:stretch>
        </p:blipFill>
        <p:spPr>
          <a:xfrm>
            <a:off x="174525" y="892625"/>
            <a:ext cx="8653726" cy="3358249"/>
          </a:xfrm>
          <a:prstGeom prst="rect">
            <a:avLst/>
          </a:prstGeom>
          <a:noFill/>
          <a:ln>
            <a:noFill/>
          </a:ln>
        </p:spPr>
      </p:pic>
      <p:pic>
        <p:nvPicPr>
          <p:cNvPr id="173" name="Google Shape;173;g112b6ec2898_0_138"/>
          <p:cNvPicPr preferRelativeResize="0"/>
          <p:nvPr/>
        </p:nvPicPr>
        <p:blipFill>
          <a:blip r:embed="rId4">
            <a:alphaModFix/>
          </a:blip>
          <a:stretch>
            <a:fillRect/>
          </a:stretch>
        </p:blipFill>
        <p:spPr>
          <a:xfrm>
            <a:off x="0" y="890532"/>
            <a:ext cx="9143999" cy="33624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12b6ec2898_0_145"/>
          <p:cNvSpPr txBox="1"/>
          <p:nvPr>
            <p:ph type="ctrTitle"/>
          </p:nvPr>
        </p:nvSpPr>
        <p:spPr>
          <a:xfrm>
            <a:off x="315750" y="1632125"/>
            <a:ext cx="8512500" cy="163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79" name="Google Shape;179;g112b6ec2898_0_145"/>
          <p:cNvSpPr txBox="1"/>
          <p:nvPr/>
        </p:nvSpPr>
        <p:spPr>
          <a:xfrm>
            <a:off x="448500" y="4258950"/>
            <a:ext cx="85125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Montserrat"/>
                <a:ea typeface="Montserrat"/>
                <a:cs typeface="Montserrat"/>
                <a:sym typeface="Montserrat"/>
              </a:rPr>
              <a:t>The above choropleth map shows that the European region collectively brings in the most number of bookings and the African region collectively brings in the least number of bookings. </a:t>
            </a:r>
            <a:endParaRPr>
              <a:latin typeface="Montserrat"/>
              <a:ea typeface="Montserrat"/>
              <a:cs typeface="Montserrat"/>
              <a:sym typeface="Montserrat"/>
            </a:endParaRPr>
          </a:p>
        </p:txBody>
      </p:sp>
      <p:pic>
        <p:nvPicPr>
          <p:cNvPr id="180" name="Google Shape;180;g112b6ec2898_0_145"/>
          <p:cNvPicPr preferRelativeResize="0"/>
          <p:nvPr/>
        </p:nvPicPr>
        <p:blipFill>
          <a:blip r:embed="rId3">
            <a:alphaModFix/>
          </a:blip>
          <a:stretch>
            <a:fillRect/>
          </a:stretch>
        </p:blipFill>
        <p:spPr>
          <a:xfrm>
            <a:off x="315750" y="523800"/>
            <a:ext cx="7356051" cy="3650426"/>
          </a:xfrm>
          <a:prstGeom prst="rect">
            <a:avLst/>
          </a:prstGeom>
          <a:noFill/>
          <a:ln>
            <a:noFill/>
          </a:ln>
        </p:spPr>
      </p:pic>
      <p:pic>
        <p:nvPicPr>
          <p:cNvPr id="181" name="Google Shape;181;g112b6ec2898_0_145"/>
          <p:cNvPicPr preferRelativeResize="0"/>
          <p:nvPr/>
        </p:nvPicPr>
        <p:blipFill>
          <a:blip r:embed="rId4">
            <a:alphaModFix/>
          </a:blip>
          <a:stretch>
            <a:fillRect/>
          </a:stretch>
        </p:blipFill>
        <p:spPr>
          <a:xfrm>
            <a:off x="7846175" y="679400"/>
            <a:ext cx="525200" cy="35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12b6ec2898_0_152"/>
          <p:cNvSpPr txBox="1"/>
          <p:nvPr>
            <p:ph type="ctrTitle"/>
          </p:nvPr>
        </p:nvSpPr>
        <p:spPr>
          <a:xfrm>
            <a:off x="315750" y="1632125"/>
            <a:ext cx="8512500" cy="163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87" name="Google Shape;187;g112b6ec2898_0_152"/>
          <p:cNvSpPr txBox="1"/>
          <p:nvPr/>
        </p:nvSpPr>
        <p:spPr>
          <a:xfrm>
            <a:off x="315750" y="175000"/>
            <a:ext cx="7007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b="1" lang="en-US" sz="1800">
                <a:solidFill>
                  <a:schemeClr val="dk1"/>
                </a:solidFill>
                <a:latin typeface="Montserrat"/>
                <a:ea typeface="Montserrat"/>
                <a:cs typeface="Montserrat"/>
                <a:sym typeface="Montserrat"/>
              </a:rPr>
              <a:t>Market Segment-wise Hotel Booking Percentage</a:t>
            </a:r>
            <a:endParaRPr b="1" sz="1700">
              <a:solidFill>
                <a:schemeClr val="dk1"/>
              </a:solidFill>
              <a:latin typeface="Montserrat"/>
              <a:ea typeface="Montserrat"/>
              <a:cs typeface="Montserrat"/>
              <a:sym typeface="Montserrat"/>
            </a:endParaRPr>
          </a:p>
        </p:txBody>
      </p:sp>
      <p:sp>
        <p:nvSpPr>
          <p:cNvPr id="188" name="Google Shape;188;g112b6ec2898_0_152"/>
          <p:cNvSpPr txBox="1"/>
          <p:nvPr/>
        </p:nvSpPr>
        <p:spPr>
          <a:xfrm>
            <a:off x="448500" y="4258950"/>
            <a:ext cx="85125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Montserrat"/>
                <a:ea typeface="Montserrat"/>
                <a:cs typeface="Montserrat"/>
                <a:sym typeface="Montserrat"/>
              </a:rPr>
              <a:t>Inference: Online Travel Agents brings in more than 40% of the total bookings, followed by the Offline Travel Agents/Tour Operators brings in more than 20% of the total bookings.</a:t>
            </a:r>
            <a:endParaRPr>
              <a:latin typeface="Montserrat"/>
              <a:ea typeface="Montserrat"/>
              <a:cs typeface="Montserrat"/>
              <a:sym typeface="Montserrat"/>
            </a:endParaRPr>
          </a:p>
        </p:txBody>
      </p:sp>
      <p:pic>
        <p:nvPicPr>
          <p:cNvPr id="189" name="Google Shape;189;g112b6ec2898_0_152"/>
          <p:cNvPicPr preferRelativeResize="0"/>
          <p:nvPr/>
        </p:nvPicPr>
        <p:blipFill>
          <a:blip r:embed="rId3">
            <a:alphaModFix/>
          </a:blip>
          <a:stretch>
            <a:fillRect/>
          </a:stretch>
        </p:blipFill>
        <p:spPr>
          <a:xfrm>
            <a:off x="315750" y="785250"/>
            <a:ext cx="8377299" cy="3471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12b6ec2898_6_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g112b6ec2898_6_7"/>
          <p:cNvSpPr txBox="1"/>
          <p:nvPr>
            <p:ph idx="4294967295" type="title"/>
          </p:nvPr>
        </p:nvSpPr>
        <p:spPr>
          <a:xfrm>
            <a:off x="376325" y="228024"/>
            <a:ext cx="8520600" cy="4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100">
                <a:latin typeface="Montserrat"/>
                <a:ea typeface="Montserrat"/>
                <a:cs typeface="Montserrat"/>
                <a:sym typeface="Montserrat"/>
              </a:rPr>
              <a:t>Index</a:t>
            </a:r>
            <a:endParaRPr b="1" sz="2100">
              <a:latin typeface="Montserrat"/>
              <a:ea typeface="Montserrat"/>
              <a:cs typeface="Montserrat"/>
              <a:sym typeface="Montserrat"/>
            </a:endParaRPr>
          </a:p>
        </p:txBody>
      </p:sp>
      <p:sp>
        <p:nvSpPr>
          <p:cNvPr id="62" name="Google Shape;62;g112b6ec2898_6_7"/>
          <p:cNvSpPr txBox="1"/>
          <p:nvPr>
            <p:ph idx="4294967295" type="body"/>
          </p:nvPr>
        </p:nvSpPr>
        <p:spPr>
          <a:xfrm>
            <a:off x="51425" y="793575"/>
            <a:ext cx="9037800" cy="4305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Montserrat"/>
              <a:buAutoNum type="arabicPeriod"/>
            </a:pPr>
            <a:r>
              <a:rPr lang="en-US" sz="1400">
                <a:solidFill>
                  <a:srgbClr val="000000"/>
                </a:solidFill>
                <a:highlight>
                  <a:srgbClr val="FFFFFF"/>
                </a:highlight>
                <a:latin typeface="Montserrat"/>
                <a:ea typeface="Montserrat"/>
                <a:cs typeface="Montserrat"/>
                <a:sym typeface="Montserrat"/>
              </a:rPr>
              <a:t>Data Summary</a:t>
            </a:r>
            <a:endParaRPr sz="1400">
              <a:solidFill>
                <a:srgbClr val="000000"/>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rgbClr val="000000"/>
              </a:buClr>
              <a:buSzPts val="1400"/>
              <a:buFont typeface="Montserrat"/>
              <a:buAutoNum type="arabicPeriod"/>
            </a:pPr>
            <a:r>
              <a:rPr lang="en-US" sz="1400">
                <a:solidFill>
                  <a:srgbClr val="000000"/>
                </a:solidFill>
                <a:highlight>
                  <a:srgbClr val="FFFFFF"/>
                </a:highlight>
                <a:latin typeface="Montserrat"/>
                <a:ea typeface="Montserrat"/>
                <a:cs typeface="Montserrat"/>
                <a:sym typeface="Montserrat"/>
              </a:rPr>
              <a:t>Null Values Present In Dataset</a:t>
            </a:r>
            <a:endParaRPr sz="1400">
              <a:solidFill>
                <a:srgbClr val="000000"/>
              </a:solidFill>
              <a:highlight>
                <a:srgbClr val="FFFFFF"/>
              </a:highlight>
              <a:latin typeface="Montserrat"/>
              <a:ea typeface="Montserrat"/>
              <a:cs typeface="Montserrat"/>
              <a:sym typeface="Montserrat"/>
            </a:endParaRPr>
          </a:p>
          <a:p>
            <a:pPr indent="-317500" lvl="0" marL="457200" rtl="0" algn="l">
              <a:lnSpc>
                <a:spcPct val="100000"/>
              </a:lnSpc>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Number of bookings cancelled and its percentages of cancellation</a:t>
            </a:r>
            <a:endParaRPr sz="1400">
              <a:solidFill>
                <a:srgbClr val="151515"/>
              </a:solidFill>
              <a:latin typeface="Montserrat"/>
              <a:ea typeface="Montserrat"/>
              <a:cs typeface="Montserrat"/>
              <a:sym typeface="Montserrat"/>
            </a:endParaRPr>
          </a:p>
          <a:p>
            <a:pPr indent="-317500" lvl="0" marL="457200" rtl="0" algn="l">
              <a:lnSpc>
                <a:spcPct val="100000"/>
              </a:lnSpc>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Types of Hotels present in Dataset and most preferred among those by the customers.</a:t>
            </a:r>
            <a:endParaRPr sz="1400">
              <a:solidFill>
                <a:srgbClr val="151515"/>
              </a:solidFill>
              <a:latin typeface="Montserrat"/>
              <a:ea typeface="Montserrat"/>
              <a:cs typeface="Montserrat"/>
              <a:sym typeface="Montserrat"/>
            </a:endParaRPr>
          </a:p>
          <a:p>
            <a:pPr indent="-317500" lvl="0" marL="457200" rtl="0" algn="l">
              <a:lnSpc>
                <a:spcPct val="100000"/>
              </a:lnSpc>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Number of bookings cancelled across both type of hotels and its percentages of cancellation.</a:t>
            </a:r>
            <a:endParaRPr sz="1400">
              <a:solidFill>
                <a:srgbClr val="151515"/>
              </a:solidFill>
              <a:latin typeface="Montserrat"/>
              <a:ea typeface="Montserrat"/>
              <a:cs typeface="Montserrat"/>
              <a:sym typeface="Montserrat"/>
            </a:endParaRPr>
          </a:p>
          <a:p>
            <a:pPr indent="-317500" lvl="0" marL="457200" rtl="0" algn="l">
              <a:lnSpc>
                <a:spcPct val="100000"/>
              </a:lnSpc>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Which are the most trending months of hotel bookings ?</a:t>
            </a:r>
            <a:endParaRPr sz="1400">
              <a:solidFill>
                <a:srgbClr val="151515"/>
              </a:solidFill>
              <a:latin typeface="Montserrat"/>
              <a:ea typeface="Montserrat"/>
              <a:cs typeface="Montserrat"/>
              <a:sym typeface="Montserrat"/>
            </a:endParaRPr>
          </a:p>
          <a:p>
            <a:pPr indent="-317500" lvl="0" marL="457200" rtl="0" algn="l">
              <a:lnSpc>
                <a:spcPct val="100000"/>
              </a:lnSpc>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Monthly Bookings by each type of Hotels</a:t>
            </a:r>
            <a:endParaRPr sz="1400">
              <a:solidFill>
                <a:srgbClr val="151515"/>
              </a:solidFill>
              <a:latin typeface="Montserrat"/>
              <a:ea typeface="Montserrat"/>
              <a:cs typeface="Montserrat"/>
              <a:sym typeface="Montserrat"/>
            </a:endParaRPr>
          </a:p>
          <a:p>
            <a:pPr indent="-317500" lvl="0" marL="457200" rtl="0" algn="l">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Number of Bookings across the years</a:t>
            </a:r>
            <a:endParaRPr sz="1300">
              <a:solidFill>
                <a:srgbClr val="151515"/>
              </a:solidFill>
              <a:latin typeface="Montserrat"/>
              <a:ea typeface="Montserrat"/>
              <a:cs typeface="Montserrat"/>
              <a:sym typeface="Montserrat"/>
            </a:endParaRPr>
          </a:p>
          <a:p>
            <a:pPr indent="-317500" lvl="0" marL="457200" rtl="0" algn="l">
              <a:spcBef>
                <a:spcPts val="0"/>
              </a:spcBef>
              <a:spcAft>
                <a:spcPts val="0"/>
              </a:spcAft>
              <a:buClr>
                <a:srgbClr val="151515"/>
              </a:buClr>
              <a:buSzPts val="1400"/>
              <a:buFont typeface="Montserrat"/>
              <a:buAutoNum type="arabicPeriod"/>
            </a:pPr>
            <a:r>
              <a:rPr lang="en-US" sz="1400">
                <a:solidFill>
                  <a:srgbClr val="151515"/>
                </a:solidFill>
                <a:highlight>
                  <a:srgbClr val="FFFFFF"/>
                </a:highlight>
                <a:latin typeface="Montserrat"/>
                <a:ea typeface="Montserrat"/>
                <a:cs typeface="Montserrat"/>
                <a:sym typeface="Montserrat"/>
              </a:rPr>
              <a:t>Month wise Number of waiting Days</a:t>
            </a:r>
            <a:endParaRPr sz="1400">
              <a:solidFill>
                <a:srgbClr val="151515"/>
              </a:solidFill>
              <a:highlight>
                <a:srgbClr val="FFFFFF"/>
              </a:highlight>
              <a:latin typeface="Montserrat"/>
              <a:ea typeface="Montserrat"/>
              <a:cs typeface="Montserrat"/>
              <a:sym typeface="Montserrat"/>
            </a:endParaRPr>
          </a:p>
          <a:p>
            <a:pPr indent="-317500" lvl="0" marL="457200" rtl="0" algn="l">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Meals ordered by customers</a:t>
            </a:r>
            <a:endParaRPr sz="1400">
              <a:solidFill>
                <a:srgbClr val="151515"/>
              </a:solidFill>
              <a:latin typeface="Montserrat"/>
              <a:ea typeface="Montserrat"/>
              <a:cs typeface="Montserrat"/>
              <a:sym typeface="Montserrat"/>
            </a:endParaRPr>
          </a:p>
          <a:p>
            <a:pPr indent="-317500" lvl="0" marL="457200" rtl="0" algn="l">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Most preferred stay duration</a:t>
            </a:r>
            <a:r>
              <a:rPr lang="en-US" sz="1400">
                <a:solidFill>
                  <a:schemeClr val="dk1"/>
                </a:solidFill>
                <a:latin typeface="Montserrat"/>
                <a:ea typeface="Montserrat"/>
                <a:cs typeface="Montserrat"/>
                <a:sym typeface="Montserrat"/>
              </a:rPr>
              <a:t> </a:t>
            </a:r>
            <a:endParaRPr sz="1200">
              <a:solidFill>
                <a:srgbClr val="151515"/>
              </a:solidFill>
              <a:latin typeface="Montserrat"/>
              <a:ea typeface="Montserrat"/>
              <a:cs typeface="Montserrat"/>
              <a:sym typeface="Montserrat"/>
            </a:endParaRPr>
          </a:p>
          <a:p>
            <a:pPr indent="-317500" lvl="0" marL="457200" rtl="0" algn="l">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Average daily rates according to room type</a:t>
            </a:r>
            <a:endParaRPr sz="1300">
              <a:solidFill>
                <a:srgbClr val="151515"/>
              </a:solidFill>
              <a:latin typeface="Montserrat"/>
              <a:ea typeface="Montserrat"/>
              <a:cs typeface="Montserrat"/>
              <a:sym typeface="Montserrat"/>
            </a:endParaRPr>
          </a:p>
          <a:p>
            <a:pPr indent="-317500" lvl="0" marL="457200" rtl="0" algn="l">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Month and year wise mean ADR</a:t>
            </a:r>
            <a:endParaRPr sz="1300">
              <a:solidFill>
                <a:srgbClr val="151515"/>
              </a:solidFill>
              <a:latin typeface="Montserrat"/>
              <a:ea typeface="Montserrat"/>
              <a:cs typeface="Montserrat"/>
              <a:sym typeface="Montserrat"/>
            </a:endParaRPr>
          </a:p>
          <a:p>
            <a:pPr indent="-317500" lvl="0" marL="457200" rtl="0" algn="l">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Lead Time vs Cancellation</a:t>
            </a:r>
            <a:endParaRPr sz="1300">
              <a:solidFill>
                <a:srgbClr val="151515"/>
              </a:solidFill>
              <a:latin typeface="Montserrat"/>
              <a:ea typeface="Montserrat"/>
              <a:cs typeface="Montserrat"/>
              <a:sym typeface="Montserrat"/>
            </a:endParaRPr>
          </a:p>
          <a:p>
            <a:pPr indent="-317500" lvl="0" marL="457200" rtl="0" algn="l">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Country-wise Hotel Booking </a:t>
            </a:r>
            <a:endParaRPr sz="1300">
              <a:solidFill>
                <a:srgbClr val="151515"/>
              </a:solidFill>
              <a:latin typeface="Montserrat"/>
              <a:ea typeface="Montserrat"/>
              <a:cs typeface="Montserrat"/>
              <a:sym typeface="Montserrat"/>
            </a:endParaRPr>
          </a:p>
          <a:p>
            <a:pPr indent="-317500" lvl="0" marL="457200" rtl="0" algn="l">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Correlation Heat Map Between All Features </a:t>
            </a:r>
            <a:endParaRPr sz="1400">
              <a:solidFill>
                <a:srgbClr val="151515"/>
              </a:solidFill>
              <a:latin typeface="Montserrat"/>
              <a:ea typeface="Montserrat"/>
              <a:cs typeface="Montserrat"/>
              <a:sym typeface="Montserrat"/>
            </a:endParaRPr>
          </a:p>
          <a:p>
            <a:pPr indent="-317500" lvl="0" marL="457200" rtl="0" algn="l">
              <a:lnSpc>
                <a:spcPct val="100000"/>
              </a:lnSpc>
              <a:spcBef>
                <a:spcPts val="0"/>
              </a:spcBef>
              <a:spcAft>
                <a:spcPts val="0"/>
              </a:spcAft>
              <a:buClr>
                <a:srgbClr val="151515"/>
              </a:buClr>
              <a:buSzPts val="1400"/>
              <a:buFont typeface="Montserrat"/>
              <a:buAutoNum type="arabicPeriod"/>
            </a:pPr>
            <a:r>
              <a:rPr lang="en-US" sz="1400">
                <a:solidFill>
                  <a:srgbClr val="151515"/>
                </a:solidFill>
                <a:latin typeface="Montserrat"/>
                <a:ea typeface="Montserrat"/>
                <a:cs typeface="Montserrat"/>
                <a:sym typeface="Montserrat"/>
              </a:rPr>
              <a:t>Conclusion</a:t>
            </a:r>
            <a:endParaRPr sz="1400">
              <a:solidFill>
                <a:srgbClr val="151515"/>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600">
              <a:solidFill>
                <a:srgbClr val="151515"/>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600">
              <a:solidFill>
                <a:srgbClr val="000000"/>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600">
              <a:solidFill>
                <a:srgbClr val="000000"/>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00206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12b6ec2898_0_159"/>
          <p:cNvSpPr txBox="1"/>
          <p:nvPr/>
        </p:nvSpPr>
        <p:spPr>
          <a:xfrm>
            <a:off x="315750" y="175000"/>
            <a:ext cx="7007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b="1" lang="en-US" sz="1800">
                <a:solidFill>
                  <a:schemeClr val="dk1"/>
                </a:solidFill>
                <a:latin typeface="Montserrat"/>
                <a:ea typeface="Montserrat"/>
                <a:cs typeface="Montserrat"/>
                <a:sym typeface="Montserrat"/>
              </a:rPr>
              <a:t>Correlation Heat Map Between All Features </a:t>
            </a:r>
            <a:endParaRPr b="1" sz="1700">
              <a:solidFill>
                <a:schemeClr val="dk1"/>
              </a:solidFill>
              <a:latin typeface="Montserrat"/>
              <a:ea typeface="Montserrat"/>
              <a:cs typeface="Montserrat"/>
              <a:sym typeface="Montserrat"/>
            </a:endParaRPr>
          </a:p>
        </p:txBody>
      </p:sp>
      <p:pic>
        <p:nvPicPr>
          <p:cNvPr id="195" name="Google Shape;195;g112b6ec2898_0_159"/>
          <p:cNvPicPr preferRelativeResize="0"/>
          <p:nvPr/>
        </p:nvPicPr>
        <p:blipFill>
          <a:blip r:embed="rId3">
            <a:alphaModFix/>
          </a:blip>
          <a:stretch>
            <a:fillRect/>
          </a:stretch>
        </p:blipFill>
        <p:spPr>
          <a:xfrm>
            <a:off x="3711450" y="636700"/>
            <a:ext cx="5116800" cy="4440826"/>
          </a:xfrm>
          <a:prstGeom prst="rect">
            <a:avLst/>
          </a:prstGeom>
          <a:noFill/>
          <a:ln>
            <a:noFill/>
          </a:ln>
        </p:spPr>
      </p:pic>
      <p:sp>
        <p:nvSpPr>
          <p:cNvPr id="196" name="Google Shape;196;g112b6ec2898_0_159"/>
          <p:cNvSpPr txBox="1"/>
          <p:nvPr/>
        </p:nvSpPr>
        <p:spPr>
          <a:xfrm>
            <a:off x="315750" y="1383075"/>
            <a:ext cx="3084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Montserrat"/>
                <a:ea typeface="Montserrat"/>
                <a:cs typeface="Montserrat"/>
                <a:sym typeface="Montserrat"/>
              </a:rPr>
              <a:t>Correlation Conclusion:</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US">
                <a:latin typeface="Montserrat"/>
                <a:ea typeface="Montserrat"/>
                <a:cs typeface="Montserrat"/>
                <a:sym typeface="Montserrat"/>
              </a:rPr>
              <a:t>arrival_date_week_number and arrival_date_year are 54% negative correlated.</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US">
                <a:latin typeface="Montserrat"/>
                <a:ea typeface="Montserrat"/>
                <a:cs typeface="Montserrat"/>
                <a:sym typeface="Montserrat"/>
              </a:rPr>
              <a:t>previous_bookings_not_cancelled and is_repeated_guest are 42% positive correlated.</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US">
                <a:latin typeface="Montserrat"/>
                <a:ea typeface="Montserrat"/>
                <a:cs typeface="Montserrat"/>
                <a:sym typeface="Montserrat"/>
              </a:rPr>
              <a:t>Adr and children are positive correlated by 33%.</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12b6ec2898_0_216"/>
          <p:cNvSpPr txBox="1"/>
          <p:nvPr>
            <p:ph type="ctrTitle"/>
          </p:nvPr>
        </p:nvSpPr>
        <p:spPr>
          <a:xfrm>
            <a:off x="311700" y="351150"/>
            <a:ext cx="8520600" cy="49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sz="2500">
                <a:latin typeface="Montserrat"/>
                <a:ea typeface="Montserrat"/>
                <a:cs typeface="Montserrat"/>
                <a:sym typeface="Montserrat"/>
              </a:rPr>
              <a:t>Conclusion:</a:t>
            </a:r>
            <a:endParaRPr b="1" sz="2500">
              <a:latin typeface="Montserrat"/>
              <a:ea typeface="Montserrat"/>
              <a:cs typeface="Montserrat"/>
              <a:sym typeface="Montserrat"/>
            </a:endParaRPr>
          </a:p>
        </p:txBody>
      </p:sp>
      <p:sp>
        <p:nvSpPr>
          <p:cNvPr id="202" name="Google Shape;202;g112b6ec2898_0_216"/>
          <p:cNvSpPr txBox="1"/>
          <p:nvPr>
            <p:ph idx="1" type="subTitle"/>
          </p:nvPr>
        </p:nvSpPr>
        <p:spPr>
          <a:xfrm>
            <a:off x="311700" y="1152300"/>
            <a:ext cx="8520600" cy="3640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4292F"/>
              </a:buClr>
              <a:buSzPts val="1600"/>
              <a:buFont typeface="Montserrat"/>
              <a:buAutoNum type="arabicPeriod"/>
            </a:pPr>
            <a:r>
              <a:rPr lang="en-US" sz="1600">
                <a:solidFill>
                  <a:srgbClr val="24292F"/>
                </a:solidFill>
                <a:highlight>
                  <a:srgbClr val="FFFFFF"/>
                </a:highlight>
                <a:latin typeface="Montserrat"/>
                <a:ea typeface="Montserrat"/>
                <a:cs typeface="Montserrat"/>
                <a:sym typeface="Montserrat"/>
              </a:rPr>
              <a:t>'City hotels' and 'Resort hotels' are two types of hotels present in the dataset. 'City </a:t>
            </a:r>
            <a:r>
              <a:rPr lang="en-US" sz="1600">
                <a:solidFill>
                  <a:srgbClr val="24292F"/>
                </a:solidFill>
                <a:highlight>
                  <a:srgbClr val="FFFFFF"/>
                </a:highlight>
                <a:latin typeface="Montserrat"/>
                <a:ea typeface="Montserrat"/>
                <a:cs typeface="Montserrat"/>
                <a:sym typeface="Montserrat"/>
              </a:rPr>
              <a:t>hotels are</a:t>
            </a:r>
            <a:r>
              <a:rPr lang="en-US" sz="1600">
                <a:solidFill>
                  <a:srgbClr val="24292F"/>
                </a:solidFill>
                <a:highlight>
                  <a:srgbClr val="FFFFFF"/>
                </a:highlight>
                <a:latin typeface="Montserrat"/>
                <a:ea typeface="Montserrat"/>
                <a:cs typeface="Montserrat"/>
                <a:sym typeface="Montserrat"/>
              </a:rPr>
              <a:t> more </a:t>
            </a:r>
            <a:r>
              <a:rPr lang="en-US" sz="1600">
                <a:solidFill>
                  <a:srgbClr val="24292F"/>
                </a:solidFill>
                <a:highlight>
                  <a:srgbClr val="FFFFFF"/>
                </a:highlight>
                <a:latin typeface="Montserrat"/>
                <a:ea typeface="Montserrat"/>
                <a:cs typeface="Montserrat"/>
                <a:sym typeface="Montserrat"/>
              </a:rPr>
              <a:t>preferred</a:t>
            </a:r>
            <a:r>
              <a:rPr lang="en-US" sz="1600">
                <a:solidFill>
                  <a:srgbClr val="24292F"/>
                </a:solidFill>
                <a:highlight>
                  <a:srgbClr val="FFFFFF"/>
                </a:highlight>
                <a:latin typeface="Montserrat"/>
                <a:ea typeface="Montserrat"/>
                <a:cs typeface="Montserrat"/>
                <a:sym typeface="Montserrat"/>
              </a:rPr>
              <a:t> by the customers than the ‘Resort Hotel’ (66.4% customer prefers 'City hotels' whereas 33.6% customer prefers 'Resort hotels').</a:t>
            </a:r>
            <a:endParaRPr sz="1600">
              <a:solidFill>
                <a:srgbClr val="24292F"/>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24292F"/>
              </a:buClr>
              <a:buSzPts val="1600"/>
              <a:buFont typeface="Montserrat"/>
              <a:buAutoNum type="arabicPeriod"/>
            </a:pPr>
            <a:r>
              <a:rPr lang="en-US" sz="1600">
                <a:solidFill>
                  <a:srgbClr val="24292F"/>
                </a:solidFill>
                <a:highlight>
                  <a:srgbClr val="FFFFFF"/>
                </a:highlight>
                <a:latin typeface="Montserrat"/>
                <a:ea typeface="Montserrat"/>
                <a:cs typeface="Montserrat"/>
                <a:sym typeface="Montserrat"/>
              </a:rPr>
              <a:t>'August' month has highest number of hotel bookings whereas 'January' records the least.</a:t>
            </a:r>
            <a:endParaRPr sz="1600">
              <a:solidFill>
                <a:srgbClr val="24292F"/>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24292F"/>
              </a:buClr>
              <a:buSzPts val="1600"/>
              <a:buFont typeface="Montserrat"/>
              <a:buAutoNum type="arabicPeriod"/>
            </a:pPr>
            <a:r>
              <a:rPr lang="en-US" sz="1600">
                <a:solidFill>
                  <a:srgbClr val="24292F"/>
                </a:solidFill>
                <a:highlight>
                  <a:srgbClr val="FFFFFF"/>
                </a:highlight>
                <a:latin typeface="Montserrat"/>
                <a:ea typeface="Montserrat"/>
                <a:cs typeface="Montserrat"/>
                <a:sym typeface="Montserrat"/>
              </a:rPr>
              <a:t>Guests from PRT(Portugal) have got the maximum number of hotel bookings.</a:t>
            </a:r>
            <a:endParaRPr sz="1600">
              <a:solidFill>
                <a:srgbClr val="24292F"/>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24292F"/>
              </a:buClr>
              <a:buSzPts val="1600"/>
              <a:buFont typeface="Montserrat"/>
              <a:buAutoNum type="arabicPeriod"/>
            </a:pPr>
            <a:r>
              <a:rPr lang="en-US" sz="1600">
                <a:solidFill>
                  <a:srgbClr val="24292F"/>
                </a:solidFill>
                <a:highlight>
                  <a:srgbClr val="FFFFFF"/>
                </a:highlight>
                <a:latin typeface="Montserrat"/>
                <a:ea typeface="Montserrat"/>
                <a:cs typeface="Montserrat"/>
                <a:sym typeface="Montserrat"/>
              </a:rPr>
              <a:t>Its observed that 'City hotels' were more cancelled as compared to 'Resort hotels'.</a:t>
            </a:r>
            <a:endParaRPr sz="1600">
              <a:solidFill>
                <a:srgbClr val="24292F"/>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24292F"/>
              </a:buClr>
              <a:buSzPts val="1600"/>
              <a:buFont typeface="Montserrat"/>
              <a:buAutoNum type="arabicPeriod"/>
            </a:pPr>
            <a:r>
              <a:rPr lang="en-US" sz="1600">
                <a:solidFill>
                  <a:srgbClr val="24292F"/>
                </a:solidFill>
                <a:highlight>
                  <a:srgbClr val="FFFFFF"/>
                </a:highlight>
                <a:latin typeface="Montserrat"/>
                <a:ea typeface="Montserrat"/>
                <a:cs typeface="Montserrat"/>
                <a:sym typeface="Montserrat"/>
              </a:rPr>
              <a:t>'Online TA' brings maximum bookings.</a:t>
            </a:r>
            <a:endParaRPr sz="1600">
              <a:solidFill>
                <a:srgbClr val="24292F"/>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24292F"/>
              </a:buClr>
              <a:buSzPts val="1600"/>
              <a:buFont typeface="Montserrat"/>
              <a:buAutoNum type="arabicPeriod"/>
            </a:pPr>
            <a:r>
              <a:rPr lang="en-US" sz="1600">
                <a:solidFill>
                  <a:srgbClr val="24292F"/>
                </a:solidFill>
                <a:highlight>
                  <a:srgbClr val="FFFFFF"/>
                </a:highlight>
                <a:latin typeface="Montserrat"/>
                <a:ea typeface="Montserrat"/>
                <a:cs typeface="Montserrat"/>
                <a:sym typeface="Montserrat"/>
              </a:rPr>
              <a:t>'August' has got the highest average ADR in each year.</a:t>
            </a:r>
            <a:endParaRPr sz="1600">
              <a:solidFill>
                <a:srgbClr val="24292F"/>
              </a:solidFill>
              <a:highlight>
                <a:srgbClr val="FFFFFF"/>
              </a:highlight>
              <a:latin typeface="Montserrat"/>
              <a:ea typeface="Montserrat"/>
              <a:cs typeface="Montserrat"/>
              <a:sym typeface="Montserrat"/>
            </a:endParaRPr>
          </a:p>
          <a:p>
            <a:pPr indent="0" lvl="0" marL="0" rtl="0" algn="l">
              <a:lnSpc>
                <a:spcPct val="115000"/>
              </a:lnSpc>
              <a:spcBef>
                <a:spcPts val="300"/>
              </a:spcBef>
              <a:spcAft>
                <a:spcPts val="0"/>
              </a:spcAft>
              <a:buNone/>
            </a:pPr>
            <a:r>
              <a:t/>
            </a:r>
            <a:endParaRPr sz="1400">
              <a:solidFill>
                <a:srgbClr val="24292F"/>
              </a:solidFill>
              <a:highlight>
                <a:srgbClr val="FFFFFF"/>
              </a:highlight>
              <a:latin typeface="Montserrat"/>
              <a:ea typeface="Montserrat"/>
              <a:cs typeface="Montserrat"/>
              <a:sym typeface="Montserrat"/>
            </a:endParaRPr>
          </a:p>
          <a:p>
            <a:pPr indent="0" lvl="0" marL="457200" rtl="0" algn="l">
              <a:lnSpc>
                <a:spcPct val="150000"/>
              </a:lnSpc>
              <a:spcBef>
                <a:spcPts val="700"/>
              </a:spcBef>
              <a:spcAft>
                <a:spcPts val="0"/>
              </a:spcAft>
              <a:buNone/>
            </a:pPr>
            <a:r>
              <a:t/>
            </a:r>
            <a:endParaRPr sz="1500">
              <a:solidFill>
                <a:schemeClr val="accent2"/>
              </a:solidFill>
              <a:highlight>
                <a:srgbClr val="FFFFFF"/>
              </a:highlight>
              <a:latin typeface="Montserrat"/>
              <a:ea typeface="Montserrat"/>
              <a:cs typeface="Montserrat"/>
              <a:sym typeface="Montserrat"/>
            </a:endParaRPr>
          </a:p>
          <a:p>
            <a:pPr indent="0" lvl="0" marL="0" rtl="0" algn="ctr">
              <a:lnSpc>
                <a:spcPct val="150000"/>
              </a:lnSpc>
              <a:spcBef>
                <a:spcPts val="7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12b6ec2898_0_222"/>
          <p:cNvSpPr txBox="1"/>
          <p:nvPr>
            <p:ph type="ctrTitle"/>
          </p:nvPr>
        </p:nvSpPr>
        <p:spPr>
          <a:xfrm>
            <a:off x="311700" y="367400"/>
            <a:ext cx="85206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sz="2500">
                <a:latin typeface="Montserrat"/>
                <a:ea typeface="Montserrat"/>
                <a:cs typeface="Montserrat"/>
                <a:sym typeface="Montserrat"/>
              </a:rPr>
              <a:t>Conclusion: (Continue)</a:t>
            </a:r>
            <a:endParaRPr/>
          </a:p>
        </p:txBody>
      </p:sp>
      <p:sp>
        <p:nvSpPr>
          <p:cNvPr id="208" name="Google Shape;208;g112b6ec2898_0_222"/>
          <p:cNvSpPr txBox="1"/>
          <p:nvPr>
            <p:ph idx="1" type="subTitle"/>
          </p:nvPr>
        </p:nvSpPr>
        <p:spPr>
          <a:xfrm>
            <a:off x="311700" y="1247850"/>
            <a:ext cx="8520600" cy="4368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300"/>
              </a:spcBef>
              <a:spcAft>
                <a:spcPts val="0"/>
              </a:spcAft>
              <a:buClr>
                <a:srgbClr val="24292F"/>
              </a:buClr>
              <a:buSzPts val="1600"/>
              <a:buFont typeface="Montserrat"/>
              <a:buAutoNum type="arabicPeriod"/>
            </a:pPr>
            <a:r>
              <a:rPr lang="en-US" sz="1600">
                <a:solidFill>
                  <a:srgbClr val="24292F"/>
                </a:solidFill>
                <a:highlight>
                  <a:srgbClr val="FFFFFF"/>
                </a:highlight>
                <a:latin typeface="Montserrat"/>
                <a:ea typeface="Montserrat"/>
                <a:cs typeface="Montserrat"/>
                <a:sym typeface="Montserrat"/>
              </a:rPr>
              <a:t>Its found that 77.3% of customers prefers BB(Bread &amp; Breakfast).</a:t>
            </a:r>
            <a:endParaRPr sz="1600">
              <a:solidFill>
                <a:srgbClr val="24292F"/>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24292F"/>
              </a:buClr>
              <a:buSzPts val="1600"/>
              <a:buFont typeface="Montserrat"/>
              <a:buAutoNum type="arabicPeriod"/>
            </a:pPr>
            <a:r>
              <a:rPr lang="en-US" sz="1600">
                <a:solidFill>
                  <a:srgbClr val="24292F"/>
                </a:solidFill>
                <a:highlight>
                  <a:srgbClr val="FFFFFF"/>
                </a:highlight>
                <a:latin typeface="Montserrat"/>
                <a:ea typeface="Montserrat"/>
                <a:cs typeface="Montserrat"/>
                <a:sym typeface="Montserrat"/>
              </a:rPr>
              <a:t>Its observed that most of the customers rather guests do not repeat their bookings.</a:t>
            </a:r>
            <a:endParaRPr sz="1600">
              <a:solidFill>
                <a:srgbClr val="24292F"/>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24292F"/>
              </a:buClr>
              <a:buSzPts val="1600"/>
              <a:buFont typeface="Montserrat"/>
              <a:buAutoNum type="arabicPeriod"/>
            </a:pPr>
            <a:r>
              <a:rPr lang="en-US" sz="1600">
                <a:solidFill>
                  <a:srgbClr val="24292F"/>
                </a:solidFill>
                <a:highlight>
                  <a:srgbClr val="FFFFFF"/>
                </a:highlight>
                <a:latin typeface="Montserrat"/>
                <a:ea typeface="Montserrat"/>
                <a:cs typeface="Montserrat"/>
                <a:sym typeface="Montserrat"/>
              </a:rPr>
              <a:t>We can observe that in city hotels highest room ADR was for room type G and was lowest for the room type K. In case of Resort Hotels highest ADR was for room type H and was lowest for room type I.</a:t>
            </a:r>
            <a:endParaRPr sz="1600">
              <a:solidFill>
                <a:srgbClr val="24292F"/>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24292F"/>
              </a:buClr>
              <a:buSzPts val="1600"/>
              <a:buFont typeface="Montserrat"/>
              <a:buAutoNum type="arabicPeriod"/>
            </a:pPr>
            <a:r>
              <a:rPr lang="en-US" sz="1600">
                <a:solidFill>
                  <a:srgbClr val="24292F"/>
                </a:solidFill>
                <a:highlight>
                  <a:srgbClr val="FFFFFF"/>
                </a:highlight>
                <a:latin typeface="Montserrat"/>
                <a:ea typeface="Montserrat"/>
                <a:cs typeface="Montserrat"/>
                <a:sym typeface="Montserrat"/>
              </a:rPr>
              <a:t>It is observed that average daily count rate has decreasing trend after having peak value in August. This decreasing trend continues till month of January and after month of January ADR starts to increase and this trend is again observed till the month of August.</a:t>
            </a:r>
            <a:endParaRPr sz="1600">
              <a:solidFill>
                <a:srgbClr val="24292F"/>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24292F"/>
              </a:buClr>
              <a:buSzPts val="1600"/>
              <a:buFont typeface="Montserrat"/>
              <a:buAutoNum type="arabicPeriod"/>
            </a:pPr>
            <a:r>
              <a:rPr lang="en-US" sz="1600">
                <a:solidFill>
                  <a:srgbClr val="24292F"/>
                </a:solidFill>
                <a:highlight>
                  <a:srgbClr val="FFFFFF"/>
                </a:highlight>
                <a:latin typeface="Montserrat"/>
                <a:ea typeface="Montserrat"/>
                <a:cs typeface="Montserrat"/>
                <a:sym typeface="Montserrat"/>
              </a:rPr>
              <a:t>Each year ADR has been increasing consistently.</a:t>
            </a:r>
            <a:endParaRPr sz="17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rgbClr val="000000"/>
              </a:solidFill>
            </a:endParaRPr>
          </a:p>
          <a:p>
            <a:pPr indent="0" lvl="0" marL="0" rtl="0" algn="l">
              <a:lnSpc>
                <a:spcPct val="115000"/>
              </a:lnSpc>
              <a:spcBef>
                <a:spcPts val="400"/>
              </a:spcBef>
              <a:spcAft>
                <a:spcPts val="0"/>
              </a:spcAft>
              <a:buNone/>
            </a:pPr>
            <a:r>
              <a:t/>
            </a:r>
            <a:endParaRPr sz="1500">
              <a:solidFill>
                <a:srgbClr val="000000"/>
              </a:solidFill>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112b6ec2898_6_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g112b6ec2898_6_0"/>
          <p:cNvSpPr txBox="1"/>
          <p:nvPr>
            <p:ph idx="4294967295" type="title"/>
          </p:nvPr>
        </p:nvSpPr>
        <p:spPr>
          <a:xfrm>
            <a:off x="311700" y="268374"/>
            <a:ext cx="8520600" cy="4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100">
                <a:latin typeface="Montserrat"/>
                <a:ea typeface="Montserrat"/>
                <a:cs typeface="Montserrat"/>
                <a:sym typeface="Montserrat"/>
              </a:rPr>
              <a:t>Data Summary </a:t>
            </a:r>
            <a:endParaRPr b="1" sz="2100">
              <a:latin typeface="Montserrat"/>
              <a:ea typeface="Montserrat"/>
              <a:cs typeface="Montserrat"/>
              <a:sym typeface="Montserrat"/>
            </a:endParaRPr>
          </a:p>
        </p:txBody>
      </p:sp>
      <p:pic>
        <p:nvPicPr>
          <p:cNvPr id="69" name="Google Shape;69;g112b6ec2898_6_0"/>
          <p:cNvPicPr preferRelativeResize="0"/>
          <p:nvPr/>
        </p:nvPicPr>
        <p:blipFill>
          <a:blip r:embed="rId3">
            <a:alphaModFix/>
          </a:blip>
          <a:stretch>
            <a:fillRect/>
          </a:stretch>
        </p:blipFill>
        <p:spPr>
          <a:xfrm>
            <a:off x="1161725" y="968950"/>
            <a:ext cx="6727126" cy="377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311700" y="446049"/>
            <a:ext cx="8520600" cy="47578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100">
                <a:latin typeface="Montserrat"/>
                <a:ea typeface="Montserrat"/>
                <a:cs typeface="Montserrat"/>
                <a:sym typeface="Montserrat"/>
              </a:rPr>
              <a:t>Null Values Present in Dataset</a:t>
            </a:r>
            <a:endParaRPr b="1" sz="2100">
              <a:latin typeface="Montserrat"/>
              <a:ea typeface="Montserrat"/>
              <a:cs typeface="Montserrat"/>
              <a:sym typeface="Montserrat"/>
            </a:endParaRPr>
          </a:p>
        </p:txBody>
      </p:sp>
      <p:sp>
        <p:nvSpPr>
          <p:cNvPr id="75" name="Google Shape;75;p2"/>
          <p:cNvSpPr txBox="1"/>
          <p:nvPr>
            <p:ph idx="1" type="body"/>
          </p:nvPr>
        </p:nvSpPr>
        <p:spPr>
          <a:xfrm>
            <a:off x="3506925" y="1168975"/>
            <a:ext cx="5325300" cy="3665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Montserrat"/>
              <a:buAutoNum type="arabicPeriod"/>
            </a:pPr>
            <a:r>
              <a:rPr i="0" lang="en-US" sz="1600">
                <a:solidFill>
                  <a:srgbClr val="000000"/>
                </a:solidFill>
                <a:highlight>
                  <a:srgbClr val="FFFFFF"/>
                </a:highlight>
                <a:latin typeface="Montserrat"/>
                <a:ea typeface="Montserrat"/>
                <a:cs typeface="Montserrat"/>
                <a:sym typeface="Montserrat"/>
              </a:rPr>
              <a:t>This Dataset consist four columns which contains</a:t>
            </a:r>
            <a:r>
              <a:rPr lang="en-US" sz="1600">
                <a:solidFill>
                  <a:srgbClr val="000000"/>
                </a:solidFill>
                <a:highlight>
                  <a:srgbClr val="FFFFFF"/>
                </a:highlight>
                <a:latin typeface="Montserrat"/>
                <a:ea typeface="Montserrat"/>
                <a:cs typeface="Montserrat"/>
                <a:sym typeface="Montserrat"/>
              </a:rPr>
              <a:t> null values.</a:t>
            </a:r>
            <a:endParaRPr sz="1600">
              <a:solidFill>
                <a:srgbClr val="000000"/>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600">
              <a:solidFill>
                <a:srgbClr val="000000"/>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000000"/>
              </a:buClr>
              <a:buSzPts val="1600"/>
              <a:buFont typeface="Montserrat"/>
              <a:buAutoNum type="arabicPeriod"/>
            </a:pPr>
            <a:r>
              <a:rPr lang="en-US" sz="1600">
                <a:solidFill>
                  <a:srgbClr val="000000"/>
                </a:solidFill>
                <a:highlight>
                  <a:srgbClr val="FFFFFF"/>
                </a:highlight>
                <a:latin typeface="Montserrat"/>
                <a:ea typeface="Montserrat"/>
                <a:cs typeface="Montserrat"/>
                <a:sym typeface="Montserrat"/>
              </a:rPr>
              <a:t>For dealing with this null values we drop company and agent column because it contains large amount of Null values.</a:t>
            </a:r>
            <a:endParaRPr sz="1600">
              <a:solidFill>
                <a:srgbClr val="000000"/>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600">
              <a:solidFill>
                <a:srgbClr val="000000"/>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000000"/>
              </a:buClr>
              <a:buSzPts val="1600"/>
              <a:buFont typeface="Montserrat"/>
              <a:buAutoNum type="arabicPeriod"/>
            </a:pPr>
            <a:r>
              <a:rPr lang="en-US" sz="1600">
                <a:solidFill>
                  <a:srgbClr val="000000"/>
                </a:solidFill>
                <a:highlight>
                  <a:srgbClr val="FFFFFF"/>
                </a:highlight>
                <a:latin typeface="Montserrat"/>
                <a:ea typeface="Montserrat"/>
                <a:cs typeface="Montserrat"/>
                <a:sym typeface="Montserrat"/>
              </a:rPr>
              <a:t>Country and Children contains very small amount of Null values so that we drop rows from these columns which contains null values.</a:t>
            </a:r>
            <a:endParaRPr sz="1600">
              <a:solidFill>
                <a:srgbClr val="000000"/>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002060"/>
              </a:solidFill>
              <a:latin typeface="Times New Roman"/>
              <a:ea typeface="Times New Roman"/>
              <a:cs typeface="Times New Roman"/>
              <a:sym typeface="Times New Roman"/>
            </a:endParaRPr>
          </a:p>
        </p:txBody>
      </p:sp>
      <p:pic>
        <p:nvPicPr>
          <p:cNvPr id="76" name="Google Shape;76;p2"/>
          <p:cNvPicPr preferRelativeResize="0"/>
          <p:nvPr/>
        </p:nvPicPr>
        <p:blipFill rotWithShape="1">
          <a:blip r:embed="rId3">
            <a:alphaModFix/>
          </a:blip>
          <a:srcRect b="0" l="0" r="0" t="0"/>
          <a:stretch/>
        </p:blipFill>
        <p:spPr>
          <a:xfrm>
            <a:off x="473500" y="1529950"/>
            <a:ext cx="2841375" cy="170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311700" y="445025"/>
            <a:ext cx="8520600" cy="7890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100">
                <a:latin typeface="Montserrat"/>
                <a:ea typeface="Montserrat"/>
                <a:cs typeface="Montserrat"/>
                <a:sym typeface="Montserrat"/>
              </a:rPr>
              <a:t>Number of bookings cancelled and its percentages of cancellation</a:t>
            </a:r>
            <a:endParaRPr b="1" sz="2100">
              <a:latin typeface="Montserrat"/>
              <a:ea typeface="Montserrat"/>
              <a:cs typeface="Montserrat"/>
              <a:sym typeface="Montserrat"/>
            </a:endParaRPr>
          </a:p>
        </p:txBody>
      </p:sp>
      <p:sp>
        <p:nvSpPr>
          <p:cNvPr id="82" name="Google Shape;82;p3"/>
          <p:cNvSpPr txBox="1"/>
          <p:nvPr>
            <p:ph idx="1" type="body"/>
          </p:nvPr>
        </p:nvSpPr>
        <p:spPr>
          <a:xfrm>
            <a:off x="311699" y="1345581"/>
            <a:ext cx="4125621" cy="3223294"/>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sz="1700">
                <a:solidFill>
                  <a:srgbClr val="000000"/>
                </a:solidFill>
                <a:latin typeface="Montserrat"/>
                <a:ea typeface="Montserrat"/>
                <a:cs typeface="Montserrat"/>
                <a:sym typeface="Montserrat"/>
              </a:rPr>
              <a:t>From total number of bookings around 37 % bookings were cancelled.</a:t>
            </a:r>
            <a:endParaRPr sz="1700">
              <a:solidFill>
                <a:srgbClr val="000000"/>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lang="en-US" sz="1700">
                <a:solidFill>
                  <a:srgbClr val="000000"/>
                </a:solidFill>
                <a:latin typeface="Montserrat"/>
                <a:ea typeface="Montserrat"/>
                <a:cs typeface="Montserrat"/>
                <a:sym typeface="Montserrat"/>
              </a:rPr>
              <a:t>Confirm bookings was around 63%.</a:t>
            </a:r>
            <a:endParaRPr sz="1700">
              <a:solidFill>
                <a:srgbClr val="000000"/>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sz="1700">
              <a:solidFill>
                <a:srgbClr val="000000"/>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lang="en-US" sz="1700">
                <a:solidFill>
                  <a:srgbClr val="000000"/>
                </a:solidFill>
                <a:latin typeface="Montserrat"/>
                <a:ea typeface="Montserrat"/>
                <a:cs typeface="Montserrat"/>
                <a:sym typeface="Montserrat"/>
              </a:rPr>
              <a:t>Total bookings =  119206</a:t>
            </a:r>
            <a:endParaRPr sz="1700">
              <a:solidFill>
                <a:srgbClr val="000000"/>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lang="en-US" sz="1700">
                <a:solidFill>
                  <a:srgbClr val="000000"/>
                </a:solidFill>
                <a:latin typeface="Montserrat"/>
                <a:ea typeface="Montserrat"/>
                <a:cs typeface="Montserrat"/>
                <a:sym typeface="Montserrat"/>
              </a:rPr>
              <a:t>Confirm bookings = 75011</a:t>
            </a:r>
            <a:endParaRPr sz="1700">
              <a:solidFill>
                <a:srgbClr val="000000"/>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lang="en-US" sz="1700">
                <a:solidFill>
                  <a:srgbClr val="000000"/>
                </a:solidFill>
                <a:latin typeface="Montserrat"/>
                <a:ea typeface="Montserrat"/>
                <a:cs typeface="Montserrat"/>
                <a:sym typeface="Montserrat"/>
              </a:rPr>
              <a:t>Cancelled bookings = 44195</a:t>
            </a:r>
            <a:endParaRPr sz="1700">
              <a:solidFill>
                <a:srgbClr val="000000"/>
              </a:solidFill>
              <a:latin typeface="Montserrat"/>
              <a:ea typeface="Montserrat"/>
              <a:cs typeface="Montserrat"/>
              <a:sym typeface="Montserrat"/>
            </a:endParaRPr>
          </a:p>
        </p:txBody>
      </p:sp>
      <p:pic>
        <p:nvPicPr>
          <p:cNvPr id="83" name="Google Shape;83;p3"/>
          <p:cNvPicPr preferRelativeResize="0"/>
          <p:nvPr/>
        </p:nvPicPr>
        <p:blipFill rotWithShape="1">
          <a:blip r:embed="rId3">
            <a:alphaModFix/>
          </a:blip>
          <a:srcRect b="0" l="0" r="0" t="0"/>
          <a:stretch/>
        </p:blipFill>
        <p:spPr>
          <a:xfrm>
            <a:off x="5412891" y="1234068"/>
            <a:ext cx="3322608" cy="29796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311700" y="445025"/>
            <a:ext cx="8520600" cy="7812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000">
                <a:latin typeface="Montserrat"/>
                <a:ea typeface="Montserrat"/>
                <a:cs typeface="Montserrat"/>
                <a:sym typeface="Montserrat"/>
              </a:rPr>
              <a:t>Types of Hotels present in Dataset and most preferred among those by the customers </a:t>
            </a:r>
            <a:endParaRPr b="1" sz="2000">
              <a:latin typeface="Montserrat"/>
              <a:ea typeface="Montserrat"/>
              <a:cs typeface="Montserrat"/>
              <a:sym typeface="Montserrat"/>
            </a:endParaRPr>
          </a:p>
        </p:txBody>
      </p:sp>
      <p:sp>
        <p:nvSpPr>
          <p:cNvPr id="89" name="Google Shape;89;p4"/>
          <p:cNvSpPr txBox="1"/>
          <p:nvPr>
            <p:ph idx="1" type="body"/>
          </p:nvPr>
        </p:nvSpPr>
        <p:spPr>
          <a:xfrm>
            <a:off x="311699" y="1396409"/>
            <a:ext cx="4515481" cy="3409506"/>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sz="1700">
                <a:solidFill>
                  <a:srgbClr val="000000"/>
                </a:solidFill>
                <a:latin typeface="Montserrat"/>
                <a:ea typeface="Montserrat"/>
                <a:cs typeface="Montserrat"/>
                <a:sym typeface="Montserrat"/>
              </a:rPr>
              <a:t>In this Dataset two types of hotel:</a:t>
            </a:r>
            <a:endParaRPr sz="1700">
              <a:solidFill>
                <a:srgbClr val="000000"/>
              </a:solidFill>
              <a:latin typeface="Montserrat"/>
              <a:ea typeface="Montserrat"/>
              <a:cs typeface="Montserrat"/>
              <a:sym typeface="Montserrat"/>
            </a:endParaRPr>
          </a:p>
          <a:p>
            <a:pPr indent="-336550" lvl="0" marL="457200" rtl="0" algn="l">
              <a:lnSpc>
                <a:spcPct val="115000"/>
              </a:lnSpc>
              <a:spcBef>
                <a:spcPts val="0"/>
              </a:spcBef>
              <a:spcAft>
                <a:spcPts val="0"/>
              </a:spcAft>
              <a:buClr>
                <a:srgbClr val="000000"/>
              </a:buClr>
              <a:buSzPts val="1700"/>
              <a:buFont typeface="Montserrat"/>
              <a:buAutoNum type="arabicParenR"/>
            </a:pPr>
            <a:r>
              <a:rPr lang="en-US" sz="1700">
                <a:solidFill>
                  <a:srgbClr val="000000"/>
                </a:solidFill>
                <a:latin typeface="Montserrat"/>
                <a:ea typeface="Montserrat"/>
                <a:cs typeface="Montserrat"/>
                <a:sym typeface="Montserrat"/>
              </a:rPr>
              <a:t>City Hotel</a:t>
            </a:r>
            <a:endParaRPr sz="1700">
              <a:solidFill>
                <a:srgbClr val="000000"/>
              </a:solidFill>
              <a:latin typeface="Montserrat"/>
              <a:ea typeface="Montserrat"/>
              <a:cs typeface="Montserrat"/>
              <a:sym typeface="Montserrat"/>
            </a:endParaRPr>
          </a:p>
          <a:p>
            <a:pPr indent="-336550" lvl="0" marL="457200" rtl="0" algn="l">
              <a:lnSpc>
                <a:spcPct val="115000"/>
              </a:lnSpc>
              <a:spcBef>
                <a:spcPts val="0"/>
              </a:spcBef>
              <a:spcAft>
                <a:spcPts val="0"/>
              </a:spcAft>
              <a:buClr>
                <a:srgbClr val="000000"/>
              </a:buClr>
              <a:buSzPts val="1700"/>
              <a:buFont typeface="Montserrat"/>
              <a:buAutoNum type="arabicParenR"/>
            </a:pPr>
            <a:r>
              <a:rPr lang="en-US" sz="1700">
                <a:solidFill>
                  <a:srgbClr val="000000"/>
                </a:solidFill>
                <a:latin typeface="Montserrat"/>
                <a:ea typeface="Montserrat"/>
                <a:cs typeface="Montserrat"/>
                <a:sym typeface="Montserrat"/>
              </a:rPr>
              <a:t>Resort Hotel</a:t>
            </a:r>
            <a:endParaRPr sz="1700">
              <a:solidFill>
                <a:srgbClr val="000000"/>
              </a:solidFill>
              <a:latin typeface="Montserrat"/>
              <a:ea typeface="Montserrat"/>
              <a:cs typeface="Montserrat"/>
              <a:sym typeface="Montserrat"/>
            </a:endParaRPr>
          </a:p>
          <a:p>
            <a:pPr indent="0" lvl="0" marL="114300" rtl="0" algn="l">
              <a:lnSpc>
                <a:spcPct val="115000"/>
              </a:lnSpc>
              <a:spcBef>
                <a:spcPts val="0"/>
              </a:spcBef>
              <a:spcAft>
                <a:spcPts val="0"/>
              </a:spcAft>
              <a:buClr>
                <a:srgbClr val="002060"/>
              </a:buClr>
              <a:buSzPts val="1800"/>
              <a:buNone/>
            </a:pPr>
            <a:r>
              <a:rPr lang="en-US" sz="1700">
                <a:solidFill>
                  <a:srgbClr val="000000"/>
                </a:solidFill>
                <a:latin typeface="Montserrat"/>
                <a:ea typeface="Montserrat"/>
                <a:cs typeface="Montserrat"/>
                <a:sym typeface="Montserrat"/>
              </a:rPr>
              <a:t>From total bookings around 61% bookings came for City hotel &amp; 39% bookings for Resort Hotel</a:t>
            </a:r>
            <a:endParaRPr sz="1700">
              <a:solidFill>
                <a:srgbClr val="000000"/>
              </a:solidFill>
              <a:latin typeface="Montserrat"/>
              <a:ea typeface="Montserrat"/>
              <a:cs typeface="Montserrat"/>
              <a:sym typeface="Montserrat"/>
            </a:endParaRPr>
          </a:p>
          <a:p>
            <a:pPr indent="0" lvl="0" marL="114300" rtl="0" algn="l">
              <a:lnSpc>
                <a:spcPct val="115000"/>
              </a:lnSpc>
              <a:spcBef>
                <a:spcPts val="0"/>
              </a:spcBef>
              <a:spcAft>
                <a:spcPts val="0"/>
              </a:spcAft>
              <a:buClr>
                <a:schemeClr val="dk2"/>
              </a:buClr>
              <a:buSzPts val="1800"/>
              <a:buNone/>
            </a:pPr>
            <a:r>
              <a:t/>
            </a:r>
            <a:endParaRPr>
              <a:solidFill>
                <a:srgbClr val="002060"/>
              </a:solidFill>
            </a:endParaRPr>
          </a:p>
          <a:p>
            <a:pPr indent="-228600" lvl="0" marL="457200" rtl="0" algn="l">
              <a:lnSpc>
                <a:spcPct val="115000"/>
              </a:lnSpc>
              <a:spcBef>
                <a:spcPts val="0"/>
              </a:spcBef>
              <a:spcAft>
                <a:spcPts val="0"/>
              </a:spcAft>
              <a:buSzPts val="1800"/>
              <a:buNone/>
            </a:pPr>
            <a:r>
              <a:t/>
            </a:r>
            <a:endParaRPr>
              <a:solidFill>
                <a:srgbClr val="002060"/>
              </a:solidFill>
            </a:endParaRPr>
          </a:p>
        </p:txBody>
      </p:sp>
      <p:pic>
        <p:nvPicPr>
          <p:cNvPr id="90" name="Google Shape;90;p4"/>
          <p:cNvPicPr preferRelativeResize="0"/>
          <p:nvPr/>
        </p:nvPicPr>
        <p:blipFill rotWithShape="1">
          <a:blip r:embed="rId3">
            <a:alphaModFix/>
          </a:blip>
          <a:srcRect b="0" l="0" r="0" t="0"/>
          <a:stretch/>
        </p:blipFill>
        <p:spPr>
          <a:xfrm>
            <a:off x="5365897" y="1467292"/>
            <a:ext cx="3409507" cy="30482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311700" y="445025"/>
            <a:ext cx="8520600" cy="74582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000">
                <a:latin typeface="Montserrat"/>
                <a:ea typeface="Montserrat"/>
                <a:cs typeface="Montserrat"/>
                <a:sym typeface="Montserrat"/>
              </a:rPr>
              <a:t>Number of bookings cancelled across both type of hotels and its percentages of cancellation</a:t>
            </a:r>
            <a:endParaRPr sz="2000">
              <a:latin typeface="Montserrat"/>
              <a:ea typeface="Montserrat"/>
              <a:cs typeface="Montserrat"/>
              <a:sym typeface="Montserrat"/>
            </a:endParaRPr>
          </a:p>
        </p:txBody>
      </p:sp>
      <p:sp>
        <p:nvSpPr>
          <p:cNvPr id="96" name="Google Shape;96;p5"/>
          <p:cNvSpPr txBox="1"/>
          <p:nvPr>
            <p:ph idx="1" type="body"/>
          </p:nvPr>
        </p:nvSpPr>
        <p:spPr>
          <a:xfrm>
            <a:off x="311700" y="1494624"/>
            <a:ext cx="4331100" cy="29001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rgbClr val="002060"/>
              </a:buClr>
              <a:buSzPts val="1700"/>
              <a:buFont typeface="Montserrat"/>
              <a:buAutoNum type="arabicPeriod"/>
            </a:pPr>
            <a:r>
              <a:rPr i="0" lang="en-US" sz="1700">
                <a:solidFill>
                  <a:srgbClr val="002060"/>
                </a:solidFill>
                <a:latin typeface="Montserrat"/>
                <a:ea typeface="Montserrat"/>
                <a:cs typeface="Montserrat"/>
                <a:sym typeface="Montserrat"/>
              </a:rPr>
              <a:t>From this pie chart we can see that cancelling rate is 75% in City hotel</a:t>
            </a:r>
            <a:endParaRPr sz="1700">
              <a:latin typeface="Montserrat"/>
              <a:ea typeface="Montserrat"/>
              <a:cs typeface="Montserrat"/>
              <a:sym typeface="Montserrat"/>
            </a:endParaRPr>
          </a:p>
          <a:p>
            <a:pPr indent="-336550" lvl="0" marL="457200" rtl="0" algn="just">
              <a:lnSpc>
                <a:spcPct val="115000"/>
              </a:lnSpc>
              <a:spcBef>
                <a:spcPts val="0"/>
              </a:spcBef>
              <a:spcAft>
                <a:spcPts val="0"/>
              </a:spcAft>
              <a:buClr>
                <a:srgbClr val="002060"/>
              </a:buClr>
              <a:buSzPts val="1700"/>
              <a:buFont typeface="Montserrat"/>
              <a:buAutoNum type="arabicPeriod"/>
            </a:pPr>
            <a:r>
              <a:rPr i="0" lang="en-US" sz="1700">
                <a:solidFill>
                  <a:srgbClr val="002060"/>
                </a:solidFill>
                <a:latin typeface="Montserrat"/>
                <a:ea typeface="Montserrat"/>
                <a:cs typeface="Montserrat"/>
                <a:sym typeface="Montserrat"/>
              </a:rPr>
              <a:t>Cancelling rate in Resort hotel is less as compared to city hotel</a:t>
            </a:r>
            <a:endParaRPr sz="1700">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a:p>
        </p:txBody>
      </p:sp>
      <p:pic>
        <p:nvPicPr>
          <p:cNvPr id="97" name="Google Shape;97;p5"/>
          <p:cNvPicPr preferRelativeResize="0"/>
          <p:nvPr/>
        </p:nvPicPr>
        <p:blipFill rotWithShape="1">
          <a:blip r:embed="rId3">
            <a:alphaModFix/>
          </a:blip>
          <a:srcRect b="0" l="0" r="0" t="0"/>
          <a:stretch/>
        </p:blipFill>
        <p:spPr>
          <a:xfrm>
            <a:off x="5139070" y="1353965"/>
            <a:ext cx="3615070" cy="30939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311700" y="445025"/>
            <a:ext cx="8520600" cy="46228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000">
                <a:latin typeface="Montserrat"/>
                <a:ea typeface="Montserrat"/>
                <a:cs typeface="Montserrat"/>
                <a:sym typeface="Montserrat"/>
              </a:rPr>
              <a:t>Which is the most trending months of hotel bookings ?</a:t>
            </a:r>
            <a:endParaRPr b="1" sz="2000">
              <a:latin typeface="Montserrat"/>
              <a:ea typeface="Montserrat"/>
              <a:cs typeface="Montserrat"/>
              <a:sym typeface="Montserrat"/>
            </a:endParaRPr>
          </a:p>
        </p:txBody>
      </p:sp>
      <p:sp>
        <p:nvSpPr>
          <p:cNvPr id="103" name="Google Shape;103;p6"/>
          <p:cNvSpPr txBox="1"/>
          <p:nvPr>
            <p:ph idx="1" type="body"/>
          </p:nvPr>
        </p:nvSpPr>
        <p:spPr>
          <a:xfrm>
            <a:off x="311700" y="3976576"/>
            <a:ext cx="8520600" cy="1049079"/>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Montserrat"/>
              <a:buAutoNum type="arabicPeriod"/>
            </a:pPr>
            <a:r>
              <a:rPr i="0" lang="en-US" sz="1400">
                <a:solidFill>
                  <a:srgbClr val="000000"/>
                </a:solidFill>
                <a:latin typeface="Montserrat"/>
                <a:ea typeface="Montserrat"/>
                <a:cs typeface="Montserrat"/>
                <a:sym typeface="Montserrat"/>
              </a:rPr>
              <a:t>Number of Bookings in August and July month is more as compared to other months</a:t>
            </a:r>
            <a:endParaRPr sz="1600">
              <a:solidFill>
                <a:srgbClr val="000000"/>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00000"/>
              </a:buClr>
              <a:buSzPts val="1600"/>
              <a:buFont typeface="Montserrat"/>
              <a:buAutoNum type="arabicPeriod"/>
            </a:pPr>
            <a:r>
              <a:rPr i="0" lang="en-US" sz="1400">
                <a:solidFill>
                  <a:srgbClr val="000000"/>
                </a:solidFill>
                <a:latin typeface="Montserrat"/>
                <a:ea typeface="Montserrat"/>
                <a:cs typeface="Montserrat"/>
                <a:sym typeface="Montserrat"/>
              </a:rPr>
              <a:t>From month march to October number of bookings was pretty good</a:t>
            </a:r>
            <a:endParaRPr sz="1600">
              <a:solidFill>
                <a:srgbClr val="000000"/>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00000"/>
              </a:buClr>
              <a:buSzPts val="1600"/>
              <a:buFont typeface="Montserrat"/>
              <a:buAutoNum type="arabicPeriod"/>
            </a:pPr>
            <a:r>
              <a:rPr i="0" lang="en-US" sz="1400">
                <a:solidFill>
                  <a:srgbClr val="000000"/>
                </a:solidFill>
                <a:latin typeface="Montserrat"/>
                <a:ea typeface="Montserrat"/>
                <a:cs typeface="Montserrat"/>
                <a:sym typeface="Montserrat"/>
              </a:rPr>
              <a:t>Number of Bookings decreases in last months of the year</a:t>
            </a:r>
            <a:endParaRPr sz="1600">
              <a:solidFill>
                <a:srgbClr val="000000"/>
              </a:solidFill>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a:p>
        </p:txBody>
      </p:sp>
      <p:pic>
        <p:nvPicPr>
          <p:cNvPr id="104" name="Google Shape;104;p6"/>
          <p:cNvPicPr preferRelativeResize="0"/>
          <p:nvPr/>
        </p:nvPicPr>
        <p:blipFill rotWithShape="1">
          <a:blip r:embed="rId3">
            <a:alphaModFix/>
          </a:blip>
          <a:srcRect b="0" l="0" r="0" t="0"/>
          <a:stretch/>
        </p:blipFill>
        <p:spPr>
          <a:xfrm>
            <a:off x="837876" y="978195"/>
            <a:ext cx="7468247" cy="28707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311700" y="290623"/>
            <a:ext cx="8520600" cy="46783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000">
                <a:latin typeface="Montserrat"/>
                <a:ea typeface="Montserrat"/>
                <a:cs typeface="Montserrat"/>
                <a:sym typeface="Montserrat"/>
              </a:rPr>
              <a:t>Monthly Bookings by each type of Hotels</a:t>
            </a:r>
            <a:endParaRPr b="1" sz="2000">
              <a:latin typeface="Montserrat"/>
              <a:ea typeface="Montserrat"/>
              <a:cs typeface="Montserrat"/>
              <a:sym typeface="Montserrat"/>
            </a:endParaRPr>
          </a:p>
        </p:txBody>
      </p:sp>
      <p:sp>
        <p:nvSpPr>
          <p:cNvPr id="110" name="Google Shape;110;p7"/>
          <p:cNvSpPr txBox="1"/>
          <p:nvPr>
            <p:ph idx="1" type="body"/>
          </p:nvPr>
        </p:nvSpPr>
        <p:spPr>
          <a:xfrm>
            <a:off x="311700" y="4061638"/>
            <a:ext cx="8520600" cy="985284"/>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Montserrat"/>
              <a:buAutoNum type="arabicPeriod"/>
            </a:pPr>
            <a:r>
              <a:rPr i="0" lang="en-US" sz="1500">
                <a:solidFill>
                  <a:srgbClr val="000000"/>
                </a:solidFill>
                <a:latin typeface="Montserrat"/>
                <a:ea typeface="Montserrat"/>
                <a:cs typeface="Montserrat"/>
                <a:sym typeface="Montserrat"/>
              </a:rPr>
              <a:t>Number of bookings for resort hotel constant for March , April and may months.</a:t>
            </a:r>
            <a:endParaRPr sz="1500">
              <a:solidFill>
                <a:srgbClr val="000000"/>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00000"/>
              </a:buClr>
              <a:buSzPts val="1500"/>
              <a:buFont typeface="Montserrat"/>
              <a:buAutoNum type="arabicPeriod"/>
            </a:pPr>
            <a:r>
              <a:rPr i="0" lang="en-US" sz="1500">
                <a:solidFill>
                  <a:srgbClr val="000000"/>
                </a:solidFill>
                <a:latin typeface="Montserrat"/>
                <a:ea typeface="Montserrat"/>
                <a:cs typeface="Montserrat"/>
                <a:sym typeface="Montserrat"/>
              </a:rPr>
              <a:t>For months may to September bookings for city hotel is more as compared to resort hotel</a:t>
            </a:r>
            <a:endParaRPr sz="1500">
              <a:solidFill>
                <a:srgbClr val="000000"/>
              </a:solidFill>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a:p>
        </p:txBody>
      </p:sp>
      <p:pic>
        <p:nvPicPr>
          <p:cNvPr id="111" name="Google Shape;111;p7"/>
          <p:cNvPicPr preferRelativeResize="0"/>
          <p:nvPr/>
        </p:nvPicPr>
        <p:blipFill rotWithShape="1">
          <a:blip r:embed="rId3">
            <a:alphaModFix/>
          </a:blip>
          <a:srcRect b="0" l="0" r="0" t="0"/>
          <a:stretch/>
        </p:blipFill>
        <p:spPr>
          <a:xfrm>
            <a:off x="959807" y="758457"/>
            <a:ext cx="7224386" cy="32322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Kunal Shinkar</dc:creator>
</cp:coreProperties>
</file>