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8" r:id="rId11"/>
    <p:sldId id="264" r:id="rId12"/>
    <p:sldId id="265" r:id="rId13"/>
    <p:sldId id="266" r:id="rId14"/>
    <p:sldId id="267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96124A-CC32-4015-BAF2-AA6F721671BA}" v="2" dt="2024-07-28T17:33:21.9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esh palnitkar" userId="2227903441cbdba4" providerId="LiveId" clId="{AB96124A-CC32-4015-BAF2-AA6F721671BA}"/>
    <pc:docChg chg="modSld">
      <pc:chgData name="Ganesh palnitkar" userId="2227903441cbdba4" providerId="LiveId" clId="{AB96124A-CC32-4015-BAF2-AA6F721671BA}" dt="2024-07-28T17:33:21.984" v="1"/>
      <pc:docMkLst>
        <pc:docMk/>
      </pc:docMkLst>
      <pc:sldChg chg="modSp">
        <pc:chgData name="Ganesh palnitkar" userId="2227903441cbdba4" providerId="LiveId" clId="{AB96124A-CC32-4015-BAF2-AA6F721671BA}" dt="2024-07-28T17:33:21.984" v="1"/>
        <pc:sldMkLst>
          <pc:docMk/>
          <pc:sldMk cId="4165073496" sldId="256"/>
        </pc:sldMkLst>
        <pc:spChg chg="mod">
          <ac:chgData name="Ganesh palnitkar" userId="2227903441cbdba4" providerId="LiveId" clId="{AB96124A-CC32-4015-BAF2-AA6F721671BA}" dt="2024-07-28T17:33:21.984" v="1"/>
          <ac:spMkLst>
            <pc:docMk/>
            <pc:sldMk cId="4165073496" sldId="256"/>
            <ac:spMk id="2" creationId="{00000000-0000-0000-0000-000000000000}"/>
          </ac:spMkLst>
        </pc:spChg>
        <pc:spChg chg="mod">
          <ac:chgData name="Ganesh palnitkar" userId="2227903441cbdba4" providerId="LiveId" clId="{AB96124A-CC32-4015-BAF2-AA6F721671BA}" dt="2024-07-28T17:33:21.984" v="1"/>
          <ac:spMkLst>
            <pc:docMk/>
            <pc:sldMk cId="4165073496" sldId="256"/>
            <ac:spMk id="3" creationId="{00000000-0000-0000-0000-000000000000}"/>
          </ac:spMkLst>
        </pc:spChg>
      </pc:sldChg>
      <pc:sldChg chg="modSp">
        <pc:chgData name="Ganesh palnitkar" userId="2227903441cbdba4" providerId="LiveId" clId="{AB96124A-CC32-4015-BAF2-AA6F721671BA}" dt="2024-07-28T17:33:21.984" v="1"/>
        <pc:sldMkLst>
          <pc:docMk/>
          <pc:sldMk cId="1673349375" sldId="257"/>
        </pc:sldMkLst>
        <pc:spChg chg="mod">
          <ac:chgData name="Ganesh palnitkar" userId="2227903441cbdba4" providerId="LiveId" clId="{AB96124A-CC32-4015-BAF2-AA6F721671BA}" dt="2024-07-28T17:33:21.984" v="1"/>
          <ac:spMkLst>
            <pc:docMk/>
            <pc:sldMk cId="1673349375" sldId="257"/>
            <ac:spMk id="2" creationId="{00000000-0000-0000-0000-000000000000}"/>
          </ac:spMkLst>
        </pc:spChg>
        <pc:spChg chg="mod">
          <ac:chgData name="Ganesh palnitkar" userId="2227903441cbdba4" providerId="LiveId" clId="{AB96124A-CC32-4015-BAF2-AA6F721671BA}" dt="2024-07-28T17:33:21.984" v="1"/>
          <ac:spMkLst>
            <pc:docMk/>
            <pc:sldMk cId="1673349375" sldId="257"/>
            <ac:spMk id="5" creationId="{00000000-0000-0000-0000-000000000000}"/>
          </ac:spMkLst>
        </pc:spChg>
      </pc:sldChg>
      <pc:sldChg chg="modSp">
        <pc:chgData name="Ganesh palnitkar" userId="2227903441cbdba4" providerId="LiveId" clId="{AB96124A-CC32-4015-BAF2-AA6F721671BA}" dt="2024-07-28T17:33:21.984" v="1"/>
        <pc:sldMkLst>
          <pc:docMk/>
          <pc:sldMk cId="1956563123" sldId="258"/>
        </pc:sldMkLst>
        <pc:spChg chg="mod">
          <ac:chgData name="Ganesh palnitkar" userId="2227903441cbdba4" providerId="LiveId" clId="{AB96124A-CC32-4015-BAF2-AA6F721671BA}" dt="2024-07-28T17:33:21.984" v="1"/>
          <ac:spMkLst>
            <pc:docMk/>
            <pc:sldMk cId="1956563123" sldId="258"/>
            <ac:spMk id="5" creationId="{00000000-0000-0000-0000-000000000000}"/>
          </ac:spMkLst>
        </pc:spChg>
        <pc:spChg chg="mod">
          <ac:chgData name="Ganesh palnitkar" userId="2227903441cbdba4" providerId="LiveId" clId="{AB96124A-CC32-4015-BAF2-AA6F721671BA}" dt="2024-07-28T17:33:21.984" v="1"/>
          <ac:spMkLst>
            <pc:docMk/>
            <pc:sldMk cId="1956563123" sldId="258"/>
            <ac:spMk id="7" creationId="{00000000-0000-0000-0000-000000000000}"/>
          </ac:spMkLst>
        </pc:spChg>
      </pc:sldChg>
      <pc:sldChg chg="modSp">
        <pc:chgData name="Ganesh palnitkar" userId="2227903441cbdba4" providerId="LiveId" clId="{AB96124A-CC32-4015-BAF2-AA6F721671BA}" dt="2024-07-28T17:33:21.984" v="1"/>
        <pc:sldMkLst>
          <pc:docMk/>
          <pc:sldMk cId="2865971302" sldId="259"/>
        </pc:sldMkLst>
        <pc:spChg chg="mod">
          <ac:chgData name="Ganesh palnitkar" userId="2227903441cbdba4" providerId="LiveId" clId="{AB96124A-CC32-4015-BAF2-AA6F721671BA}" dt="2024-07-28T17:33:21.984" v="1"/>
          <ac:spMkLst>
            <pc:docMk/>
            <pc:sldMk cId="2865971302" sldId="259"/>
            <ac:spMk id="10" creationId="{00000000-0000-0000-0000-000000000000}"/>
          </ac:spMkLst>
        </pc:spChg>
        <pc:spChg chg="mod">
          <ac:chgData name="Ganesh palnitkar" userId="2227903441cbdba4" providerId="LiveId" clId="{AB96124A-CC32-4015-BAF2-AA6F721671BA}" dt="2024-07-28T17:33:21.984" v="1"/>
          <ac:spMkLst>
            <pc:docMk/>
            <pc:sldMk cId="2865971302" sldId="259"/>
            <ac:spMk id="25" creationId="{00000000-0000-0000-0000-000000000000}"/>
          </ac:spMkLst>
        </pc:spChg>
      </pc:sldChg>
      <pc:sldChg chg="modSp">
        <pc:chgData name="Ganesh palnitkar" userId="2227903441cbdba4" providerId="LiveId" clId="{AB96124A-CC32-4015-BAF2-AA6F721671BA}" dt="2024-07-28T17:33:21.984" v="1"/>
        <pc:sldMkLst>
          <pc:docMk/>
          <pc:sldMk cId="104151706" sldId="260"/>
        </pc:sldMkLst>
        <pc:spChg chg="mod">
          <ac:chgData name="Ganesh palnitkar" userId="2227903441cbdba4" providerId="LiveId" clId="{AB96124A-CC32-4015-BAF2-AA6F721671BA}" dt="2024-07-28T17:33:21.984" v="1"/>
          <ac:spMkLst>
            <pc:docMk/>
            <pc:sldMk cId="104151706" sldId="260"/>
            <ac:spMk id="11" creationId="{00000000-0000-0000-0000-000000000000}"/>
          </ac:spMkLst>
        </pc:spChg>
        <pc:spChg chg="mod">
          <ac:chgData name="Ganesh palnitkar" userId="2227903441cbdba4" providerId="LiveId" clId="{AB96124A-CC32-4015-BAF2-AA6F721671BA}" dt="2024-07-28T17:33:21.984" v="1"/>
          <ac:spMkLst>
            <pc:docMk/>
            <pc:sldMk cId="104151706" sldId="260"/>
            <ac:spMk id="90" creationId="{00000000-0000-0000-0000-000000000000}"/>
          </ac:spMkLst>
        </pc:spChg>
      </pc:sldChg>
      <pc:sldChg chg="modSp">
        <pc:chgData name="Ganesh palnitkar" userId="2227903441cbdba4" providerId="LiveId" clId="{AB96124A-CC32-4015-BAF2-AA6F721671BA}" dt="2024-07-28T17:33:21.984" v="1"/>
        <pc:sldMkLst>
          <pc:docMk/>
          <pc:sldMk cId="2453404682" sldId="261"/>
        </pc:sldMkLst>
        <pc:spChg chg="mod">
          <ac:chgData name="Ganesh palnitkar" userId="2227903441cbdba4" providerId="LiveId" clId="{AB96124A-CC32-4015-BAF2-AA6F721671BA}" dt="2024-07-28T17:33:21.984" v="1"/>
          <ac:spMkLst>
            <pc:docMk/>
            <pc:sldMk cId="2453404682" sldId="261"/>
            <ac:spMk id="6" creationId="{00000000-0000-0000-0000-000000000000}"/>
          </ac:spMkLst>
        </pc:spChg>
        <pc:spChg chg="mod">
          <ac:chgData name="Ganesh palnitkar" userId="2227903441cbdba4" providerId="LiveId" clId="{AB96124A-CC32-4015-BAF2-AA6F721671BA}" dt="2024-07-28T17:33:21.984" v="1"/>
          <ac:spMkLst>
            <pc:docMk/>
            <pc:sldMk cId="2453404682" sldId="261"/>
            <ac:spMk id="33" creationId="{00000000-0000-0000-0000-000000000000}"/>
          </ac:spMkLst>
        </pc:spChg>
      </pc:sldChg>
      <pc:sldChg chg="modSp">
        <pc:chgData name="Ganesh palnitkar" userId="2227903441cbdba4" providerId="LiveId" clId="{AB96124A-CC32-4015-BAF2-AA6F721671BA}" dt="2024-07-28T17:33:21.984" v="1"/>
        <pc:sldMkLst>
          <pc:docMk/>
          <pc:sldMk cId="1825874167" sldId="262"/>
        </pc:sldMkLst>
        <pc:spChg chg="mod">
          <ac:chgData name="Ganesh palnitkar" userId="2227903441cbdba4" providerId="LiveId" clId="{AB96124A-CC32-4015-BAF2-AA6F721671BA}" dt="2024-07-28T17:33:21.984" v="1"/>
          <ac:spMkLst>
            <pc:docMk/>
            <pc:sldMk cId="1825874167" sldId="262"/>
            <ac:spMk id="4" creationId="{00000000-0000-0000-0000-000000000000}"/>
          </ac:spMkLst>
        </pc:spChg>
        <pc:spChg chg="mod">
          <ac:chgData name="Ganesh palnitkar" userId="2227903441cbdba4" providerId="LiveId" clId="{AB96124A-CC32-4015-BAF2-AA6F721671BA}" dt="2024-07-28T17:33:21.984" v="1"/>
          <ac:spMkLst>
            <pc:docMk/>
            <pc:sldMk cId="1825874167" sldId="262"/>
            <ac:spMk id="36" creationId="{00000000-0000-0000-0000-000000000000}"/>
          </ac:spMkLst>
        </pc:spChg>
      </pc:sldChg>
      <pc:sldChg chg="modSp">
        <pc:chgData name="Ganesh palnitkar" userId="2227903441cbdba4" providerId="LiveId" clId="{AB96124A-CC32-4015-BAF2-AA6F721671BA}" dt="2024-07-28T17:33:21.984" v="1"/>
        <pc:sldMkLst>
          <pc:docMk/>
          <pc:sldMk cId="1062272758" sldId="263"/>
        </pc:sldMkLst>
        <pc:spChg chg="mod">
          <ac:chgData name="Ganesh palnitkar" userId="2227903441cbdba4" providerId="LiveId" clId="{AB96124A-CC32-4015-BAF2-AA6F721671BA}" dt="2024-07-28T17:33:21.984" v="1"/>
          <ac:spMkLst>
            <pc:docMk/>
            <pc:sldMk cId="1062272758" sldId="263"/>
            <ac:spMk id="15" creationId="{00000000-0000-0000-0000-000000000000}"/>
          </ac:spMkLst>
        </pc:spChg>
        <pc:spChg chg="mod">
          <ac:chgData name="Ganesh palnitkar" userId="2227903441cbdba4" providerId="LiveId" clId="{AB96124A-CC32-4015-BAF2-AA6F721671BA}" dt="2024-07-28T17:33:21.984" v="1"/>
          <ac:spMkLst>
            <pc:docMk/>
            <pc:sldMk cId="1062272758" sldId="263"/>
            <ac:spMk id="68" creationId="{00000000-0000-0000-0000-000000000000}"/>
          </ac:spMkLst>
        </pc:spChg>
      </pc:sldChg>
      <pc:sldChg chg="modSp">
        <pc:chgData name="Ganesh palnitkar" userId="2227903441cbdba4" providerId="LiveId" clId="{AB96124A-CC32-4015-BAF2-AA6F721671BA}" dt="2024-07-28T17:33:21.984" v="1"/>
        <pc:sldMkLst>
          <pc:docMk/>
          <pc:sldMk cId="3185453029" sldId="264"/>
        </pc:sldMkLst>
        <pc:spChg chg="mod">
          <ac:chgData name="Ganesh palnitkar" userId="2227903441cbdba4" providerId="LiveId" clId="{AB96124A-CC32-4015-BAF2-AA6F721671BA}" dt="2024-07-28T17:33:21.984" v="1"/>
          <ac:spMkLst>
            <pc:docMk/>
            <pc:sldMk cId="3185453029" sldId="264"/>
            <ac:spMk id="4" creationId="{00000000-0000-0000-0000-000000000000}"/>
          </ac:spMkLst>
        </pc:spChg>
        <pc:spChg chg="mod">
          <ac:chgData name="Ganesh palnitkar" userId="2227903441cbdba4" providerId="LiveId" clId="{AB96124A-CC32-4015-BAF2-AA6F721671BA}" dt="2024-07-28T17:33:21.984" v="1"/>
          <ac:spMkLst>
            <pc:docMk/>
            <pc:sldMk cId="3185453029" sldId="264"/>
            <ac:spMk id="17" creationId="{00000000-0000-0000-0000-000000000000}"/>
          </ac:spMkLst>
        </pc:spChg>
      </pc:sldChg>
      <pc:sldChg chg="modSp">
        <pc:chgData name="Ganesh palnitkar" userId="2227903441cbdba4" providerId="LiveId" clId="{AB96124A-CC32-4015-BAF2-AA6F721671BA}" dt="2024-07-28T17:33:21.984" v="1"/>
        <pc:sldMkLst>
          <pc:docMk/>
          <pc:sldMk cId="2576185525" sldId="265"/>
        </pc:sldMkLst>
        <pc:spChg chg="mod">
          <ac:chgData name="Ganesh palnitkar" userId="2227903441cbdba4" providerId="LiveId" clId="{AB96124A-CC32-4015-BAF2-AA6F721671BA}" dt="2024-07-28T17:33:21.984" v="1"/>
          <ac:spMkLst>
            <pc:docMk/>
            <pc:sldMk cId="2576185525" sldId="265"/>
            <ac:spMk id="6" creationId="{00000000-0000-0000-0000-000000000000}"/>
          </ac:spMkLst>
        </pc:spChg>
        <pc:spChg chg="mod">
          <ac:chgData name="Ganesh palnitkar" userId="2227903441cbdba4" providerId="LiveId" clId="{AB96124A-CC32-4015-BAF2-AA6F721671BA}" dt="2024-07-28T17:33:21.984" v="1"/>
          <ac:spMkLst>
            <pc:docMk/>
            <pc:sldMk cId="2576185525" sldId="265"/>
            <ac:spMk id="8" creationId="{00000000-0000-0000-0000-000000000000}"/>
          </ac:spMkLst>
        </pc:spChg>
      </pc:sldChg>
      <pc:sldChg chg="modSp">
        <pc:chgData name="Ganesh palnitkar" userId="2227903441cbdba4" providerId="LiveId" clId="{AB96124A-CC32-4015-BAF2-AA6F721671BA}" dt="2024-07-28T17:33:21.984" v="1"/>
        <pc:sldMkLst>
          <pc:docMk/>
          <pc:sldMk cId="2178364665" sldId="266"/>
        </pc:sldMkLst>
        <pc:spChg chg="mod">
          <ac:chgData name="Ganesh palnitkar" userId="2227903441cbdba4" providerId="LiveId" clId="{AB96124A-CC32-4015-BAF2-AA6F721671BA}" dt="2024-07-28T17:33:21.984" v="1"/>
          <ac:spMkLst>
            <pc:docMk/>
            <pc:sldMk cId="2178364665" sldId="266"/>
            <ac:spMk id="3" creationId="{00000000-0000-0000-0000-000000000000}"/>
          </ac:spMkLst>
        </pc:spChg>
        <pc:spChg chg="mod">
          <ac:chgData name="Ganesh palnitkar" userId="2227903441cbdba4" providerId="LiveId" clId="{AB96124A-CC32-4015-BAF2-AA6F721671BA}" dt="2024-07-28T17:33:21.984" v="1"/>
          <ac:spMkLst>
            <pc:docMk/>
            <pc:sldMk cId="2178364665" sldId="266"/>
            <ac:spMk id="7" creationId="{00000000-0000-0000-0000-000000000000}"/>
          </ac:spMkLst>
        </pc:spChg>
      </pc:sldChg>
      <pc:sldChg chg="modSp">
        <pc:chgData name="Ganesh palnitkar" userId="2227903441cbdba4" providerId="LiveId" clId="{AB96124A-CC32-4015-BAF2-AA6F721671BA}" dt="2024-07-28T17:33:21.984" v="1"/>
        <pc:sldMkLst>
          <pc:docMk/>
          <pc:sldMk cId="1507770598" sldId="267"/>
        </pc:sldMkLst>
        <pc:spChg chg="mod">
          <ac:chgData name="Ganesh palnitkar" userId="2227903441cbdba4" providerId="LiveId" clId="{AB96124A-CC32-4015-BAF2-AA6F721671BA}" dt="2024-07-28T17:33:21.984" v="1"/>
          <ac:spMkLst>
            <pc:docMk/>
            <pc:sldMk cId="1507770598" sldId="267"/>
            <ac:spMk id="3" creationId="{00000000-0000-0000-0000-000000000000}"/>
          </ac:spMkLst>
        </pc:spChg>
        <pc:spChg chg="mod">
          <ac:chgData name="Ganesh palnitkar" userId="2227903441cbdba4" providerId="LiveId" clId="{AB96124A-CC32-4015-BAF2-AA6F721671BA}" dt="2024-07-28T17:33:21.984" v="1"/>
          <ac:spMkLst>
            <pc:docMk/>
            <pc:sldMk cId="1507770598" sldId="267"/>
            <ac:spMk id="7" creationId="{00000000-0000-0000-0000-000000000000}"/>
          </ac:spMkLst>
        </pc:spChg>
      </pc:sldChg>
      <pc:sldChg chg="modSp">
        <pc:chgData name="Ganesh palnitkar" userId="2227903441cbdba4" providerId="LiveId" clId="{AB96124A-CC32-4015-BAF2-AA6F721671BA}" dt="2024-07-28T17:33:21.984" v="1"/>
        <pc:sldMkLst>
          <pc:docMk/>
          <pc:sldMk cId="1691682167" sldId="268"/>
        </pc:sldMkLst>
        <pc:spChg chg="mod">
          <ac:chgData name="Ganesh palnitkar" userId="2227903441cbdba4" providerId="LiveId" clId="{AB96124A-CC32-4015-BAF2-AA6F721671BA}" dt="2024-07-28T17:33:21.984" v="1"/>
          <ac:spMkLst>
            <pc:docMk/>
            <pc:sldMk cId="1691682167" sldId="268"/>
            <ac:spMk id="4" creationId="{00000000-0000-0000-0000-000000000000}"/>
          </ac:spMkLst>
        </pc:spChg>
        <pc:spChg chg="mod">
          <ac:chgData name="Ganesh palnitkar" userId="2227903441cbdba4" providerId="LiveId" clId="{AB96124A-CC32-4015-BAF2-AA6F721671BA}" dt="2024-07-28T17:33:21.984" v="1"/>
          <ac:spMkLst>
            <pc:docMk/>
            <pc:sldMk cId="1691682167" sldId="268"/>
            <ac:spMk id="6" creationId="{00000000-0000-0000-0000-000000000000}"/>
          </ac:spMkLst>
        </pc:spChg>
      </pc:sldChg>
      <pc:sldChg chg="modSp">
        <pc:chgData name="Ganesh palnitkar" userId="2227903441cbdba4" providerId="LiveId" clId="{AB96124A-CC32-4015-BAF2-AA6F721671BA}" dt="2024-07-28T17:33:21.984" v="1"/>
        <pc:sldMkLst>
          <pc:docMk/>
          <pc:sldMk cId="754028833" sldId="269"/>
        </pc:sldMkLst>
        <pc:spChg chg="mod">
          <ac:chgData name="Ganesh palnitkar" userId="2227903441cbdba4" providerId="LiveId" clId="{AB96124A-CC32-4015-BAF2-AA6F721671BA}" dt="2024-07-28T17:33:21.984" v="1"/>
          <ac:spMkLst>
            <pc:docMk/>
            <pc:sldMk cId="754028833" sldId="269"/>
            <ac:spMk id="4" creationId="{00000000-0000-0000-0000-000000000000}"/>
          </ac:spMkLst>
        </pc:spChg>
        <pc:spChg chg="mod">
          <ac:chgData name="Ganesh palnitkar" userId="2227903441cbdba4" providerId="LiveId" clId="{AB96124A-CC32-4015-BAF2-AA6F721671BA}" dt="2024-07-28T17:33:21.984" v="1"/>
          <ac:spMkLst>
            <pc:docMk/>
            <pc:sldMk cId="754028833" sldId="269"/>
            <ac:spMk id="5" creationId="{00000000-0000-0000-0000-000000000000}"/>
          </ac:spMkLst>
        </pc:spChg>
      </pc:sldChg>
      <pc:sldChg chg="modSp">
        <pc:chgData name="Ganesh palnitkar" userId="2227903441cbdba4" providerId="LiveId" clId="{AB96124A-CC32-4015-BAF2-AA6F721671BA}" dt="2024-07-28T17:33:21.984" v="1"/>
        <pc:sldMkLst>
          <pc:docMk/>
          <pc:sldMk cId="1047710699" sldId="270"/>
        </pc:sldMkLst>
        <pc:spChg chg="mod">
          <ac:chgData name="Ganesh palnitkar" userId="2227903441cbdba4" providerId="LiveId" clId="{AB96124A-CC32-4015-BAF2-AA6F721671BA}" dt="2024-07-28T17:33:21.984" v="1"/>
          <ac:spMkLst>
            <pc:docMk/>
            <pc:sldMk cId="1047710699" sldId="270"/>
            <ac:spMk id="6" creationId="{00000000-0000-0000-0000-000000000000}"/>
          </ac:spMkLst>
        </pc:spChg>
        <pc:spChg chg="mod">
          <ac:chgData name="Ganesh palnitkar" userId="2227903441cbdba4" providerId="LiveId" clId="{AB96124A-CC32-4015-BAF2-AA6F721671BA}" dt="2024-07-28T17:33:21.984" v="1"/>
          <ac:spMkLst>
            <pc:docMk/>
            <pc:sldMk cId="1047710699" sldId="270"/>
            <ac:spMk id="2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9FCCD-312C-4B75-818E-C6B0DAD2BE07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40784-BFF6-4CBB-AD8E-46CC0148D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905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C8DF86-2259-4B6A-91A1-51F1D9708698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61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963EEF-A4A0-4368-B592-7315B61CE91A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63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5E00B012-8F1D-4AE3-AF93-499EE5FCAF8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129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40784-BFF6-4CBB-AD8E-46CC0148DFE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062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0CE3-4F34-497D-A236-74EE2BC7398B}" type="datetime1">
              <a:rPr lang="en-IN" smtClean="0"/>
              <a:pPr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www.automationfactory.in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C54-BE46-4135-A815-3E1AE5B296D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9E95-D352-457B-A07E-BB3567BE9FBB}" type="datetime1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www.automationfactory.in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C54-BE46-4135-A815-3E1AE5B296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1A35-2D76-4969-9B5D-DBBF08C5F3BB}" type="datetime1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www.automationfactory.in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C54-BE46-4135-A815-3E1AE5B296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5160-0F60-4C50-B9E7-1943C0635073}" type="datetime1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www.automationfactory.in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C54-BE46-4135-A815-3E1AE5B296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9E41E-1203-4796-90D6-C95787FAF37E}" type="datetime1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www.automationfactory.in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C54-BE46-4135-A815-3E1AE5B296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C066-7EAE-4142-B333-1B0CEB7114EB}" type="datetime1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www.automationfactory.in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C54-BE46-4135-A815-3E1AE5B296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802D-9749-4D3F-A0AF-8466F599184C}" type="datetime1">
              <a:rPr lang="en-IN" smtClean="0"/>
              <a:t>30-07-2024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www.automationfactory.in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C54-BE46-4135-A815-3E1AE5B296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E6F9-F7EA-4546-B9CB-0B5E2B517AA4}" type="datetime1">
              <a:rPr lang="en-IN" smtClean="0"/>
              <a:t>30-07-2024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www.automationfactory.in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C54-BE46-4135-A815-3E1AE5B296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CFB8-B04E-402F-881A-BE012842D433}" type="datetime1">
              <a:rPr lang="en-IN" smtClean="0"/>
              <a:t>30-07-2024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www.automationfactory.in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C54-BE46-4135-A815-3E1AE5B296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531D-88DB-4FA1-966E-63C9594BAABD}" type="datetime1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www.automationfactory.in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C54-BE46-4135-A815-3E1AE5B296D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2D78-F522-4CCF-BAC6-020C044D0090}" type="datetime1">
              <a:rPr lang="en-IN" smtClean="0"/>
              <a:t>30-07-2024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DEC54-BE46-4135-A815-3E1AE5B296D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www.automationfactory.in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A3DEC54-BE46-4135-A815-3E1AE5B296D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IN"/>
              <a:t>www.automationfactory.in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Version Control Systems</a:t>
            </a: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Ganesh Palnitkar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07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common Commands</a:t>
            </a:r>
            <a:endParaRPr lang="en-IN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C54-BE46-4135-A815-3E1AE5B296D8}" type="slidenum">
              <a:rPr lang="en-IN" smtClean="0"/>
              <a:t>10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57200" y="1118364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6543" indent="-226543" algn="just">
              <a:spcAft>
                <a:spcPts val="238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Below are certain commands that are used often while we use ‘GIT’.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</p:spPr>
        <p:txBody>
          <a:bodyPr/>
          <a:lstStyle/>
          <a:p>
            <a:r>
              <a:rPr lang="en-IN" dirty="0"/>
              <a:t>www.plusforum.in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447800"/>
            <a:ext cx="716280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2170" lvl="1" indent="-226543" algn="just">
              <a:lnSpc>
                <a:spcPct val="150000"/>
              </a:lnSpc>
              <a:spcBef>
                <a:spcPts val="476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status </a:t>
            </a: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provides status of changed, created, deleted files objects</a:t>
            </a:r>
            <a:endParaRPr lang="en-US" sz="1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1752600"/>
            <a:ext cx="716280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2170" lvl="1" indent="-22654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add </a:t>
            </a: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indexing done for selected or all files and added to staging area</a:t>
            </a:r>
            <a:endParaRPr lang="en-US" sz="1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2048738"/>
            <a:ext cx="71628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2170" lvl="1" indent="-22654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en-US" sz="1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</a:t>
            </a: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–cached  </a:t>
            </a: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remove file added to staging area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400" y="2371904"/>
            <a:ext cx="71628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2170" lvl="1" indent="-22654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commit –m “comment” </a:t>
            </a: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final commit of object to local repo database</a:t>
            </a:r>
            <a:endParaRPr lang="en-US" sz="1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" y="2667000"/>
            <a:ext cx="71628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2170" lvl="1" indent="-22654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log --graph -p  </a:t>
            </a: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‘</a:t>
            </a:r>
            <a:r>
              <a:rPr lang="en-US" sz="1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shift+z</a:t>
            </a: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to come out of the log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" y="2942034"/>
            <a:ext cx="7239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2170" lvl="1" indent="-22654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diff  </a:t>
            </a: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provides info about what has changed in the file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3400" y="3200400"/>
            <a:ext cx="7239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2170" lvl="1" indent="-22654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diff --cached   </a:t>
            </a: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diff for the files in the staging area.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3400" y="3512165"/>
            <a:ext cx="71628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2170" lvl="1" indent="-22654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branch  </a:t>
            </a: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provides list of all branches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3400" y="3835331"/>
            <a:ext cx="71628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2170" lvl="1" indent="-22654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branch &lt;branch name&gt; </a:t>
            </a: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to</a:t>
            </a: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create a branch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" y="4158496"/>
            <a:ext cx="71628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2170" lvl="1" indent="-22654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remote add &lt;name&gt; &lt;</a:t>
            </a:r>
            <a:r>
              <a:rPr lang="en-US" sz="1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 </a:t>
            </a: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add remote repo ref.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3400" y="4481661"/>
            <a:ext cx="71628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2170" lvl="1" indent="-22654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checkout  &lt;branch name&gt; </a:t>
            </a: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switch to mentioned branch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3400" y="4804827"/>
            <a:ext cx="71628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2170" lvl="1" indent="-22654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clone &lt;https://remote repo&gt;  </a:t>
            </a: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clone from remote repo.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3400" y="5105400"/>
            <a:ext cx="7162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2170" lvl="1" indent="-22654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pull &lt;repo name&gt; &lt;branch name&gt; </a:t>
            </a: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pull updates for defined branch from remote repo</a:t>
            </a:r>
            <a:endParaRPr lang="en-US" sz="1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3400" y="5791200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543" lvl="1" indent="-226543" algn="just">
              <a:spcBef>
                <a:spcPts val="1200"/>
              </a:spcBef>
              <a:spcAft>
                <a:spcPts val="238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Always perform a ‘Pull’ action before ‘pushing’ the code to remote repo.</a:t>
            </a:r>
          </a:p>
        </p:txBody>
      </p:sp>
    </p:spTree>
    <p:extLst>
      <p:ext uri="{BB962C8B-B14F-4D97-AF65-F5344CB8AC3E}">
        <p14:creationId xmlns:p14="http://schemas.microsoft.com/office/powerpoint/2010/main" val="169168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tIns="36247" anchor="ctr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Merge operations</a:t>
            </a:r>
            <a:endParaRPr lang="en-IN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C54-BE46-4135-A815-3E1AE5B296D8}" type="slidenum">
              <a:rPr lang="en-IN" smtClean="0"/>
              <a:t>11</a:t>
            </a:fld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77287"/>
            <a:ext cx="3369243" cy="2260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21115"/>
            <a:ext cx="3369243" cy="2355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 bwMode="auto">
          <a:xfrm>
            <a:off x="1980654" y="3651075"/>
            <a:ext cx="322334" cy="614959"/>
          </a:xfrm>
          <a:prstGeom prst="downArrow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36246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IN" sz="14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358" y="1061789"/>
            <a:ext cx="3385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Fast-forward Merge</a:t>
            </a:r>
            <a:endParaRPr lang="en-IN" sz="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102" y="4106660"/>
            <a:ext cx="3223344" cy="2370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102" y="1479928"/>
            <a:ext cx="3223344" cy="225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Down Arrow 14"/>
          <p:cNvSpPr/>
          <p:nvPr/>
        </p:nvSpPr>
        <p:spPr bwMode="auto">
          <a:xfrm>
            <a:off x="5238493" y="3651075"/>
            <a:ext cx="322334" cy="614959"/>
          </a:xfrm>
          <a:prstGeom prst="downArrow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36246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IN" sz="14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55369" y="1066800"/>
            <a:ext cx="2832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3-way or Recursive Merge</a:t>
            </a:r>
            <a:endParaRPr lang="en-IN" sz="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ooter Placeholder 1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</p:spPr>
        <p:txBody>
          <a:bodyPr/>
          <a:lstStyle/>
          <a:p>
            <a:r>
              <a:rPr lang="en-IN" dirty="0"/>
              <a:t>www.plusforum.in</a:t>
            </a:r>
          </a:p>
        </p:txBody>
      </p:sp>
    </p:spTree>
    <p:extLst>
      <p:ext uri="{BB962C8B-B14F-4D97-AF65-F5344CB8AC3E}">
        <p14:creationId xmlns:p14="http://schemas.microsoft.com/office/powerpoint/2010/main" val="318545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5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5376" y="152400"/>
            <a:ext cx="5761724" cy="688755"/>
          </a:xfrm>
          <a:prstGeom prst="rect">
            <a:avLst/>
          </a:prstGeom>
        </p:spPr>
        <p:txBody>
          <a:bodyPr wrap="none" lIns="72494" tIns="36247" rIns="72494" bIns="36247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Subversion (SVN) - VCS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990600"/>
            <a:ext cx="5257800" cy="5130997"/>
          </a:xfrm>
          <a:prstGeom prst="rect">
            <a:avLst/>
          </a:prstGeom>
          <a:noFill/>
        </p:spPr>
        <p:txBody>
          <a:bodyPr wrap="square" lIns="72494" tIns="36247" rIns="72494" bIns="36247" rtlCol="0">
            <a:spAutoFit/>
          </a:bodyPr>
          <a:lstStyle/>
          <a:p>
            <a:pPr marL="226543" indent="-226543">
              <a:spcAft>
                <a:spcPts val="476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Easy to use and most favorite among developer community.</a:t>
            </a:r>
          </a:p>
          <a:p>
            <a:pPr marL="226543" indent="-226543">
              <a:spcAft>
                <a:spcPts val="476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Open Source under apache project.</a:t>
            </a:r>
          </a:p>
          <a:p>
            <a:pPr marL="226543" indent="-226543">
              <a:spcAft>
                <a:spcPts val="476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start with,</a:t>
            </a:r>
          </a:p>
          <a:p>
            <a:pPr marL="969403" lvl="1" indent="-226543">
              <a:spcAft>
                <a:spcPts val="238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Identify a machine to install SVN server.</a:t>
            </a:r>
          </a:p>
          <a:p>
            <a:pPr marL="969403" lvl="1" indent="-226543">
              <a:spcAft>
                <a:spcPts val="238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Tortoise SVN is a client software used for connecting to SVN server.</a:t>
            </a:r>
          </a:p>
          <a:p>
            <a:pPr marL="969403" lvl="1" indent="-226543">
              <a:spcAft>
                <a:spcPts val="238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client has repository browser.</a:t>
            </a:r>
          </a:p>
          <a:p>
            <a:pPr marL="969403" lvl="1" indent="-226543">
              <a:spcAft>
                <a:spcPts val="238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Default folder structure involves,</a:t>
            </a:r>
          </a:p>
          <a:p>
            <a:pPr marL="1369405" lvl="2" indent="-226543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Trunk  --- development activities</a:t>
            </a:r>
          </a:p>
          <a:p>
            <a:pPr marL="1369405" lvl="2" indent="-226543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Tags   ---- a label for released version</a:t>
            </a:r>
          </a:p>
          <a:p>
            <a:pPr marL="1369405" lvl="2" indent="-226543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Branches --- release activities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925" lvl="2" indent="-225425" algn="just">
              <a:spcBef>
                <a:spcPts val="600"/>
              </a:spcBef>
              <a:spcAft>
                <a:spcPts val="476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All development work is carries out in trunk folder. Once the code is ready for release a branch is created in branches as ‘release-1’ (example) and once the code is moved to production a tag is created as a label for the released version.</a:t>
            </a:r>
          </a:p>
          <a:p>
            <a:pPr marL="288925" lvl="2" indent="-225425" algn="just">
              <a:spcAft>
                <a:spcPts val="476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 various hotfix activities a branch is derived from the tag.</a:t>
            </a:r>
          </a:p>
          <a:p>
            <a:pPr marL="288925" lvl="2" indent="-225425" algn="just">
              <a:spcAft>
                <a:spcPts val="476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SVN has PowerShell plugin for scripting and automation, enables automated version control operation while integrating or moving through development activities.</a:t>
            </a:r>
          </a:p>
          <a:p>
            <a:pPr marL="288925" lvl="2" indent="-225425" algn="just">
              <a:spcAft>
                <a:spcPts val="476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VisualSVN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supports HTML5, repositories can be accessed over web.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209800"/>
            <a:ext cx="2477946" cy="39128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91200" y="990600"/>
            <a:ext cx="2477946" cy="934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494" tIns="36247" rIns="72494" bIns="36247" rtlCol="0">
            <a:spAutoFit/>
          </a:bodyPr>
          <a:lstStyle/>
          <a:p>
            <a:pPr algn="just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Subversive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SVN plug-in: helps to provide team explorer view of project repository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C54-BE46-4135-A815-3E1AE5B296D8}" type="slidenum">
              <a:rPr lang="en-IN" smtClean="0"/>
              <a:t>12</a:t>
            </a:fld>
            <a:endParaRPr lang="en-IN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</p:spPr>
        <p:txBody>
          <a:bodyPr/>
          <a:lstStyle/>
          <a:p>
            <a:r>
              <a:rPr lang="en-IN" dirty="0"/>
              <a:t>www.plusforum.in</a:t>
            </a:r>
          </a:p>
        </p:txBody>
      </p:sp>
    </p:spTree>
    <p:extLst>
      <p:ext uri="{BB962C8B-B14F-4D97-AF65-F5344CB8AC3E}">
        <p14:creationId xmlns:p14="http://schemas.microsoft.com/office/powerpoint/2010/main" val="257618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5376" y="152400"/>
            <a:ext cx="5761724" cy="688755"/>
          </a:xfrm>
          <a:prstGeom prst="rect">
            <a:avLst/>
          </a:prstGeom>
        </p:spPr>
        <p:txBody>
          <a:bodyPr wrap="none" lIns="72494" tIns="36247" rIns="72494" bIns="36247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Subversion (SVN) - VCS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84188"/>
            <a:ext cx="4676459" cy="496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7931" y="1222387"/>
            <a:ext cx="2796269" cy="4223056"/>
          </a:xfrm>
          <a:prstGeom prst="rect">
            <a:avLst/>
          </a:prstGeom>
          <a:noFill/>
        </p:spPr>
        <p:txBody>
          <a:bodyPr wrap="square" lIns="72494" tIns="36247" rIns="72494" bIns="36247" rtlCol="0">
            <a:spAutoFit/>
          </a:bodyPr>
          <a:lstStyle/>
          <a:p>
            <a:pPr algn="just"/>
            <a:r>
              <a:rPr lang="en-I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VisualSVN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is a freeware Apache Subversion 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package for Windows.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Features:</a:t>
            </a:r>
          </a:p>
          <a:p>
            <a:pPr marL="226543" indent="-226543" algn="just">
              <a:spcAft>
                <a:spcPts val="476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Active directory single sign-on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allows user to access SVN repository with their windows active directory credentials.</a:t>
            </a:r>
          </a:p>
          <a:p>
            <a:pPr marL="226543" indent="-226543" algn="just">
              <a:spcAft>
                <a:spcPts val="476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Provides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remote server administration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access.</a:t>
            </a:r>
          </a:p>
          <a:p>
            <a:pPr marL="226543" indent="-226543" algn="just">
              <a:spcAft>
                <a:spcPts val="476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Multisite repository replication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Using SVN distributed file system to fast replicate VCS database across geographically separated servers.</a:t>
            </a:r>
          </a:p>
          <a:p>
            <a:pPr marL="226543" indent="-226543" algn="just">
              <a:spcAft>
                <a:spcPts val="476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Repository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management delegation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can delegate repository management to non-administrator user.</a:t>
            </a:r>
          </a:p>
          <a:p>
            <a:pPr algn="just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C54-BE46-4135-A815-3E1AE5B296D8}" type="slidenum">
              <a:rPr lang="en-IN" smtClean="0"/>
              <a:t>13</a:t>
            </a:fld>
            <a:endParaRPr lang="en-IN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</p:spPr>
        <p:txBody>
          <a:bodyPr/>
          <a:lstStyle/>
          <a:p>
            <a:r>
              <a:rPr lang="en-IN" dirty="0"/>
              <a:t>www.plusforum.in</a:t>
            </a:r>
          </a:p>
        </p:txBody>
      </p:sp>
    </p:spTree>
    <p:extLst>
      <p:ext uri="{BB962C8B-B14F-4D97-AF65-F5344CB8AC3E}">
        <p14:creationId xmlns:p14="http://schemas.microsoft.com/office/powerpoint/2010/main" val="217836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5376" y="152400"/>
            <a:ext cx="5761724" cy="688755"/>
          </a:xfrm>
          <a:prstGeom prst="rect">
            <a:avLst/>
          </a:prstGeom>
        </p:spPr>
        <p:txBody>
          <a:bodyPr wrap="none" lIns="72494" tIns="36247" rIns="72494" bIns="36247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Subversion (SVN) - VCS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51" y="1828800"/>
            <a:ext cx="8081349" cy="3985278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4208" y="1143000"/>
            <a:ext cx="6812392" cy="380979"/>
          </a:xfrm>
          <a:prstGeom prst="rect">
            <a:avLst/>
          </a:prstGeom>
          <a:noFill/>
        </p:spPr>
        <p:txBody>
          <a:bodyPr wrap="square" lIns="72494" tIns="36247" rIns="72494" bIns="36247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Repository Browser View of a project repository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C54-BE46-4135-A815-3E1AE5B296D8}" type="slidenum">
              <a:rPr lang="en-IN" smtClean="0"/>
              <a:t>14</a:t>
            </a:fld>
            <a:endParaRPr lang="en-IN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</p:spPr>
        <p:txBody>
          <a:bodyPr/>
          <a:lstStyle/>
          <a:p>
            <a:r>
              <a:rPr lang="en-IN" dirty="0"/>
              <a:t>www.plusforum.in</a:t>
            </a:r>
          </a:p>
        </p:txBody>
      </p:sp>
    </p:spTree>
    <p:extLst>
      <p:ext uri="{BB962C8B-B14F-4D97-AF65-F5344CB8AC3E}">
        <p14:creationId xmlns:p14="http://schemas.microsoft.com/office/powerpoint/2010/main" val="150777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C54-BE46-4135-A815-3E1AE5B296D8}" type="slidenum">
              <a:rPr lang="en-IN" smtClean="0"/>
              <a:t>15</a:t>
            </a:fld>
            <a:endParaRPr lang="en-IN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</p:spPr>
        <p:txBody>
          <a:bodyPr/>
          <a:lstStyle/>
          <a:p>
            <a:r>
              <a:rPr lang="en-IN" dirty="0"/>
              <a:t>www.plusforum.in</a:t>
            </a:r>
          </a:p>
        </p:txBody>
      </p:sp>
    </p:spTree>
    <p:extLst>
      <p:ext uri="{BB962C8B-B14F-4D97-AF65-F5344CB8AC3E}">
        <p14:creationId xmlns:p14="http://schemas.microsoft.com/office/powerpoint/2010/main" val="75402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6283" y="228600"/>
            <a:ext cx="1914517" cy="688755"/>
          </a:xfrm>
          <a:prstGeom prst="rect">
            <a:avLst/>
          </a:prstGeom>
        </p:spPr>
        <p:txBody>
          <a:bodyPr wrap="none" lIns="72494" tIns="36247" rIns="72494" bIns="36247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5375" y="1327671"/>
            <a:ext cx="7950915" cy="4171760"/>
          </a:xfrm>
          <a:prstGeom prst="rect">
            <a:avLst/>
          </a:prstGeom>
        </p:spPr>
        <p:txBody>
          <a:bodyPr wrap="square" lIns="72494" tIns="36247" rIns="72494" bIns="36247">
            <a:spAutoFit/>
          </a:bodyPr>
          <a:lstStyle/>
          <a:p>
            <a:pPr marL="362468" indent="-362468">
              <a:spcBef>
                <a:spcPts val="476"/>
              </a:spcBef>
              <a:spcAft>
                <a:spcPts val="476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Importance of Version Control System</a:t>
            </a:r>
          </a:p>
          <a:p>
            <a:pPr marL="362468" indent="-362468">
              <a:spcBef>
                <a:spcPts val="476"/>
              </a:spcBef>
              <a:spcAft>
                <a:spcPts val="476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Types of Version Control Systems</a:t>
            </a:r>
          </a:p>
          <a:p>
            <a:pPr lvl="1">
              <a:spcBef>
                <a:spcPts val="476"/>
              </a:spcBef>
              <a:spcAft>
                <a:spcPts val="476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Distributed VCS</a:t>
            </a:r>
          </a:p>
          <a:p>
            <a:pPr lvl="1">
              <a:spcBef>
                <a:spcPts val="476"/>
              </a:spcBef>
              <a:spcAft>
                <a:spcPts val="476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Centralized VCS</a:t>
            </a:r>
          </a:p>
          <a:p>
            <a:pPr marL="362468" indent="-362468">
              <a:spcBef>
                <a:spcPts val="476"/>
              </a:spcBef>
              <a:spcAft>
                <a:spcPts val="476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Importance of Branching and merging</a:t>
            </a:r>
          </a:p>
          <a:p>
            <a:pPr marL="362468" indent="-362468">
              <a:spcBef>
                <a:spcPts val="476"/>
              </a:spcBef>
              <a:spcAft>
                <a:spcPts val="476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Branching and Merging strategies</a:t>
            </a:r>
          </a:p>
          <a:p>
            <a:pPr marL="454025" indent="-454025">
              <a:spcBef>
                <a:spcPts val="476"/>
              </a:spcBef>
              <a:spcAft>
                <a:spcPts val="476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Learning GIT – Common commands</a:t>
            </a:r>
          </a:p>
          <a:p>
            <a:pPr marL="454025" indent="-454025">
              <a:spcBef>
                <a:spcPts val="476"/>
              </a:spcBef>
              <a:spcAft>
                <a:spcPts val="476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Learning Subversion (SVN)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www.plusforum.in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C54-BE46-4135-A815-3E1AE5B296D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34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653" y="228600"/>
            <a:ext cx="7246681" cy="688755"/>
          </a:xfrm>
          <a:prstGeom prst="rect">
            <a:avLst/>
          </a:prstGeom>
        </p:spPr>
        <p:txBody>
          <a:bodyPr wrap="none" lIns="72494" tIns="36247" rIns="72494" bIns="36247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About Version Control Systems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7931" y="1066800"/>
            <a:ext cx="5996669" cy="5720902"/>
          </a:xfrm>
          <a:prstGeom prst="rect">
            <a:avLst/>
          </a:prstGeom>
          <a:noFill/>
        </p:spPr>
        <p:txBody>
          <a:bodyPr wrap="square" lIns="72494" tIns="36247" rIns="72494" bIns="36247" rtlCol="0">
            <a:spAutoFit/>
          </a:bodyPr>
          <a:lstStyle/>
          <a:p>
            <a:pPr marL="225425" indent="-225425" algn="just">
              <a:buFont typeface="Wingdings" panose="05000000000000000000" pitchFamily="2" charset="2"/>
              <a:buChar char="§"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Version control software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is an essential part of the every-day of the modern software team's professional practices.</a:t>
            </a:r>
          </a:p>
          <a:p>
            <a:pPr marL="454025" indent="-225425" algn="just">
              <a:buFont typeface="Wingdings" panose="05000000000000000000" pitchFamily="2" charset="2"/>
              <a:buChar char="§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Version control software keeps track of every modification to the code in a special kind of database.</a:t>
            </a:r>
          </a:p>
          <a:p>
            <a:pPr marL="454025" indent="-225425" algn="just">
              <a:buFont typeface="Wingdings" panose="05000000000000000000" pitchFamily="2" charset="2"/>
              <a:buChar char="§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Version control protects source code from both catastrophe and the casual degradation of human error and unintended consequences.</a:t>
            </a:r>
          </a:p>
          <a:p>
            <a:pPr marL="454025" indent="-225425" algn="just">
              <a:buFont typeface="Wingdings" panose="05000000000000000000" pitchFamily="2" charset="2"/>
              <a:buChar char="§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Helps teams to solve problems like, tracking every individual change by each contributor and helping prevent concurrent work from conflict. </a:t>
            </a:r>
          </a:p>
          <a:p>
            <a:pPr marL="454025" indent="-225425" algn="just">
              <a:buFont typeface="Wingdings" panose="05000000000000000000" pitchFamily="2" charset="2"/>
              <a:buChar char="§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Conflicts if any should be solved using help of tool or manually.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Benefits:</a:t>
            </a:r>
          </a:p>
          <a:p>
            <a:pPr marL="454025" indent="-225425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 need to keep multiple backups.</a:t>
            </a:r>
          </a:p>
          <a:p>
            <a:pPr marL="454025" indent="-225425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Allows multiple people to work on same file / project.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4025" indent="-225425" algn="just">
              <a:buFont typeface="Wingdings" panose="05000000000000000000" pitchFamily="2" charset="2"/>
              <a:buChar char="§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 complete long-term change history of every file.</a:t>
            </a:r>
          </a:p>
          <a:p>
            <a:pPr marL="454025" indent="-225425" algn="just">
              <a:buFont typeface="Wingdings" panose="05000000000000000000" pitchFamily="2" charset="2"/>
              <a:buChar char="§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Branching and merging – maintain code as per projects / release / functionality etc.</a:t>
            </a:r>
          </a:p>
          <a:p>
            <a:pPr marL="454025" indent="-225425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Traceability -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ability to trace each change made to the software and connect it to project management and bug tracking software.</a:t>
            </a:r>
          </a:p>
          <a:p>
            <a:pPr marL="454025" indent="-225425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Easily switch / work on earlier file versions.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851818"/>
            <a:ext cx="2119236" cy="288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C54-BE46-4135-A815-3E1AE5B296D8}" type="slidenum">
              <a:rPr lang="en-IN" smtClean="0"/>
              <a:t>3</a:t>
            </a:fld>
            <a:endParaRPr lang="en-IN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</p:spPr>
        <p:txBody>
          <a:bodyPr/>
          <a:lstStyle/>
          <a:p>
            <a:r>
              <a:rPr lang="en-IN" dirty="0"/>
              <a:t>www.plusforum.in</a:t>
            </a:r>
          </a:p>
        </p:txBody>
      </p:sp>
    </p:spTree>
    <p:extLst>
      <p:ext uri="{BB962C8B-B14F-4D97-AF65-F5344CB8AC3E}">
        <p14:creationId xmlns:p14="http://schemas.microsoft.com/office/powerpoint/2010/main" val="195656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5375" y="228600"/>
            <a:ext cx="7588698" cy="688755"/>
          </a:xfrm>
          <a:prstGeom prst="rect">
            <a:avLst/>
          </a:prstGeom>
        </p:spPr>
        <p:txBody>
          <a:bodyPr wrap="none" lIns="72494" tIns="36247" rIns="72494" bIns="36247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Types of Version Control System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2401" y="1066800"/>
            <a:ext cx="2895600" cy="5690124"/>
          </a:xfrm>
          <a:prstGeom prst="rect">
            <a:avLst/>
          </a:prstGeom>
          <a:noFill/>
        </p:spPr>
        <p:txBody>
          <a:bodyPr wrap="square" lIns="72494" tIns="36247" rIns="72494" bIns="36247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Centralized VCS:</a:t>
            </a:r>
          </a:p>
          <a:p>
            <a:pPr>
              <a:spcBef>
                <a:spcPts val="476"/>
              </a:spcBef>
              <a:spcAft>
                <a:spcPts val="476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Workflow:</a:t>
            </a:r>
          </a:p>
          <a:p>
            <a:pPr marL="226543" indent="-226543">
              <a:buFont typeface="Arial" panose="020B0604020202020204" pitchFamily="34" charset="0"/>
              <a:buChar char="•"/>
            </a:pP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Pull down any changes other people have made from the central server.</a:t>
            </a:r>
          </a:p>
          <a:p>
            <a:pPr marL="226543" indent="-226543">
              <a:buFont typeface="Arial" panose="020B0604020202020204" pitchFamily="34" charset="0"/>
              <a:buChar char="•"/>
            </a:pP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Make your changes, and make sure they work properly.</a:t>
            </a:r>
          </a:p>
          <a:p>
            <a:pPr marL="226543" indent="-226543">
              <a:buFont typeface="Arial" panose="020B0604020202020204" pitchFamily="34" charset="0"/>
              <a:buChar char="•"/>
            </a:pP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Commit your changes to the central server, so other programmers can see them.</a:t>
            </a:r>
          </a:p>
          <a:p>
            <a:pPr>
              <a:spcBef>
                <a:spcPts val="476"/>
              </a:spcBef>
              <a:spcAft>
                <a:spcPts val="476"/>
              </a:spcAft>
            </a:pP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Benefits:</a:t>
            </a:r>
          </a:p>
          <a:p>
            <a:pPr marL="226543" indent="-226543">
              <a:buFont typeface="Arial" panose="020B0604020202020204" pitchFamily="34" charset="0"/>
              <a:buChar char="•"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Project history and database is maintained on centralized server, beneficial incase of large project size and history.</a:t>
            </a:r>
          </a:p>
          <a:p>
            <a:pPr>
              <a:spcBef>
                <a:spcPts val="476"/>
              </a:spcBef>
              <a:spcAft>
                <a:spcPts val="476"/>
              </a:spcAft>
            </a:pP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Disadvantages:</a:t>
            </a:r>
          </a:p>
          <a:p>
            <a:pPr marL="226543" indent="-226543">
              <a:buFont typeface="Arial" panose="020B0604020202020204" pitchFamily="34" charset="0"/>
              <a:buChar char="•"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Internet / network connection is must.</a:t>
            </a:r>
          </a:p>
          <a:p>
            <a:pPr marL="226543" indent="-226543">
              <a:buFont typeface="Arial" panose="020B0604020202020204" pitchFamily="34" charset="0"/>
              <a:buChar char="•"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Frequent (daily) database sync is necessary.</a:t>
            </a:r>
          </a:p>
          <a:p>
            <a:pPr marL="226543" indent="-226543">
              <a:buFont typeface="Arial" panose="020B0604020202020204" pitchFamily="34" charset="0"/>
              <a:buChar char="•"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Pull and push to centralized server can be time taking.</a:t>
            </a: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e.g. : SVN, TFS, Perforce</a:t>
            </a:r>
            <a:endParaRPr lang="en-IN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71800" y="1060566"/>
            <a:ext cx="2853329" cy="5769633"/>
          </a:xfrm>
          <a:prstGeom prst="rect">
            <a:avLst/>
          </a:prstGeom>
          <a:noFill/>
        </p:spPr>
        <p:txBody>
          <a:bodyPr wrap="square" lIns="72494" tIns="36247" rIns="72494" bIns="36247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Distributed VCS</a:t>
            </a:r>
          </a:p>
          <a:p>
            <a:pPr>
              <a:spcBef>
                <a:spcPts val="476"/>
              </a:spcBef>
              <a:spcAft>
                <a:spcPts val="476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Workflow:</a:t>
            </a:r>
          </a:p>
          <a:p>
            <a:pPr marL="226543" indent="-226543">
              <a:buFont typeface="Arial" panose="020B0604020202020204" pitchFamily="34" charset="0"/>
              <a:buChar char="•"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Clone entire repository on local machine.</a:t>
            </a:r>
          </a:p>
          <a:p>
            <a:pPr marL="226543" indent="-226543">
              <a:buFont typeface="Arial" panose="020B0604020202020204" pitchFamily="34" charset="0"/>
              <a:buChar char="•"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Maintain all code changes  on local machine.</a:t>
            </a:r>
          </a:p>
          <a:p>
            <a:pPr marL="226543" indent="-226543">
              <a:buFont typeface="Arial" panose="020B0604020202020204" pitchFamily="34" charset="0"/>
              <a:buChar char="•"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Incase of sharing the code with others, merge the code on central GIT repo.</a:t>
            </a:r>
          </a:p>
          <a:p>
            <a:pPr>
              <a:spcBef>
                <a:spcPts val="476"/>
              </a:spcBef>
              <a:spcAft>
                <a:spcPts val="476"/>
              </a:spcAft>
            </a:pP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Benefits:</a:t>
            </a:r>
          </a:p>
          <a:p>
            <a:pPr marL="226543" indent="-226543">
              <a:buFont typeface="Arial" panose="020B0604020202020204" pitchFamily="34" charset="0"/>
              <a:buChar char="•"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Extremely fast, as database resides on local drive.</a:t>
            </a:r>
          </a:p>
          <a:p>
            <a:pPr marL="226543" indent="-226543">
              <a:buFont typeface="Arial" panose="020B0604020202020204" pitchFamily="34" charset="0"/>
              <a:buChar char="•"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Committing to a changeset can be done locally. Group of changesets then can be pushed to remote repository.</a:t>
            </a:r>
          </a:p>
          <a:p>
            <a:pPr marL="226543" indent="-226543">
              <a:buFont typeface="Arial" panose="020B0604020202020204" pitchFamily="34" charset="0"/>
              <a:buChar char="•"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No need of internet connection.</a:t>
            </a:r>
          </a:p>
          <a:p>
            <a:pPr>
              <a:spcBef>
                <a:spcPts val="476"/>
              </a:spcBef>
              <a:spcAft>
                <a:spcPts val="476"/>
              </a:spcAft>
            </a:pP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Disadvantages:</a:t>
            </a:r>
          </a:p>
          <a:p>
            <a:pPr marL="226543" indent="-226543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only major one can be because of large project history / size. Initial cloning and maintaining huge database can eat up space on local machine.</a:t>
            </a:r>
          </a:p>
          <a:p>
            <a:pPr marL="226543" indent="-226543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Database backup should be done locally.</a:t>
            </a:r>
          </a:p>
          <a:p>
            <a:pPr>
              <a:spcBef>
                <a:spcPts val="476"/>
              </a:spcBef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e.g. GIT, Mercurial</a:t>
            </a:r>
            <a:endParaRPr lang="en-IN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www.plusforum.in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C54-BE46-4135-A815-3E1AE5B296D8}" type="slidenum">
              <a:rPr lang="en-IN" smtClean="0"/>
              <a:t>4</a:t>
            </a:fld>
            <a:endParaRPr lang="en-IN"/>
          </a:p>
        </p:txBody>
      </p:sp>
      <p:grpSp>
        <p:nvGrpSpPr>
          <p:cNvPr id="37" name="Group 36"/>
          <p:cNvGrpSpPr/>
          <p:nvPr/>
        </p:nvGrpSpPr>
        <p:grpSpPr>
          <a:xfrm>
            <a:off x="5943600" y="1154752"/>
            <a:ext cx="2286000" cy="2426648"/>
            <a:chOff x="5943600" y="1154752"/>
            <a:chExt cx="2286000" cy="2426648"/>
          </a:xfrm>
        </p:grpSpPr>
        <p:sp>
          <p:nvSpPr>
            <p:cNvPr id="35" name="Rounded Rectangle 34"/>
            <p:cNvSpPr/>
            <p:nvPr/>
          </p:nvSpPr>
          <p:spPr>
            <a:xfrm>
              <a:off x="5943600" y="1154752"/>
              <a:ext cx="2286000" cy="2426648"/>
            </a:xfrm>
            <a:prstGeom prst="roundRect">
              <a:avLst>
                <a:gd name="adj" fmla="val 6667"/>
              </a:avLst>
            </a:pr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Rounded Rectangle 2"/>
            <p:cNvSpPr/>
            <p:nvPr/>
          </p:nvSpPr>
          <p:spPr bwMode="auto">
            <a:xfrm>
              <a:off x="6384685" y="1371600"/>
              <a:ext cx="805836" cy="48807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14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Server</a:t>
              </a:r>
              <a:endParaRPr lang="en-IN" sz="1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7190521" y="2412695"/>
              <a:ext cx="805836" cy="48807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14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Client</a:t>
              </a:r>
              <a:endParaRPr lang="en-IN" sz="1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6172200" y="2412695"/>
              <a:ext cx="805836" cy="48807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14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Client</a:t>
              </a:r>
              <a:endParaRPr lang="en-IN" sz="1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Can 5"/>
            <p:cNvSpPr/>
            <p:nvPr/>
          </p:nvSpPr>
          <p:spPr bwMode="auto">
            <a:xfrm>
              <a:off x="7500844" y="1371600"/>
              <a:ext cx="495513" cy="488076"/>
            </a:xfrm>
            <a:prstGeom prst="can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494" tIns="36247" rIns="72494" bIns="3624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10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repo</a:t>
              </a:r>
              <a:endParaRPr lang="en-IN" sz="1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7" name="Straight Arrow Connector 6"/>
            <p:cNvCxnSpPr>
              <a:stCxn id="3" idx="2"/>
              <a:endCxn id="5" idx="0"/>
            </p:cNvCxnSpPr>
            <p:nvPr/>
          </p:nvCxnSpPr>
          <p:spPr bwMode="auto">
            <a:xfrm flipH="1">
              <a:off x="6575118" y="1859677"/>
              <a:ext cx="212485" cy="553018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Arrow Connector 7"/>
            <p:cNvCxnSpPr>
              <a:stCxn id="3" idx="2"/>
              <a:endCxn id="4" idx="0"/>
            </p:cNvCxnSpPr>
            <p:nvPr/>
          </p:nvCxnSpPr>
          <p:spPr bwMode="auto">
            <a:xfrm>
              <a:off x="6787603" y="1859677"/>
              <a:ext cx="805836" cy="553018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Arrow Connector 8"/>
            <p:cNvCxnSpPr/>
            <p:nvPr/>
          </p:nvCxnSpPr>
          <p:spPr bwMode="auto">
            <a:xfrm flipH="1">
              <a:off x="7163661" y="1617785"/>
              <a:ext cx="337184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TextBox 10"/>
            <p:cNvSpPr txBox="1"/>
            <p:nvPr/>
          </p:nvSpPr>
          <p:spPr>
            <a:xfrm>
              <a:off x="6480119" y="3137290"/>
              <a:ext cx="1431068" cy="242479"/>
            </a:xfrm>
            <a:prstGeom prst="rect">
              <a:avLst/>
            </a:prstGeom>
            <a:noFill/>
          </p:spPr>
          <p:txBody>
            <a:bodyPr wrap="square" lIns="72494" tIns="36247" rIns="72494" bIns="36247" rtlCol="0">
              <a:spAutoFit/>
            </a:bodyPr>
            <a:lstStyle/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Centralized VCS</a:t>
              </a:r>
              <a:endParaRPr lang="en-IN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943600" y="3789872"/>
            <a:ext cx="2438400" cy="2542230"/>
            <a:chOff x="5943600" y="3789872"/>
            <a:chExt cx="2438400" cy="2542230"/>
          </a:xfrm>
        </p:grpSpPr>
        <p:sp>
          <p:nvSpPr>
            <p:cNvPr id="38" name="Rectangle 37"/>
            <p:cNvSpPr/>
            <p:nvPr/>
          </p:nvSpPr>
          <p:spPr>
            <a:xfrm>
              <a:off x="7620000" y="4419600"/>
              <a:ext cx="658718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943600" y="3789872"/>
              <a:ext cx="2438400" cy="2542230"/>
            </a:xfrm>
            <a:prstGeom prst="roundRect">
              <a:avLst>
                <a:gd name="adj" fmla="val 6667"/>
              </a:avLst>
            </a:pr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6019800" y="4137242"/>
              <a:ext cx="658718" cy="43475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12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Client / Local</a:t>
              </a:r>
              <a:endParaRPr lang="en-IN" sz="1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Can 12"/>
            <p:cNvSpPr/>
            <p:nvPr/>
          </p:nvSpPr>
          <p:spPr bwMode="auto">
            <a:xfrm>
              <a:off x="6984097" y="4137242"/>
              <a:ext cx="483503" cy="434758"/>
            </a:xfrm>
            <a:prstGeom prst="can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494" tIns="36247" rIns="72494" bIns="3624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10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repo</a:t>
              </a:r>
              <a:endParaRPr lang="en-IN" sz="1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14" name="Straight Arrow Connector 13"/>
            <p:cNvCxnSpPr>
              <a:stCxn id="12" idx="3"/>
              <a:endCxn id="13" idx="2"/>
            </p:cNvCxnSpPr>
            <p:nvPr/>
          </p:nvCxnSpPr>
          <p:spPr bwMode="auto">
            <a:xfrm>
              <a:off x="6678518" y="4354621"/>
              <a:ext cx="305579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Rounded Rectangle 17"/>
            <p:cNvSpPr/>
            <p:nvPr/>
          </p:nvSpPr>
          <p:spPr bwMode="auto">
            <a:xfrm>
              <a:off x="6019800" y="5334000"/>
              <a:ext cx="658718" cy="43475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12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Client / Local</a:t>
              </a:r>
              <a:endParaRPr lang="en-IN" sz="1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" name="Can 18"/>
            <p:cNvSpPr/>
            <p:nvPr/>
          </p:nvSpPr>
          <p:spPr bwMode="auto">
            <a:xfrm>
              <a:off x="6998947" y="5334000"/>
              <a:ext cx="468653" cy="434758"/>
            </a:xfrm>
            <a:prstGeom prst="can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494" tIns="36247" rIns="72494" bIns="3624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10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repo</a:t>
              </a:r>
              <a:endParaRPr lang="en-IN" sz="1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20" name="Straight Arrow Connector 19"/>
            <p:cNvCxnSpPr>
              <a:stCxn id="18" idx="3"/>
              <a:endCxn id="19" idx="2"/>
            </p:cNvCxnSpPr>
            <p:nvPr/>
          </p:nvCxnSpPr>
          <p:spPr bwMode="auto">
            <a:xfrm>
              <a:off x="6678518" y="5551379"/>
              <a:ext cx="320429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TextBox 20"/>
            <p:cNvSpPr txBox="1"/>
            <p:nvPr/>
          </p:nvSpPr>
          <p:spPr>
            <a:xfrm>
              <a:off x="6629400" y="6082320"/>
              <a:ext cx="1314348" cy="242479"/>
            </a:xfrm>
            <a:prstGeom prst="rect">
              <a:avLst/>
            </a:prstGeom>
            <a:noFill/>
          </p:spPr>
          <p:txBody>
            <a:bodyPr wrap="square" lIns="72494" tIns="36247" rIns="72494" bIns="36247" rtlCol="0">
              <a:spAutoFit/>
            </a:bodyPr>
            <a:lstStyle/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Distributed VCS</a:t>
              </a:r>
              <a:endParaRPr lang="en-IN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13" idx="3"/>
            </p:cNvCxnSpPr>
            <p:nvPr/>
          </p:nvCxnSpPr>
          <p:spPr bwMode="auto">
            <a:xfrm>
              <a:off x="7225849" y="4572000"/>
              <a:ext cx="359528" cy="38100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Arrow Connector 22"/>
            <p:cNvCxnSpPr>
              <a:endCxn id="19" idx="1"/>
            </p:cNvCxnSpPr>
            <p:nvPr/>
          </p:nvCxnSpPr>
          <p:spPr bwMode="auto">
            <a:xfrm flipH="1">
              <a:off x="7233274" y="5060987"/>
              <a:ext cx="352103" cy="273013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Rounded Rectangle 30"/>
            <p:cNvSpPr/>
            <p:nvPr/>
          </p:nvSpPr>
          <p:spPr bwMode="auto">
            <a:xfrm>
              <a:off x="7620000" y="5105400"/>
              <a:ext cx="658718" cy="43475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58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12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Client / Local</a:t>
              </a:r>
              <a:endParaRPr lang="en-IN" sz="12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2" name="Can 31"/>
            <p:cNvSpPr/>
            <p:nvPr/>
          </p:nvSpPr>
          <p:spPr bwMode="auto">
            <a:xfrm>
              <a:off x="7746097" y="4518242"/>
              <a:ext cx="483503" cy="434758"/>
            </a:xfrm>
            <a:prstGeom prst="can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58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494" tIns="36247" rIns="72494" bIns="3624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10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repo</a:t>
              </a:r>
              <a:endParaRPr lang="en-IN" sz="1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597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152400"/>
            <a:ext cx="3794839" cy="688755"/>
          </a:xfrm>
          <a:prstGeom prst="rect">
            <a:avLst/>
          </a:prstGeom>
        </p:spPr>
        <p:txBody>
          <a:bodyPr wrap="none" lIns="72494" tIns="36247" rIns="72494" bIns="36247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Distributed VCS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C54-BE46-4135-A815-3E1AE5B296D8}" type="slidenum">
              <a:rPr lang="en-IN" smtClean="0"/>
              <a:t>5</a:t>
            </a:fld>
            <a:endParaRPr lang="en-IN"/>
          </a:p>
        </p:txBody>
      </p:sp>
      <p:sp>
        <p:nvSpPr>
          <p:cNvPr id="51" name="Rectangle 50"/>
          <p:cNvSpPr/>
          <p:nvPr/>
        </p:nvSpPr>
        <p:spPr bwMode="auto">
          <a:xfrm>
            <a:off x="435375" y="1472590"/>
            <a:ext cx="1235615" cy="8695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72494" tIns="36247" rIns="72494" bIns="36247" numCol="1" rtlCol="0" anchor="ctr" anchorCtr="0" compatLnSpc="1">
            <a:prstTxWarp prst="textNoShape">
              <a:avLst/>
            </a:prstTxWarp>
          </a:bodyPr>
          <a:lstStyle/>
          <a:p>
            <a:pPr defTabSz="36246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User A</a:t>
            </a:r>
            <a:endParaRPr lang="en-IN" sz="14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2" name="Can 51"/>
          <p:cNvSpPr/>
          <p:nvPr/>
        </p:nvSpPr>
        <p:spPr bwMode="auto">
          <a:xfrm>
            <a:off x="1133766" y="1689969"/>
            <a:ext cx="429779" cy="507217"/>
          </a:xfrm>
          <a:prstGeom prst="can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494" tIns="36247" rIns="72494" bIns="36247" numCol="1" rtlCol="0" anchor="t" anchorCtr="0" compatLnSpc="1">
            <a:prstTxWarp prst="textNoShape">
              <a:avLst/>
            </a:prstTxWarp>
          </a:bodyPr>
          <a:lstStyle/>
          <a:p>
            <a:pPr defTabSz="36246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8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Local repo</a:t>
            </a:r>
            <a:endParaRPr lang="en-IN" sz="8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2476826" y="1472590"/>
            <a:ext cx="1235615" cy="8695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72494" tIns="36247" rIns="72494" bIns="36247" numCol="1" rtlCol="0" anchor="ctr" anchorCtr="0" compatLnSpc="1">
            <a:prstTxWarp prst="textNoShape">
              <a:avLst/>
            </a:prstTxWarp>
          </a:bodyPr>
          <a:lstStyle/>
          <a:p>
            <a:pPr defTabSz="36246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User B</a:t>
            </a:r>
            <a:endParaRPr lang="en-IN" sz="14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1" name="Can 60"/>
          <p:cNvSpPr/>
          <p:nvPr/>
        </p:nvSpPr>
        <p:spPr bwMode="auto">
          <a:xfrm>
            <a:off x="3175217" y="1689969"/>
            <a:ext cx="429779" cy="507217"/>
          </a:xfrm>
          <a:prstGeom prst="can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494" tIns="36247" rIns="72494" bIns="36247" numCol="1" rtlCol="0" anchor="t" anchorCtr="0" compatLnSpc="1">
            <a:prstTxWarp prst="textNoShape">
              <a:avLst/>
            </a:prstTxWarp>
          </a:bodyPr>
          <a:lstStyle/>
          <a:p>
            <a:pPr defTabSz="36246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8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Local repo</a:t>
            </a:r>
            <a:endParaRPr lang="en-IN" sz="8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754725" y="2572495"/>
            <a:ext cx="537224" cy="242479"/>
          </a:xfrm>
          <a:prstGeom prst="rect">
            <a:avLst/>
          </a:prstGeom>
          <a:noFill/>
        </p:spPr>
        <p:txBody>
          <a:bodyPr wrap="square" lIns="72494" tIns="36247" rIns="72494" bIns="36247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endParaRPr lang="en-I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60256" y="3091242"/>
            <a:ext cx="537224" cy="242479"/>
          </a:xfrm>
          <a:prstGeom prst="rect">
            <a:avLst/>
          </a:prstGeom>
          <a:noFill/>
        </p:spPr>
        <p:txBody>
          <a:bodyPr wrap="square" lIns="72494" tIns="36247" rIns="72494" bIns="36247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endParaRPr lang="en-I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Curved Up Arrow 63"/>
          <p:cNvSpPr/>
          <p:nvPr/>
        </p:nvSpPr>
        <p:spPr bwMode="auto">
          <a:xfrm>
            <a:off x="922156" y="2269646"/>
            <a:ext cx="426499" cy="289838"/>
          </a:xfrm>
          <a:prstGeom prst="curved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494" tIns="36247" rIns="72494" bIns="36247" numCol="1" rtlCol="0" anchor="t" anchorCtr="0" compatLnSpc="1">
            <a:prstTxWarp prst="textNoShape">
              <a:avLst/>
            </a:prstTxWarp>
          </a:bodyPr>
          <a:lstStyle/>
          <a:p>
            <a:pPr defTabSz="36246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IN" sz="14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5" name="Curved Up Arrow 64"/>
          <p:cNvSpPr/>
          <p:nvPr/>
        </p:nvSpPr>
        <p:spPr bwMode="auto">
          <a:xfrm>
            <a:off x="2981231" y="2260982"/>
            <a:ext cx="426499" cy="289838"/>
          </a:xfrm>
          <a:prstGeom prst="curved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494" tIns="36247" rIns="72494" bIns="36247" numCol="1" rtlCol="0" anchor="t" anchorCtr="0" compatLnSpc="1">
            <a:prstTxWarp prst="textNoShape">
              <a:avLst/>
            </a:prstTxWarp>
          </a:bodyPr>
          <a:lstStyle/>
          <a:p>
            <a:pPr defTabSz="36246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IN" sz="14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62000" y="2542132"/>
            <a:ext cx="640378" cy="242479"/>
          </a:xfrm>
          <a:prstGeom prst="rect">
            <a:avLst/>
          </a:prstGeom>
          <a:noFill/>
        </p:spPr>
        <p:txBody>
          <a:bodyPr wrap="square" lIns="72494" tIns="36247" rIns="72494" bIns="36247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endParaRPr lang="en-I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925868" y="2542131"/>
            <a:ext cx="679128" cy="242479"/>
          </a:xfrm>
          <a:prstGeom prst="rect">
            <a:avLst/>
          </a:prstGeom>
          <a:noFill/>
        </p:spPr>
        <p:txBody>
          <a:bodyPr wrap="square" lIns="72494" tIns="36247" rIns="72494" bIns="36247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endParaRPr lang="en-I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Cloud 67"/>
          <p:cNvSpPr/>
          <p:nvPr/>
        </p:nvSpPr>
        <p:spPr bwMode="auto">
          <a:xfrm>
            <a:off x="1563545" y="2822472"/>
            <a:ext cx="1128170" cy="507217"/>
          </a:xfrm>
          <a:prstGeom prst="cloud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494" tIns="36247" rIns="72494" bIns="36247" numCol="1" rtlCol="0" anchor="t" anchorCtr="0" compatLnSpc="1">
            <a:prstTxWarp prst="textNoShape">
              <a:avLst/>
            </a:prstTxWarp>
          </a:bodyPr>
          <a:lstStyle/>
          <a:p>
            <a:pPr defTabSz="36246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IN" sz="14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1563545" y="4950651"/>
            <a:ext cx="1235615" cy="8695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72494" tIns="36247" rIns="72494" bIns="36247" numCol="1" rtlCol="0" anchor="ctr" anchorCtr="0" compatLnSpc="1">
            <a:prstTxWarp prst="textNoShape">
              <a:avLst/>
            </a:prstTxWarp>
          </a:bodyPr>
          <a:lstStyle/>
          <a:p>
            <a:pPr defTabSz="36246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User C</a:t>
            </a:r>
            <a:endParaRPr lang="en-IN" sz="14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0" name="Can 69"/>
          <p:cNvSpPr/>
          <p:nvPr/>
        </p:nvSpPr>
        <p:spPr bwMode="auto">
          <a:xfrm>
            <a:off x="2261937" y="5168030"/>
            <a:ext cx="429779" cy="507217"/>
          </a:xfrm>
          <a:prstGeom prst="can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494" tIns="36247" rIns="72494" bIns="36247" numCol="1" rtlCol="0" anchor="t" anchorCtr="0" compatLnSpc="1">
            <a:prstTxWarp prst="textNoShape">
              <a:avLst/>
            </a:prstTxWarp>
          </a:bodyPr>
          <a:lstStyle/>
          <a:p>
            <a:pPr defTabSz="36246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8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Local repo</a:t>
            </a:r>
            <a:endParaRPr lang="en-IN" sz="8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1" name="Curved Up Arrow 70"/>
          <p:cNvSpPr/>
          <p:nvPr/>
        </p:nvSpPr>
        <p:spPr bwMode="auto">
          <a:xfrm>
            <a:off x="2050327" y="5747707"/>
            <a:ext cx="426499" cy="289838"/>
          </a:xfrm>
          <a:prstGeom prst="curved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494" tIns="36247" rIns="72494" bIns="36247" numCol="1" rtlCol="0" anchor="t" anchorCtr="0" compatLnSpc="1">
            <a:prstTxWarp prst="textNoShape">
              <a:avLst/>
            </a:prstTxWarp>
          </a:bodyPr>
          <a:lstStyle/>
          <a:p>
            <a:pPr defTabSz="36246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IN" sz="14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879" y="3573919"/>
            <a:ext cx="671670" cy="869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Freeform 72"/>
          <p:cNvSpPr/>
          <p:nvPr/>
        </p:nvSpPr>
        <p:spPr bwMode="auto">
          <a:xfrm rot="3307584">
            <a:off x="901184" y="2968155"/>
            <a:ext cx="1418673" cy="208152"/>
          </a:xfrm>
          <a:custGeom>
            <a:avLst/>
            <a:gdLst>
              <a:gd name="connsiteX0" fmla="*/ 0 w 968991"/>
              <a:gd name="connsiteY0" fmla="*/ 0 h 341242"/>
              <a:gd name="connsiteX1" fmla="*/ 477672 w 968991"/>
              <a:gd name="connsiteY1" fmla="*/ 341194 h 341242"/>
              <a:gd name="connsiteX2" fmla="*/ 968991 w 968991"/>
              <a:gd name="connsiteY2" fmla="*/ 27296 h 34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8991" h="341242">
                <a:moveTo>
                  <a:pt x="0" y="0"/>
                </a:moveTo>
                <a:cubicBezTo>
                  <a:pt x="158087" y="168322"/>
                  <a:pt x="316174" y="336645"/>
                  <a:pt x="477672" y="341194"/>
                </a:cubicBezTo>
                <a:cubicBezTo>
                  <a:pt x="639170" y="345743"/>
                  <a:pt x="968991" y="27296"/>
                  <a:pt x="968991" y="2729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494" tIns="36247" rIns="72494" bIns="36247" numCol="1" rtlCol="0" anchor="t" anchorCtr="0" compatLnSpc="1">
            <a:prstTxWarp prst="textNoShape">
              <a:avLst/>
            </a:prstTxWarp>
          </a:bodyPr>
          <a:lstStyle/>
          <a:p>
            <a:pPr defTabSz="36246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IN" sz="14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4" name="Freeform 73"/>
          <p:cNvSpPr/>
          <p:nvPr/>
        </p:nvSpPr>
        <p:spPr bwMode="auto">
          <a:xfrm rot="13843175">
            <a:off x="1134188" y="2800583"/>
            <a:ext cx="1395368" cy="124740"/>
          </a:xfrm>
          <a:custGeom>
            <a:avLst/>
            <a:gdLst>
              <a:gd name="connsiteX0" fmla="*/ 0 w 968991"/>
              <a:gd name="connsiteY0" fmla="*/ 0 h 341242"/>
              <a:gd name="connsiteX1" fmla="*/ 477672 w 968991"/>
              <a:gd name="connsiteY1" fmla="*/ 341194 h 341242"/>
              <a:gd name="connsiteX2" fmla="*/ 968991 w 968991"/>
              <a:gd name="connsiteY2" fmla="*/ 27296 h 34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8991" h="341242">
                <a:moveTo>
                  <a:pt x="0" y="0"/>
                </a:moveTo>
                <a:cubicBezTo>
                  <a:pt x="158087" y="168322"/>
                  <a:pt x="316174" y="336645"/>
                  <a:pt x="477672" y="341194"/>
                </a:cubicBezTo>
                <a:cubicBezTo>
                  <a:pt x="639170" y="345743"/>
                  <a:pt x="968991" y="27296"/>
                  <a:pt x="968991" y="2729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494" tIns="36247" rIns="72494" bIns="36247" numCol="1" rtlCol="0" anchor="t" anchorCtr="0" compatLnSpc="1">
            <a:prstTxWarp prst="textNoShape">
              <a:avLst/>
            </a:prstTxWarp>
          </a:bodyPr>
          <a:lstStyle/>
          <a:p>
            <a:pPr defTabSz="36246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IN" sz="14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5" name="Freeform 74"/>
          <p:cNvSpPr/>
          <p:nvPr/>
        </p:nvSpPr>
        <p:spPr bwMode="auto">
          <a:xfrm rot="7406771">
            <a:off x="1896506" y="2979165"/>
            <a:ext cx="1256188" cy="186133"/>
          </a:xfrm>
          <a:custGeom>
            <a:avLst/>
            <a:gdLst>
              <a:gd name="connsiteX0" fmla="*/ 0 w 968991"/>
              <a:gd name="connsiteY0" fmla="*/ 0 h 341242"/>
              <a:gd name="connsiteX1" fmla="*/ 477672 w 968991"/>
              <a:gd name="connsiteY1" fmla="*/ 341194 h 341242"/>
              <a:gd name="connsiteX2" fmla="*/ 968991 w 968991"/>
              <a:gd name="connsiteY2" fmla="*/ 27296 h 34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8991" h="341242">
                <a:moveTo>
                  <a:pt x="0" y="0"/>
                </a:moveTo>
                <a:cubicBezTo>
                  <a:pt x="158087" y="168322"/>
                  <a:pt x="316174" y="336645"/>
                  <a:pt x="477672" y="341194"/>
                </a:cubicBezTo>
                <a:cubicBezTo>
                  <a:pt x="639170" y="345743"/>
                  <a:pt x="968991" y="27296"/>
                  <a:pt x="968991" y="2729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494" tIns="36247" rIns="72494" bIns="36247" numCol="1" rtlCol="0" anchor="t" anchorCtr="0" compatLnSpc="1">
            <a:prstTxWarp prst="textNoShape">
              <a:avLst/>
            </a:prstTxWarp>
          </a:bodyPr>
          <a:lstStyle/>
          <a:p>
            <a:pPr defTabSz="36246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IN" sz="14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6" name="Freeform 75"/>
          <p:cNvSpPr/>
          <p:nvPr/>
        </p:nvSpPr>
        <p:spPr bwMode="auto">
          <a:xfrm rot="18216467">
            <a:off x="2129125" y="3097601"/>
            <a:ext cx="1340070" cy="147504"/>
          </a:xfrm>
          <a:custGeom>
            <a:avLst/>
            <a:gdLst>
              <a:gd name="connsiteX0" fmla="*/ 0 w 968991"/>
              <a:gd name="connsiteY0" fmla="*/ 0 h 341242"/>
              <a:gd name="connsiteX1" fmla="*/ 477672 w 968991"/>
              <a:gd name="connsiteY1" fmla="*/ 341194 h 341242"/>
              <a:gd name="connsiteX2" fmla="*/ 968991 w 968991"/>
              <a:gd name="connsiteY2" fmla="*/ 27296 h 34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8991" h="341242">
                <a:moveTo>
                  <a:pt x="0" y="0"/>
                </a:moveTo>
                <a:cubicBezTo>
                  <a:pt x="158087" y="168322"/>
                  <a:pt x="316174" y="336645"/>
                  <a:pt x="477672" y="341194"/>
                </a:cubicBezTo>
                <a:cubicBezTo>
                  <a:pt x="639170" y="345743"/>
                  <a:pt x="968991" y="27296"/>
                  <a:pt x="968991" y="2729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494" tIns="36247" rIns="72494" bIns="36247" numCol="1" rtlCol="0" anchor="t" anchorCtr="0" compatLnSpc="1">
            <a:prstTxWarp prst="textNoShape">
              <a:avLst/>
            </a:prstTxWarp>
          </a:bodyPr>
          <a:lstStyle/>
          <a:p>
            <a:pPr defTabSz="36246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IN" sz="14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530548" y="3573919"/>
            <a:ext cx="805836" cy="581033"/>
          </a:xfrm>
          <a:prstGeom prst="rect">
            <a:avLst/>
          </a:prstGeom>
          <a:noFill/>
        </p:spPr>
        <p:txBody>
          <a:bodyPr wrap="square" lIns="72494" tIns="36247" rIns="72494" bIns="36247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Remote repository (GITHUB)</a:t>
            </a:r>
            <a:endParaRPr lang="en-I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Straight Arrow Connector 77"/>
          <p:cNvCxnSpPr/>
          <p:nvPr/>
        </p:nvCxnSpPr>
        <p:spPr bwMode="auto">
          <a:xfrm>
            <a:off x="2261936" y="4300825"/>
            <a:ext cx="0" cy="83328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TextBox 78"/>
          <p:cNvSpPr txBox="1"/>
          <p:nvPr/>
        </p:nvSpPr>
        <p:spPr>
          <a:xfrm>
            <a:off x="1832157" y="4515894"/>
            <a:ext cx="537224" cy="242479"/>
          </a:xfrm>
          <a:prstGeom prst="rect">
            <a:avLst/>
          </a:prstGeom>
          <a:noFill/>
        </p:spPr>
        <p:txBody>
          <a:bodyPr wrap="square" lIns="72494" tIns="36247" rIns="72494" bIns="36247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clone</a:t>
            </a:r>
            <a:endParaRPr lang="en-I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858879" y="6110005"/>
            <a:ext cx="640546" cy="242479"/>
          </a:xfrm>
          <a:prstGeom prst="rect">
            <a:avLst/>
          </a:prstGeom>
          <a:noFill/>
        </p:spPr>
        <p:txBody>
          <a:bodyPr wrap="square" lIns="72494" tIns="36247" rIns="72494" bIns="36247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endParaRPr lang="en-I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35375" y="6037545"/>
            <a:ext cx="1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DVCS</a:t>
            </a:r>
            <a:endParaRPr lang="en-IN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996820" y="2921999"/>
            <a:ext cx="537224" cy="242479"/>
          </a:xfrm>
          <a:prstGeom prst="rect">
            <a:avLst/>
          </a:prstGeom>
          <a:noFill/>
        </p:spPr>
        <p:txBody>
          <a:bodyPr wrap="square" lIns="72494" tIns="36247" rIns="72494" bIns="36247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endParaRPr lang="en-I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348782" y="2559455"/>
            <a:ext cx="537224" cy="242479"/>
          </a:xfrm>
          <a:prstGeom prst="rect">
            <a:avLst/>
          </a:prstGeom>
          <a:noFill/>
        </p:spPr>
        <p:txBody>
          <a:bodyPr wrap="square" lIns="72494" tIns="36247" rIns="72494" bIns="36247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endParaRPr lang="en-I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3094633" y="2430773"/>
            <a:ext cx="313097" cy="1143146"/>
          </a:xfrm>
          <a:prstGeom prst="straightConnector1">
            <a:avLst/>
          </a:prstGeom>
          <a:ln w="2540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282706" y="2818728"/>
            <a:ext cx="859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clone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00600" y="129540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itchFamily="34" charset="0"/>
              <a:buChar char="•"/>
              <a:defRPr sz="1600" b="1"/>
            </a:lvl1pPr>
          </a:lstStyle>
          <a:p>
            <a:r>
              <a:rPr lang="en-US" dirty="0"/>
              <a:t>User A </a:t>
            </a:r>
            <a:r>
              <a:rPr lang="en-US" b="0" dirty="0"/>
              <a:t>as the first user / Developer in the team to start coding.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800600" y="1828800"/>
            <a:ext cx="365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/>
              <a:t>User A </a:t>
            </a:r>
            <a:r>
              <a:rPr lang="en-US" sz="1600" dirty="0"/>
              <a:t>creates a </a:t>
            </a:r>
            <a:r>
              <a:rPr lang="en-US" sz="1600" b="1" dirty="0"/>
              <a:t>local repository </a:t>
            </a:r>
            <a:r>
              <a:rPr lang="en-US" sz="1600" dirty="0"/>
              <a:t>on his local machine / development environment. Local version control operations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800600" y="28194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/>
              <a:t>User B</a:t>
            </a:r>
            <a:r>
              <a:rPr lang="en-US" sz="1600" dirty="0"/>
              <a:t> joins the team to speed up the development work. He asks for a base code copy from User A.</a:t>
            </a:r>
            <a:r>
              <a:rPr lang="en-US" sz="1600" b="1" dirty="0"/>
              <a:t> 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4800600" y="35814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/>
              <a:t>User A </a:t>
            </a:r>
            <a:r>
              <a:rPr lang="en-US" sz="1600" dirty="0"/>
              <a:t>creates a </a:t>
            </a:r>
            <a:r>
              <a:rPr lang="en-US" sz="1600" b="1" dirty="0"/>
              <a:t>remote repository </a:t>
            </a:r>
            <a:r>
              <a:rPr lang="en-US" sz="1600" dirty="0"/>
              <a:t>on GitHub / GitLab and </a:t>
            </a:r>
            <a:r>
              <a:rPr lang="en-US" sz="1600" b="1" dirty="0"/>
              <a:t>Push</a:t>
            </a:r>
            <a:r>
              <a:rPr lang="en-US" sz="1600" dirty="0"/>
              <a:t> the code to remote repo. 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800600" y="43434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/>
              <a:t>User B </a:t>
            </a:r>
            <a:r>
              <a:rPr lang="en-US" sz="1600" dirty="0"/>
              <a:t>makes a clone of remote repo, a particular ranch to his / her local machine and gets a local repo created.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800600" y="513411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/>
              <a:t>Later User C</a:t>
            </a:r>
            <a:r>
              <a:rPr lang="en-US" sz="1600" dirty="0"/>
              <a:t> is asked to work on a new feature.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00600" y="5690696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/>
              <a:t>User C </a:t>
            </a:r>
            <a:r>
              <a:rPr lang="en-US" sz="1600" dirty="0"/>
              <a:t>makes a </a:t>
            </a:r>
            <a:r>
              <a:rPr lang="en-US" sz="1600" b="1" dirty="0"/>
              <a:t>clone </a:t>
            </a:r>
            <a:r>
              <a:rPr lang="en-US" sz="1600" dirty="0"/>
              <a:t>of remote repo, a particular ranch to his / her local machine and gets a local repo created.</a:t>
            </a:r>
          </a:p>
        </p:txBody>
      </p:sp>
      <p:sp>
        <p:nvSpPr>
          <p:cNvPr id="90" name="Footer Placeholder 1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</p:spPr>
        <p:txBody>
          <a:bodyPr/>
          <a:lstStyle/>
          <a:p>
            <a:r>
              <a:rPr lang="en-IN" dirty="0"/>
              <a:t>www.plusforum.in</a:t>
            </a:r>
          </a:p>
        </p:txBody>
      </p:sp>
    </p:spTree>
    <p:extLst>
      <p:ext uri="{BB962C8B-B14F-4D97-AF65-F5344CB8AC3E}">
        <p14:creationId xmlns:p14="http://schemas.microsoft.com/office/powerpoint/2010/main" val="10415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60" grpId="0" animBg="1"/>
      <p:bldP spid="61" grpId="0" animBg="1"/>
      <p:bldP spid="62" grpId="0"/>
      <p:bldP spid="63" grpId="0"/>
      <p:bldP spid="64" grpId="0" animBg="1"/>
      <p:bldP spid="65" grpId="0" animBg="1"/>
      <p:bldP spid="66" grpId="0"/>
      <p:bldP spid="67" grpId="0"/>
      <p:bldP spid="68" grpId="0" animBg="1"/>
      <p:bldP spid="69" grpId="0" animBg="1"/>
      <p:bldP spid="70" grpId="0" animBg="1"/>
      <p:bldP spid="71" grpId="0" animBg="1"/>
      <p:bldP spid="73" grpId="0" animBg="1"/>
      <p:bldP spid="74" grpId="0" animBg="1"/>
      <p:bldP spid="75" grpId="0" animBg="1"/>
      <p:bldP spid="76" grpId="0" animBg="1"/>
      <p:bldP spid="77" grpId="0"/>
      <p:bldP spid="79" grpId="0"/>
      <p:bldP spid="80" grpId="0"/>
      <p:bldP spid="82" grpId="0"/>
      <p:bldP spid="83" grpId="0"/>
      <p:bldP spid="85" grpId="0"/>
      <p:bldP spid="14" grpId="0"/>
      <p:bldP spid="86" grpId="0"/>
      <p:bldP spid="87" grpId="0"/>
      <p:bldP spid="15" grpId="0"/>
      <p:bldP spid="88" grpId="0"/>
      <p:bldP spid="8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5800" y="1460096"/>
            <a:ext cx="3657600" cy="749704"/>
          </a:xfrm>
        </p:spPr>
        <p:txBody>
          <a:bodyPr>
            <a:normAutofit/>
          </a:bodyPr>
          <a:lstStyle/>
          <a:p>
            <a:r>
              <a:rPr lang="en-US" sz="1800" dirty="0"/>
              <a:t>A centralized repository on a central server (SVN) is created.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C54-BE46-4135-A815-3E1AE5B296D8}" type="slidenum">
              <a:rPr lang="en-IN" smtClean="0"/>
              <a:t>6</a:t>
            </a:fld>
            <a:endParaRPr lang="en-IN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26" y="2059989"/>
            <a:ext cx="805836" cy="104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loud 8"/>
          <p:cNvSpPr/>
          <p:nvPr/>
        </p:nvSpPr>
        <p:spPr bwMode="auto">
          <a:xfrm>
            <a:off x="1567836" y="3345128"/>
            <a:ext cx="1128170" cy="507217"/>
          </a:xfrm>
          <a:prstGeom prst="cloud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494" tIns="36247" rIns="72494" bIns="36247" numCol="1" rtlCol="0" anchor="t" anchorCtr="0" compatLnSpc="1">
            <a:prstTxWarp prst="textNoShape">
              <a:avLst/>
            </a:prstTxWarp>
          </a:bodyPr>
          <a:lstStyle/>
          <a:p>
            <a:pPr defTabSz="36246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IN" sz="14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 rot="3326033">
            <a:off x="1729879" y="3742362"/>
            <a:ext cx="1292684" cy="121904"/>
          </a:xfrm>
          <a:custGeom>
            <a:avLst/>
            <a:gdLst>
              <a:gd name="connsiteX0" fmla="*/ 0 w 968991"/>
              <a:gd name="connsiteY0" fmla="*/ 0 h 341242"/>
              <a:gd name="connsiteX1" fmla="*/ 477672 w 968991"/>
              <a:gd name="connsiteY1" fmla="*/ 341194 h 341242"/>
              <a:gd name="connsiteX2" fmla="*/ 968991 w 968991"/>
              <a:gd name="connsiteY2" fmla="*/ 27296 h 34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8991" h="341242">
                <a:moveTo>
                  <a:pt x="0" y="0"/>
                </a:moveTo>
                <a:cubicBezTo>
                  <a:pt x="158087" y="168322"/>
                  <a:pt x="316174" y="336645"/>
                  <a:pt x="477672" y="341194"/>
                </a:cubicBezTo>
                <a:cubicBezTo>
                  <a:pt x="639170" y="345743"/>
                  <a:pt x="968991" y="27296"/>
                  <a:pt x="968991" y="2729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494" tIns="36247" rIns="72494" bIns="36247" numCol="1" rtlCol="0" anchor="t" anchorCtr="0" compatLnSpc="1">
            <a:prstTxWarp prst="textNoShape">
              <a:avLst/>
            </a:prstTxWarp>
          </a:bodyPr>
          <a:lstStyle/>
          <a:p>
            <a:pPr defTabSz="36246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IN" sz="14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 rot="14135729">
            <a:off x="1894299" y="3604915"/>
            <a:ext cx="1299199" cy="99733"/>
          </a:xfrm>
          <a:custGeom>
            <a:avLst/>
            <a:gdLst>
              <a:gd name="connsiteX0" fmla="*/ 0 w 968991"/>
              <a:gd name="connsiteY0" fmla="*/ 0 h 341242"/>
              <a:gd name="connsiteX1" fmla="*/ 477672 w 968991"/>
              <a:gd name="connsiteY1" fmla="*/ 341194 h 341242"/>
              <a:gd name="connsiteX2" fmla="*/ 968991 w 968991"/>
              <a:gd name="connsiteY2" fmla="*/ 27296 h 34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8991" h="341242">
                <a:moveTo>
                  <a:pt x="0" y="0"/>
                </a:moveTo>
                <a:cubicBezTo>
                  <a:pt x="158087" y="168322"/>
                  <a:pt x="316174" y="336645"/>
                  <a:pt x="477672" y="341194"/>
                </a:cubicBezTo>
                <a:cubicBezTo>
                  <a:pt x="639170" y="345743"/>
                  <a:pt x="968991" y="27296"/>
                  <a:pt x="968991" y="2729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494" tIns="36247" rIns="72494" bIns="36247" numCol="1" rtlCol="0" anchor="t" anchorCtr="0" compatLnSpc="1">
            <a:prstTxWarp prst="textNoShape">
              <a:avLst/>
            </a:prstTxWarp>
          </a:bodyPr>
          <a:lstStyle/>
          <a:p>
            <a:pPr defTabSz="36246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IN" sz="14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62000" y="4382202"/>
            <a:ext cx="1235615" cy="8695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72494" tIns="36247" rIns="72494" bIns="36247" numCol="1" rtlCol="0" anchor="ctr" anchorCtr="0" compatLnSpc="1">
            <a:prstTxWarp prst="textNoShape">
              <a:avLst/>
            </a:prstTxWarp>
          </a:bodyPr>
          <a:lstStyle/>
          <a:p>
            <a:pPr defTabSz="36246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User A – working copy / Client software</a:t>
            </a:r>
            <a:endParaRPr lang="en-IN" sz="14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97615" y="4015069"/>
            <a:ext cx="671530" cy="411756"/>
          </a:xfrm>
          <a:prstGeom prst="rect">
            <a:avLst/>
          </a:prstGeom>
          <a:noFill/>
        </p:spPr>
        <p:txBody>
          <a:bodyPr wrap="square" lIns="72494" tIns="36247" rIns="72494" bIns="36247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Check-out</a:t>
            </a:r>
            <a:endParaRPr lang="en-I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30312" y="3549362"/>
            <a:ext cx="653530" cy="411756"/>
          </a:xfrm>
          <a:prstGeom prst="rect">
            <a:avLst/>
          </a:prstGeom>
          <a:noFill/>
        </p:spPr>
        <p:txBody>
          <a:bodyPr wrap="square" lIns="72494" tIns="36247" rIns="72494" bIns="36247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Check-in</a:t>
            </a:r>
            <a:endParaRPr lang="en-I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62765" y="2391670"/>
            <a:ext cx="619961" cy="411756"/>
          </a:xfrm>
          <a:prstGeom prst="rect">
            <a:avLst/>
          </a:prstGeom>
          <a:noFill/>
        </p:spPr>
        <p:txBody>
          <a:bodyPr wrap="square" lIns="72494" tIns="36247" rIns="72494" bIns="36247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VCS Server</a:t>
            </a:r>
            <a:endParaRPr lang="en-I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588562" y="4382202"/>
            <a:ext cx="1235615" cy="8695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72494" tIns="36247" rIns="72494" bIns="36247" numCol="1" rtlCol="0" anchor="ctr" anchorCtr="0" compatLnSpc="1">
            <a:prstTxWarp prst="textNoShape">
              <a:avLst/>
            </a:prstTxWarp>
          </a:bodyPr>
          <a:lstStyle/>
          <a:p>
            <a:pPr defTabSz="36246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User B – working copy / Client software</a:t>
            </a:r>
            <a:endParaRPr lang="en-IN" sz="14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Freeform 16"/>
          <p:cNvSpPr/>
          <p:nvPr/>
        </p:nvSpPr>
        <p:spPr bwMode="auto">
          <a:xfrm rot="7278435">
            <a:off x="904357" y="3602922"/>
            <a:ext cx="1292684" cy="121904"/>
          </a:xfrm>
          <a:custGeom>
            <a:avLst/>
            <a:gdLst>
              <a:gd name="connsiteX0" fmla="*/ 0 w 968991"/>
              <a:gd name="connsiteY0" fmla="*/ 0 h 341242"/>
              <a:gd name="connsiteX1" fmla="*/ 477672 w 968991"/>
              <a:gd name="connsiteY1" fmla="*/ 341194 h 341242"/>
              <a:gd name="connsiteX2" fmla="*/ 968991 w 968991"/>
              <a:gd name="connsiteY2" fmla="*/ 27296 h 34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8991" h="341242">
                <a:moveTo>
                  <a:pt x="0" y="0"/>
                </a:moveTo>
                <a:cubicBezTo>
                  <a:pt x="158087" y="168322"/>
                  <a:pt x="316174" y="336645"/>
                  <a:pt x="477672" y="341194"/>
                </a:cubicBezTo>
                <a:cubicBezTo>
                  <a:pt x="639170" y="345743"/>
                  <a:pt x="968991" y="27296"/>
                  <a:pt x="968991" y="2729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494" tIns="36247" rIns="72494" bIns="36247" numCol="1" rtlCol="0" anchor="t" anchorCtr="0" compatLnSpc="1">
            <a:prstTxWarp prst="textNoShape">
              <a:avLst/>
            </a:prstTxWarp>
          </a:bodyPr>
          <a:lstStyle/>
          <a:p>
            <a:pPr defTabSz="36246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IN" sz="14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Freeform 17"/>
          <p:cNvSpPr/>
          <p:nvPr/>
        </p:nvSpPr>
        <p:spPr bwMode="auto">
          <a:xfrm rot="18088131">
            <a:off x="1068778" y="3749834"/>
            <a:ext cx="1299199" cy="99733"/>
          </a:xfrm>
          <a:custGeom>
            <a:avLst/>
            <a:gdLst>
              <a:gd name="connsiteX0" fmla="*/ 0 w 968991"/>
              <a:gd name="connsiteY0" fmla="*/ 0 h 341242"/>
              <a:gd name="connsiteX1" fmla="*/ 477672 w 968991"/>
              <a:gd name="connsiteY1" fmla="*/ 341194 h 341242"/>
              <a:gd name="connsiteX2" fmla="*/ 968991 w 968991"/>
              <a:gd name="connsiteY2" fmla="*/ 27296 h 34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8991" h="341242">
                <a:moveTo>
                  <a:pt x="0" y="0"/>
                </a:moveTo>
                <a:cubicBezTo>
                  <a:pt x="158087" y="168322"/>
                  <a:pt x="316174" y="336645"/>
                  <a:pt x="477672" y="341194"/>
                </a:cubicBezTo>
                <a:cubicBezTo>
                  <a:pt x="639170" y="345743"/>
                  <a:pt x="968991" y="27296"/>
                  <a:pt x="968991" y="2729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494" tIns="36247" rIns="72494" bIns="36247" numCol="1" rtlCol="0" anchor="t" anchorCtr="0" compatLnSpc="1">
            <a:prstTxWarp prst="textNoShape">
              <a:avLst/>
            </a:prstTxWarp>
          </a:bodyPr>
          <a:lstStyle/>
          <a:p>
            <a:pPr defTabSz="36246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IN" sz="14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50028" y="3143105"/>
            <a:ext cx="778975" cy="581033"/>
          </a:xfrm>
          <a:prstGeom prst="rect">
            <a:avLst/>
          </a:prstGeom>
          <a:noFill/>
        </p:spPr>
        <p:txBody>
          <a:bodyPr wrap="square" lIns="72494" tIns="36247" rIns="72494" bIns="36247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Over Network / internet</a:t>
            </a:r>
            <a:endParaRPr lang="en-I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18377" y="5574268"/>
            <a:ext cx="1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CVCS</a:t>
            </a:r>
            <a:endParaRPr lang="en-IN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0820" y="228600"/>
            <a:ext cx="3937506" cy="688755"/>
          </a:xfrm>
          <a:prstGeom prst="rect">
            <a:avLst/>
          </a:prstGeom>
        </p:spPr>
        <p:txBody>
          <a:bodyPr wrap="none" lIns="72494" tIns="36247" rIns="72494" bIns="36247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Centralized VCS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495800" y="2286000"/>
            <a:ext cx="396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228600">
              <a:spcBef>
                <a:spcPct val="20000"/>
              </a:spcBef>
              <a:buClr>
                <a:srgbClr val="A9A57C"/>
              </a:buClr>
              <a:buFont typeface="Arial" pitchFamily="34" charset="0"/>
              <a:buChar char="•"/>
            </a:pPr>
            <a:r>
              <a:rPr lang="en-US" dirty="0">
                <a:solidFill>
                  <a:srgbClr val="2F2B20"/>
                </a:solidFill>
              </a:rPr>
              <a:t>Developers / users will make a pull / checkout from the central repository.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95800" y="3267670"/>
            <a:ext cx="396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228600">
              <a:spcBef>
                <a:spcPct val="20000"/>
              </a:spcBef>
              <a:buClr>
                <a:srgbClr val="A9A57C"/>
              </a:buClr>
              <a:buFont typeface="Arial" pitchFamily="34" charset="0"/>
              <a:buChar char="•"/>
            </a:pPr>
            <a:r>
              <a:rPr lang="en-US" dirty="0">
                <a:solidFill>
                  <a:srgbClr val="2F2B20"/>
                </a:solidFill>
              </a:rPr>
              <a:t>Only latest version is pull / checked out in to local workspace on the developer’s machine.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95800" y="4343400"/>
            <a:ext cx="396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228600">
              <a:spcBef>
                <a:spcPct val="20000"/>
              </a:spcBef>
              <a:buClr>
                <a:srgbClr val="A9A57C"/>
              </a:buClr>
              <a:buFont typeface="Arial" pitchFamily="34" charset="0"/>
              <a:buChar char="•"/>
            </a:pPr>
            <a:r>
              <a:rPr lang="en-US" dirty="0">
                <a:solidFill>
                  <a:srgbClr val="2F2B20"/>
                </a:solidFill>
              </a:rPr>
              <a:t>Users / Developers will continue to check-in and check-out from central server to local workspace</a:t>
            </a:r>
          </a:p>
        </p:txBody>
      </p:sp>
      <p:sp>
        <p:nvSpPr>
          <p:cNvPr id="28" name="Footer Placeholder 1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</p:spPr>
        <p:txBody>
          <a:bodyPr/>
          <a:lstStyle/>
          <a:p>
            <a:r>
              <a:rPr lang="en-IN" dirty="0"/>
              <a:t>www.plusforum.in</a:t>
            </a:r>
          </a:p>
        </p:txBody>
      </p:sp>
    </p:spTree>
    <p:extLst>
      <p:ext uri="{BB962C8B-B14F-4D97-AF65-F5344CB8AC3E}">
        <p14:creationId xmlns:p14="http://schemas.microsoft.com/office/powerpoint/2010/main" val="104771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/>
      <p:bldP spid="25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5375" y="152400"/>
            <a:ext cx="7819979" cy="688755"/>
          </a:xfrm>
          <a:prstGeom prst="rect">
            <a:avLst/>
          </a:prstGeom>
        </p:spPr>
        <p:txBody>
          <a:bodyPr wrap="none" lIns="72494" tIns="36247" rIns="72494" bIns="36247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Branching and Merging strategies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523" y="990600"/>
            <a:ext cx="3215291" cy="214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67746" y="3147252"/>
            <a:ext cx="2524953" cy="242479"/>
          </a:xfrm>
          <a:prstGeom prst="rect">
            <a:avLst/>
          </a:prstGeom>
          <a:noFill/>
        </p:spPr>
        <p:txBody>
          <a:bodyPr wrap="square" lIns="72494" tIns="36247" rIns="72494" bIns="36247" rtlCol="0">
            <a:spAutoFit/>
          </a:bodyPr>
          <a:lstStyle/>
          <a:p>
            <a:r>
              <a:rPr lang="en-US" sz="1100" u="sng" dirty="0">
                <a:latin typeface="Arial" panose="020B0604020202020204" pitchFamily="34" charset="0"/>
                <a:cs typeface="Arial" panose="020B0604020202020204" pitchFamily="34" charset="0"/>
              </a:rPr>
              <a:t>Branching and merging scenario</a:t>
            </a:r>
            <a:endParaRPr lang="en-IN" sz="11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876800" y="4258878"/>
            <a:ext cx="537224" cy="289838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494" tIns="36247" rIns="72494" bIns="36247" numCol="1" rtlCol="0" anchor="ctr" anchorCtr="0" compatLnSpc="1">
            <a:prstTxWarp prst="textNoShape">
              <a:avLst/>
            </a:prstTxWarp>
          </a:bodyPr>
          <a:lstStyle/>
          <a:p>
            <a:pPr algn="ctr" defTabSz="36246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1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C0</a:t>
            </a:r>
            <a:endParaRPr lang="en-IN" sz="11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5575191" y="4258878"/>
            <a:ext cx="483502" cy="289838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494" tIns="36247" rIns="72494" bIns="36247" numCol="1" rtlCol="0" anchor="ctr" anchorCtr="0" compatLnSpc="1">
            <a:prstTxWarp prst="textNoShape">
              <a:avLst/>
            </a:prstTxWarp>
          </a:bodyPr>
          <a:lstStyle/>
          <a:p>
            <a:pPr algn="ctr" defTabSz="36246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1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C1</a:t>
            </a:r>
            <a:endParaRPr lang="en-IN" sz="11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242695" y="4258878"/>
            <a:ext cx="483502" cy="289838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494" tIns="36247" rIns="72494" bIns="36247" numCol="1" rtlCol="0" anchor="ctr" anchorCtr="0" compatLnSpc="1">
            <a:prstTxWarp prst="textNoShape">
              <a:avLst/>
            </a:prstTxWarp>
          </a:bodyPr>
          <a:lstStyle/>
          <a:p>
            <a:pPr algn="ctr" defTabSz="36246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1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C2</a:t>
            </a:r>
            <a:endParaRPr lang="en-IN" sz="11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5089" y="4911014"/>
            <a:ext cx="483502" cy="289838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494" tIns="36247" rIns="72494" bIns="36247" numCol="1" rtlCol="0" anchor="ctr" anchorCtr="0" compatLnSpc="1">
            <a:prstTxWarp prst="textNoShape">
              <a:avLst/>
            </a:prstTxWarp>
          </a:bodyPr>
          <a:lstStyle/>
          <a:p>
            <a:pPr algn="ctr" defTabSz="36246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1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C3</a:t>
            </a:r>
            <a:endParaRPr lang="en-IN" sz="11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870491" y="4258878"/>
            <a:ext cx="483502" cy="289838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494" tIns="36247" rIns="72494" bIns="36247" numCol="1" rtlCol="0" anchor="ctr" anchorCtr="0" compatLnSpc="1">
            <a:prstTxWarp prst="textNoShape">
              <a:avLst/>
            </a:prstTxWarp>
          </a:bodyPr>
          <a:lstStyle/>
          <a:p>
            <a:pPr algn="ctr" defTabSz="36246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1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C4</a:t>
            </a:r>
            <a:endParaRPr lang="en-IN" sz="11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7509198" y="4911014"/>
            <a:ext cx="483502" cy="289838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494" tIns="36247" rIns="72494" bIns="36247" numCol="1" rtlCol="0" anchor="ctr" anchorCtr="0" compatLnSpc="1">
            <a:prstTxWarp prst="textNoShape">
              <a:avLst/>
            </a:prstTxWarp>
          </a:bodyPr>
          <a:lstStyle/>
          <a:p>
            <a:pPr algn="ctr" defTabSz="36246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1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C5</a:t>
            </a:r>
            <a:endParaRPr lang="en-IN" sz="11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4930523" y="3806962"/>
            <a:ext cx="526869" cy="253609"/>
          </a:xfrm>
          <a:prstGeom prst="roundRect">
            <a:avLst>
              <a:gd name="adj" fmla="val 19296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494" tIns="36247" rIns="72494" bIns="36247" numCol="1" rtlCol="0" anchor="ctr" anchorCtr="0" compatLnSpc="1">
            <a:prstTxWarp prst="textNoShape">
              <a:avLst/>
            </a:prstTxWarp>
          </a:bodyPr>
          <a:lstStyle/>
          <a:p>
            <a:pPr algn="ctr" defTabSz="36246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8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Master</a:t>
            </a:r>
            <a:endParaRPr lang="en-IN" sz="8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7487514" y="5490691"/>
            <a:ext cx="526869" cy="253609"/>
          </a:xfrm>
          <a:prstGeom prst="roundRect">
            <a:avLst>
              <a:gd name="adj" fmla="val 19296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494" tIns="36247" rIns="72494" bIns="36247" numCol="1" rtlCol="0" anchor="ctr" anchorCtr="0" compatLnSpc="1">
            <a:prstTxWarp prst="textNoShape">
              <a:avLst/>
            </a:prstTxWarp>
          </a:bodyPr>
          <a:lstStyle/>
          <a:p>
            <a:pPr algn="ctr" defTabSz="36246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8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Feature</a:t>
            </a:r>
            <a:endParaRPr lang="en-IN" sz="8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>
            <a:stCxn id="17" idx="0"/>
          </p:cNvCxnSpPr>
          <p:nvPr/>
        </p:nvCxnSpPr>
        <p:spPr bwMode="auto">
          <a:xfrm flipV="1">
            <a:off x="7750949" y="5182738"/>
            <a:ext cx="1586" cy="30795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14" idx="1"/>
          </p:cNvCxnSpPr>
          <p:nvPr/>
        </p:nvCxnSpPr>
        <p:spPr bwMode="auto">
          <a:xfrm flipH="1">
            <a:off x="7388591" y="5055933"/>
            <a:ext cx="12060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stCxn id="12" idx="1"/>
          </p:cNvCxnSpPr>
          <p:nvPr/>
        </p:nvCxnSpPr>
        <p:spPr bwMode="auto">
          <a:xfrm flipH="1" flipV="1">
            <a:off x="6486032" y="4548716"/>
            <a:ext cx="419057" cy="50721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stCxn id="13" idx="1"/>
          </p:cNvCxnSpPr>
          <p:nvPr/>
        </p:nvCxnSpPr>
        <p:spPr bwMode="auto">
          <a:xfrm flipH="1">
            <a:off x="6718213" y="4403797"/>
            <a:ext cx="152279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6" idx="2"/>
          </p:cNvCxnSpPr>
          <p:nvPr/>
        </p:nvCxnSpPr>
        <p:spPr bwMode="auto">
          <a:xfrm>
            <a:off x="5193958" y="4060571"/>
            <a:ext cx="0" cy="19830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6058693" y="4403797"/>
            <a:ext cx="152279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>
            <a:off x="5414025" y="4403797"/>
            <a:ext cx="152279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5575191" y="4564680"/>
            <a:ext cx="644669" cy="350201"/>
          </a:xfrm>
          <a:prstGeom prst="rect">
            <a:avLst/>
          </a:prstGeom>
          <a:noFill/>
        </p:spPr>
        <p:txBody>
          <a:bodyPr wrap="square" lIns="72494" tIns="36247" rIns="72494" bIns="36247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Common Ancestor</a:t>
            </a:r>
            <a:endParaRPr lang="en-IN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09198" y="4560068"/>
            <a:ext cx="644669" cy="350201"/>
          </a:xfrm>
          <a:prstGeom prst="rect">
            <a:avLst/>
          </a:prstGeom>
          <a:noFill/>
        </p:spPr>
        <p:txBody>
          <a:bodyPr wrap="square" lIns="72494" tIns="36247" rIns="72494" bIns="36247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Snapshot to Merge</a:t>
            </a:r>
            <a:endParaRPr lang="en-IN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45705" y="5828257"/>
            <a:ext cx="2670937" cy="411756"/>
          </a:xfrm>
          <a:prstGeom prst="rect">
            <a:avLst/>
          </a:prstGeom>
          <a:noFill/>
        </p:spPr>
        <p:txBody>
          <a:bodyPr wrap="square" lIns="72494" tIns="36247" rIns="72494" bIns="36247" rtlCol="0">
            <a:spAutoFit/>
          </a:bodyPr>
          <a:lstStyle/>
          <a:p>
            <a:r>
              <a:rPr lang="en-US" sz="1100" u="sng" dirty="0">
                <a:latin typeface="Arial" panose="020B0604020202020204" pitchFamily="34" charset="0"/>
                <a:cs typeface="Arial" panose="020B0604020202020204" pitchFamily="34" charset="0"/>
              </a:rPr>
              <a:t>Simple Branching and merging in GIT project</a:t>
            </a:r>
            <a:endParaRPr lang="en-IN" sz="11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" name="TextBox 2047"/>
          <p:cNvSpPr txBox="1"/>
          <p:nvPr/>
        </p:nvSpPr>
        <p:spPr>
          <a:xfrm>
            <a:off x="228600" y="1066800"/>
            <a:ext cx="4267200" cy="1058087"/>
          </a:xfrm>
          <a:prstGeom prst="rect">
            <a:avLst/>
          </a:prstGeom>
          <a:noFill/>
        </p:spPr>
        <p:txBody>
          <a:bodyPr wrap="square" lIns="72494" tIns="36247" rIns="72494" bIns="36247" rtlCol="0">
            <a:spAutoFit/>
          </a:bodyPr>
          <a:lstStyle/>
          <a:p>
            <a:pPr marL="226543" indent="-226543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Brach by release, “staircase model”.</a:t>
            </a:r>
          </a:p>
          <a:p>
            <a:pPr marL="226543" indent="-226543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Branch by feature. Each distinct branch.</a:t>
            </a:r>
          </a:p>
          <a:p>
            <a:pPr marL="226543" indent="-226543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Hotfix branch.</a:t>
            </a:r>
          </a:p>
          <a:p>
            <a:pPr marL="226543" indent="-226543">
              <a:buFont typeface="Wingdings" panose="05000000000000000000" pitchFamily="2" charset="2"/>
              <a:buChar char="Ø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C54-BE46-4135-A815-3E1AE5B296D8}" type="slidenum">
              <a:rPr lang="en-IN" smtClean="0"/>
              <a:t>7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28600" y="2133600"/>
            <a:ext cx="4038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Best practices: </a:t>
            </a:r>
          </a:p>
          <a:p>
            <a:pPr marL="226543" indent="-226543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Keep option of branching only if required, keep it simple.</a:t>
            </a:r>
          </a:p>
          <a:p>
            <a:pPr marL="226543" indent="-226543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Incase of centralized VCS, merging should be done frequently / sooner (daily recommended)</a:t>
            </a:r>
          </a:p>
          <a:p>
            <a:pPr marL="226543" indent="-226543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 tagging as and when required.</a:t>
            </a:r>
          </a:p>
          <a:p>
            <a:pPr marL="226543" indent="-226543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Delete unwanted branches.</a:t>
            </a:r>
          </a:p>
          <a:p>
            <a:pPr marL="226543" indent="-226543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Identify shared components in details and in advance.</a:t>
            </a:r>
          </a:p>
          <a:p>
            <a:pPr marL="226543" indent="-226543">
              <a:buFont typeface="Wingdings" panose="05000000000000000000" pitchFamily="2" charset="2"/>
              <a:buChar char="§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6543" indent="-226543"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Merge only when your branch is compliable and stable.</a:t>
            </a:r>
          </a:p>
          <a:p>
            <a:endParaRPr lang="en-US" sz="1600" dirty="0"/>
          </a:p>
        </p:txBody>
      </p:sp>
      <p:sp>
        <p:nvSpPr>
          <p:cNvPr id="33" name="Footer Placeholder 1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</p:spPr>
        <p:txBody>
          <a:bodyPr/>
          <a:lstStyle/>
          <a:p>
            <a:r>
              <a:rPr lang="en-IN" dirty="0"/>
              <a:t>www.plusforum.in</a:t>
            </a:r>
          </a:p>
        </p:txBody>
      </p:sp>
    </p:spTree>
    <p:extLst>
      <p:ext uri="{BB962C8B-B14F-4D97-AF65-F5344CB8AC3E}">
        <p14:creationId xmlns:p14="http://schemas.microsoft.com/office/powerpoint/2010/main" val="245340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30" grpId="0"/>
      <p:bldP spid="34" grpId="0"/>
      <p:bldP spid="35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 bwMode="auto">
          <a:xfrm>
            <a:off x="5757160" y="1215842"/>
            <a:ext cx="2432676" cy="4420036"/>
          </a:xfrm>
          <a:prstGeom prst="roundRect">
            <a:avLst>
              <a:gd name="adj" fmla="val 8756"/>
            </a:avLst>
          </a:prstGeom>
          <a:solidFill>
            <a:schemeClr val="accent5">
              <a:lumMod val="60000"/>
              <a:lumOff val="40000"/>
              <a:alpha val="13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494" tIns="36247" rIns="72494" bIns="36247" numCol="1" rtlCol="0" anchor="t" anchorCtr="0" compatLnSpc="1">
            <a:prstTxWarp prst="textNoShape">
              <a:avLst/>
            </a:prstTxWarp>
          </a:bodyPr>
          <a:lstStyle/>
          <a:p>
            <a:pPr defTabSz="36246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IN" sz="14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49445"/>
            <a:ext cx="2871830" cy="688755"/>
          </a:xfrm>
          <a:prstGeom prst="rect">
            <a:avLst/>
          </a:prstGeom>
        </p:spPr>
        <p:txBody>
          <a:bodyPr wrap="none" lIns="72494" tIns="36247" rIns="72494" bIns="36247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GIT - DVCS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79" y="1110294"/>
            <a:ext cx="5523521" cy="2550530"/>
          </a:xfrm>
          <a:prstGeom prst="rect">
            <a:avLst/>
          </a:prstGeom>
          <a:noFill/>
        </p:spPr>
        <p:txBody>
          <a:bodyPr wrap="square" lIns="72494" tIns="36247" rIns="72494" bIns="36247" numCol="2" rtlCol="0">
            <a:normAutofit lnSpcReduction="10000"/>
          </a:bodyPr>
          <a:lstStyle/>
          <a:p>
            <a:pPr marL="226543" indent="-226543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GIT has bash /command-line interface and GUI as well.</a:t>
            </a:r>
          </a:p>
          <a:p>
            <a:pPr marL="226543" indent="-226543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Git is a distributed VCS. Provides extremely fast operation. Does not need centralized server. Once the entire repository is pulled on local machine, network / internet connection is not required for most of the VCS operations.</a:t>
            </a:r>
          </a:p>
          <a:p>
            <a:pPr marL="366244" indent="-226543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GIT works on most of the OS platforms 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OSx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Windows, Unix / Linux).</a:t>
            </a:r>
          </a:p>
          <a:p>
            <a:pPr marL="366244" indent="-226543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 installation, the GIT config should be run to configure user name, email ID, etc.</a:t>
            </a:r>
          </a:p>
          <a:p>
            <a:pPr marL="366244" indent="-226543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order to start using the VCS, the folder that you want to version control, run the command ‘git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’. This enables the VCS and tracking of file changes in the folder.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69728" y="1812689"/>
            <a:ext cx="1557950" cy="4733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72494" tIns="36247" rIns="72494" bIns="36247" rtlCol="0" anchor="ctr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Remote Repository</a:t>
            </a:r>
            <a:endParaRPr lang="en-IN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99507" y="2590800"/>
            <a:ext cx="1128170" cy="4117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72494" tIns="36247" rIns="72494" bIns="36247" rtlCol="0" anchor="ctr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Local Repository</a:t>
            </a:r>
            <a:endParaRPr lang="en-I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99507" y="3338921"/>
            <a:ext cx="1128170" cy="2424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72494" tIns="36247" rIns="72494" bIns="36247" rtlCol="0" anchor="ctr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Staging area</a:t>
            </a:r>
            <a:endParaRPr lang="en-I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9728" y="3960421"/>
            <a:ext cx="1557950" cy="2732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lIns="72494" tIns="36247" rIns="72494" bIns="36247" rtlCol="0" anchor="ctr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Working directory</a:t>
            </a:r>
            <a:endParaRPr lang="en-IN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6177173" y="2274267"/>
            <a:ext cx="0" cy="167001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7" idx="2"/>
          </p:cNvCxnSpPr>
          <p:nvPr/>
        </p:nvCxnSpPr>
        <p:spPr bwMode="auto">
          <a:xfrm>
            <a:off x="6848703" y="2286000"/>
            <a:ext cx="0" cy="26406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7251621" y="2274267"/>
            <a:ext cx="0" cy="34794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>
            <a:endCxn id="32" idx="3"/>
          </p:cNvCxnSpPr>
          <p:nvPr/>
        </p:nvCxnSpPr>
        <p:spPr bwMode="auto">
          <a:xfrm flipH="1" flipV="1">
            <a:off x="7239000" y="3091403"/>
            <a:ext cx="12621" cy="22834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7239000" y="3581400"/>
            <a:ext cx="12621" cy="36288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H="1">
            <a:off x="7638085" y="4097050"/>
            <a:ext cx="258205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7627677" y="2743200"/>
            <a:ext cx="26861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7896289" y="2761386"/>
            <a:ext cx="0" cy="133566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6655265" y="1474568"/>
            <a:ext cx="830420" cy="288646"/>
          </a:xfrm>
          <a:prstGeom prst="rect">
            <a:avLst/>
          </a:prstGeom>
          <a:noFill/>
        </p:spPr>
        <p:txBody>
          <a:bodyPr wrap="square" lIns="72494" tIns="36247" rIns="72494" bIns="36247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62133" y="3660823"/>
            <a:ext cx="443210" cy="242479"/>
          </a:xfrm>
          <a:prstGeom prst="rect">
            <a:avLst/>
          </a:prstGeom>
          <a:noFill/>
        </p:spPr>
        <p:txBody>
          <a:bodyPr wrap="square" lIns="72494" tIns="36247" rIns="72494" bIns="36247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en-I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02533" y="2970163"/>
            <a:ext cx="636467" cy="242479"/>
          </a:xfrm>
          <a:prstGeom prst="rect">
            <a:avLst/>
          </a:prstGeom>
          <a:noFill/>
        </p:spPr>
        <p:txBody>
          <a:bodyPr wrap="square" lIns="72494" tIns="36247" rIns="72494" bIns="36247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endParaRPr lang="en-I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84479" y="2343874"/>
            <a:ext cx="564085" cy="242479"/>
          </a:xfrm>
          <a:prstGeom prst="rect">
            <a:avLst/>
          </a:prstGeom>
          <a:noFill/>
        </p:spPr>
        <p:txBody>
          <a:bodyPr wrap="square" lIns="72494" tIns="36247" rIns="72494" bIns="36247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endParaRPr lang="en-I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84619" y="2309070"/>
            <a:ext cx="537224" cy="242479"/>
          </a:xfrm>
          <a:prstGeom prst="rect">
            <a:avLst/>
          </a:prstGeom>
          <a:noFill/>
        </p:spPr>
        <p:txBody>
          <a:bodyPr wrap="square" lIns="72494" tIns="36247" rIns="72494" bIns="36247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endParaRPr lang="en-I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10316" y="2970163"/>
            <a:ext cx="416349" cy="242479"/>
          </a:xfrm>
          <a:prstGeom prst="rect">
            <a:avLst/>
          </a:prstGeom>
          <a:noFill/>
        </p:spPr>
        <p:txBody>
          <a:bodyPr wrap="square" lIns="72494" tIns="36247" rIns="72494" bIns="36247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endParaRPr lang="en-I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4915" y="5208368"/>
            <a:ext cx="2417601" cy="581033"/>
          </a:xfrm>
          <a:prstGeom prst="rect">
            <a:avLst/>
          </a:prstGeom>
          <a:noFill/>
        </p:spPr>
        <p:txBody>
          <a:bodyPr wrap="square" lIns="72494" tIns="36247" rIns="72494" bIns="36247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‘git’ from, </a:t>
            </a:r>
            <a:r>
              <a:rPr lang="en-US" sz="11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http://git-scm.com</a:t>
            </a:r>
            <a:endParaRPr lang="en-US" sz="11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C54-BE46-4135-A815-3E1AE5B296D8}" type="slidenum">
              <a:rPr lang="en-IN" smtClean="0"/>
              <a:t>8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9079" y="3960421"/>
            <a:ext cx="5523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6244" indent="-226543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Working area: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similar to work area, development environment.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078" y="4343400"/>
            <a:ext cx="55235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6244" indent="-226543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Staging area: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where you store a place a snapshot before committing changes to the local repo.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079" y="4876800"/>
            <a:ext cx="5523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6244" indent="-226543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Local repo: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is a copy of remote repository. This is where you have all versioning of data/code/artifacts maintained.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344" y="5477044"/>
            <a:ext cx="5502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225425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Remote repository: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can be the GitHub repository or a remote repository maintained on a server on intranet.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69728" y="4268198"/>
            <a:ext cx="1692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Local GIT repository</a:t>
            </a:r>
          </a:p>
        </p:txBody>
      </p:sp>
      <p:sp>
        <p:nvSpPr>
          <p:cNvPr id="36" name="Footer Placeholder 1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</p:spPr>
        <p:txBody>
          <a:bodyPr/>
          <a:lstStyle/>
          <a:p>
            <a:r>
              <a:rPr lang="en-IN" dirty="0"/>
              <a:t>www.plusforum.in</a:t>
            </a:r>
          </a:p>
        </p:txBody>
      </p:sp>
    </p:spTree>
    <p:extLst>
      <p:ext uri="{BB962C8B-B14F-4D97-AF65-F5344CB8AC3E}">
        <p14:creationId xmlns:p14="http://schemas.microsoft.com/office/powerpoint/2010/main" val="182587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9" grpId="0"/>
      <p:bldP spid="31" grpId="0"/>
      <p:bldP spid="32" grpId="0"/>
      <p:bldP spid="33" grpId="0"/>
      <p:bldP spid="34" grpId="0"/>
      <p:bldP spid="35" grpId="0"/>
      <p:bldP spid="11" grpId="0"/>
      <p:bldP spid="13" grpId="0"/>
      <p:bldP spid="16" grpId="0"/>
      <p:bldP spid="17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ounded Rectangle 109"/>
          <p:cNvSpPr/>
          <p:nvPr/>
        </p:nvSpPr>
        <p:spPr bwMode="auto">
          <a:xfrm>
            <a:off x="3048000" y="1107509"/>
            <a:ext cx="2971800" cy="5217091"/>
          </a:xfrm>
          <a:prstGeom prst="roundRect">
            <a:avLst>
              <a:gd name="adj" fmla="val 4513"/>
            </a:avLst>
          </a:prstGeom>
          <a:solidFill>
            <a:srgbClr val="00B8FF">
              <a:alpha val="1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494" tIns="36247" rIns="72494" bIns="36247" numCol="1" rtlCol="0" anchor="t" anchorCtr="0" compatLnSpc="1">
            <a:prstTxWarp prst="textNoShape">
              <a:avLst/>
            </a:prstTxWarp>
          </a:bodyPr>
          <a:lstStyle/>
          <a:p>
            <a:pPr defTabSz="36246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IN" sz="14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07202" y="1219371"/>
            <a:ext cx="742950" cy="2424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72494" tIns="36247" rIns="72494" bIns="36247" rtlCol="0" anchor="ctr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endParaRPr lang="en-I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273537" y="1681433"/>
            <a:ext cx="610281" cy="507217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494" tIns="36247" rIns="72494" bIns="36247" numCol="1" rtlCol="0" anchor="ctr" anchorCtr="0" compatLnSpc="1">
            <a:prstTxWarp prst="textNoShape">
              <a:avLst/>
            </a:prstTxWarp>
          </a:bodyPr>
          <a:lstStyle/>
          <a:p>
            <a:pPr algn="ctr" defTabSz="36246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9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code</a:t>
            </a:r>
            <a:endParaRPr lang="en-IN" sz="9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9" name="Straight Arrow Connector 48"/>
          <p:cNvCxnSpPr>
            <a:stCxn id="47" idx="2"/>
            <a:endCxn id="48" idx="0"/>
          </p:cNvCxnSpPr>
          <p:nvPr/>
        </p:nvCxnSpPr>
        <p:spPr bwMode="auto">
          <a:xfrm>
            <a:off x="3578678" y="1461850"/>
            <a:ext cx="0" cy="21958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TextBox 49"/>
          <p:cNvSpPr txBox="1"/>
          <p:nvPr/>
        </p:nvSpPr>
        <p:spPr>
          <a:xfrm>
            <a:off x="3207202" y="2320357"/>
            <a:ext cx="742950" cy="4117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72494" tIns="36247" rIns="72494" bIns="36247" rtlCol="0" anchor="ctr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Master 1.1</a:t>
            </a:r>
            <a:endParaRPr lang="en-I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5064578" y="2882766"/>
            <a:ext cx="781811" cy="507217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494" tIns="36247" rIns="72494" bIns="36247" numCol="1" rtlCol="0" anchor="ctr" anchorCtr="0" compatLnSpc="1">
            <a:prstTxWarp prst="textNoShape">
              <a:avLst/>
            </a:prstTxWarp>
          </a:bodyPr>
          <a:lstStyle/>
          <a:p>
            <a:pPr algn="ctr" defTabSz="36246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9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Feature 2</a:t>
            </a:r>
            <a:endParaRPr lang="en-IN" sz="9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4123560" y="2882766"/>
            <a:ext cx="781814" cy="507217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494" tIns="36247" rIns="72494" bIns="36247" numCol="1" rtlCol="0" anchor="ctr" anchorCtr="0" compatLnSpc="1">
            <a:prstTxWarp prst="textNoShape">
              <a:avLst/>
            </a:prstTxWarp>
          </a:bodyPr>
          <a:lstStyle/>
          <a:p>
            <a:pPr algn="ctr" defTabSz="36246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9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Feature 1</a:t>
            </a:r>
            <a:endParaRPr lang="en-IN" sz="9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4248112" y="3592607"/>
            <a:ext cx="610281" cy="507217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494" tIns="36247" rIns="72494" bIns="36247" numCol="1" rtlCol="0" anchor="ctr" anchorCtr="0" compatLnSpc="1">
            <a:prstTxWarp prst="textNoShape">
              <a:avLst/>
            </a:prstTxWarp>
          </a:bodyPr>
          <a:lstStyle/>
          <a:p>
            <a:pPr algn="ctr" defTabSz="36246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9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Code 1</a:t>
            </a:r>
            <a:endParaRPr lang="en-IN" sz="9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104379" y="3592607"/>
            <a:ext cx="610281" cy="507217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494" tIns="36247" rIns="72494" bIns="36247" numCol="1" rtlCol="0" anchor="ctr" anchorCtr="0" compatLnSpc="1">
            <a:prstTxWarp prst="textNoShape">
              <a:avLst/>
            </a:prstTxWarp>
          </a:bodyPr>
          <a:lstStyle/>
          <a:p>
            <a:pPr algn="ctr" defTabSz="36246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9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Code 2</a:t>
            </a:r>
            <a:endParaRPr lang="en-IN" sz="9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 bwMode="auto">
          <a:xfrm>
            <a:off x="4565117" y="3389983"/>
            <a:ext cx="0" cy="20165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5409519" y="3389983"/>
            <a:ext cx="0" cy="20165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4533900" y="2541944"/>
            <a:ext cx="0" cy="32509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5421452" y="2541944"/>
            <a:ext cx="0" cy="32509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>
            <a:stCxn id="50" idx="3"/>
          </p:cNvCxnSpPr>
          <p:nvPr/>
        </p:nvCxnSpPr>
        <p:spPr bwMode="auto">
          <a:xfrm>
            <a:off x="3950153" y="2526235"/>
            <a:ext cx="147129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Oval 62"/>
          <p:cNvSpPr/>
          <p:nvPr/>
        </p:nvSpPr>
        <p:spPr bwMode="auto">
          <a:xfrm>
            <a:off x="4258336" y="4406572"/>
            <a:ext cx="610281" cy="507217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494" tIns="36247" rIns="72494" bIns="36247" numCol="1" rtlCol="0" anchor="ctr" anchorCtr="0" compatLnSpc="1">
            <a:prstTxWarp prst="textNoShape">
              <a:avLst/>
            </a:prstTxWarp>
          </a:bodyPr>
          <a:lstStyle/>
          <a:p>
            <a:pPr algn="ctr" defTabSz="36246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9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Code 1</a:t>
            </a:r>
            <a:endParaRPr lang="en-IN" sz="9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5114603" y="4406572"/>
            <a:ext cx="610281" cy="507217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494" tIns="36247" rIns="72494" bIns="36247" numCol="1" rtlCol="0" anchor="ctr" anchorCtr="0" compatLnSpc="1">
            <a:prstTxWarp prst="textNoShape">
              <a:avLst/>
            </a:prstTxWarp>
          </a:bodyPr>
          <a:lstStyle/>
          <a:p>
            <a:pPr algn="ctr" defTabSz="36246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9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Code 2</a:t>
            </a:r>
            <a:endParaRPr lang="en-IN" sz="9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5" name="Straight Arrow Connector 64"/>
          <p:cNvCxnSpPr>
            <a:stCxn id="53" idx="4"/>
            <a:endCxn id="63" idx="0"/>
          </p:cNvCxnSpPr>
          <p:nvPr/>
        </p:nvCxnSpPr>
        <p:spPr bwMode="auto">
          <a:xfrm>
            <a:off x="4553252" y="4099824"/>
            <a:ext cx="10224" cy="30674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stCxn id="54" idx="4"/>
            <a:endCxn id="64" idx="0"/>
          </p:cNvCxnSpPr>
          <p:nvPr/>
        </p:nvCxnSpPr>
        <p:spPr bwMode="auto">
          <a:xfrm>
            <a:off x="5409519" y="4099824"/>
            <a:ext cx="10224" cy="30674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Oval 72"/>
          <p:cNvSpPr/>
          <p:nvPr/>
        </p:nvSpPr>
        <p:spPr bwMode="auto">
          <a:xfrm>
            <a:off x="3273719" y="3592607"/>
            <a:ext cx="610281" cy="507217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494" tIns="36247" rIns="72494" bIns="36247" numCol="1" rtlCol="0" anchor="ctr" anchorCtr="0" compatLnSpc="1">
            <a:prstTxWarp prst="textNoShape">
              <a:avLst/>
            </a:prstTxWarp>
          </a:bodyPr>
          <a:lstStyle/>
          <a:p>
            <a:pPr algn="ctr" defTabSz="36246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9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Code 1</a:t>
            </a:r>
            <a:endParaRPr lang="en-IN" sz="9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214746" y="4454303"/>
            <a:ext cx="742950" cy="4117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72494" tIns="36247" rIns="72494" bIns="36247" rtlCol="0" anchor="ctr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Master 1.2</a:t>
            </a:r>
            <a:endParaRPr lang="en-I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Straight Arrow Connector 74"/>
          <p:cNvCxnSpPr/>
          <p:nvPr/>
        </p:nvCxnSpPr>
        <p:spPr bwMode="auto">
          <a:xfrm>
            <a:off x="3575493" y="2185411"/>
            <a:ext cx="0" cy="20165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Arrow Connector 75"/>
          <p:cNvCxnSpPr>
            <a:endCxn id="73" idx="0"/>
          </p:cNvCxnSpPr>
          <p:nvPr/>
        </p:nvCxnSpPr>
        <p:spPr bwMode="auto">
          <a:xfrm>
            <a:off x="3578859" y="2696839"/>
            <a:ext cx="0" cy="89576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Oval 77"/>
          <p:cNvSpPr/>
          <p:nvPr/>
        </p:nvSpPr>
        <p:spPr bwMode="auto">
          <a:xfrm>
            <a:off x="5073506" y="5202444"/>
            <a:ext cx="781813" cy="507217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494" tIns="36247" rIns="72494" bIns="36247" numCol="1" rtlCol="0" anchor="ctr" anchorCtr="0" compatLnSpc="1">
            <a:prstTxWarp prst="textNoShape">
              <a:avLst/>
            </a:prstTxWarp>
          </a:bodyPr>
          <a:lstStyle/>
          <a:p>
            <a:pPr algn="ctr" defTabSz="36246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9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Feature 2</a:t>
            </a:r>
            <a:endParaRPr lang="en-IN" sz="9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9" name="Oval 78"/>
          <p:cNvSpPr/>
          <p:nvPr/>
        </p:nvSpPr>
        <p:spPr bwMode="auto">
          <a:xfrm>
            <a:off x="4215493" y="5202444"/>
            <a:ext cx="781814" cy="507217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494" tIns="36247" rIns="72494" bIns="36247" numCol="1" rtlCol="0" anchor="ctr" anchorCtr="0" compatLnSpc="1">
            <a:prstTxWarp prst="textNoShape">
              <a:avLst/>
            </a:prstTxWarp>
          </a:bodyPr>
          <a:lstStyle/>
          <a:p>
            <a:pPr algn="ctr" defTabSz="36246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9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Feature 1</a:t>
            </a:r>
            <a:endParaRPr lang="en-IN" sz="9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80" name="Straight Arrow Connector 79"/>
          <p:cNvCxnSpPr/>
          <p:nvPr/>
        </p:nvCxnSpPr>
        <p:spPr bwMode="auto">
          <a:xfrm>
            <a:off x="4574045" y="5709662"/>
            <a:ext cx="0" cy="34780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Arrow Connector 80"/>
          <p:cNvCxnSpPr/>
          <p:nvPr/>
        </p:nvCxnSpPr>
        <p:spPr bwMode="auto">
          <a:xfrm>
            <a:off x="5418448" y="5709662"/>
            <a:ext cx="0" cy="34780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Arrow Connector 81"/>
          <p:cNvCxnSpPr>
            <a:cxnSpLocks/>
            <a:stCxn id="63" idx="4"/>
            <a:endCxn id="79" idx="0"/>
          </p:cNvCxnSpPr>
          <p:nvPr/>
        </p:nvCxnSpPr>
        <p:spPr bwMode="auto">
          <a:xfrm>
            <a:off x="4563477" y="4913789"/>
            <a:ext cx="42923" cy="28865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Arrow Connector 82"/>
          <p:cNvCxnSpPr>
            <a:stCxn id="64" idx="4"/>
          </p:cNvCxnSpPr>
          <p:nvPr/>
        </p:nvCxnSpPr>
        <p:spPr bwMode="auto">
          <a:xfrm>
            <a:off x="5419743" y="4913789"/>
            <a:ext cx="10637" cy="27292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TextBox 86"/>
          <p:cNvSpPr txBox="1"/>
          <p:nvPr/>
        </p:nvSpPr>
        <p:spPr>
          <a:xfrm>
            <a:off x="3204018" y="5851588"/>
            <a:ext cx="742950" cy="4117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72494" tIns="36247" rIns="72494" bIns="36247" rtlCol="0" anchor="ctr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Master 1.2</a:t>
            </a:r>
            <a:endParaRPr lang="en-I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Straight Arrow Connector 87"/>
          <p:cNvCxnSpPr>
            <a:stCxn id="73" idx="4"/>
            <a:endCxn id="74" idx="0"/>
          </p:cNvCxnSpPr>
          <p:nvPr/>
        </p:nvCxnSpPr>
        <p:spPr bwMode="auto">
          <a:xfrm>
            <a:off x="3578859" y="4099824"/>
            <a:ext cx="7362" cy="35447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Arrow Connector 91"/>
          <p:cNvCxnSpPr>
            <a:endCxn id="87" idx="3"/>
          </p:cNvCxnSpPr>
          <p:nvPr/>
        </p:nvCxnSpPr>
        <p:spPr bwMode="auto">
          <a:xfrm flipH="1">
            <a:off x="3946968" y="6057465"/>
            <a:ext cx="1483414" cy="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Straight Arrow Connector 97"/>
          <p:cNvCxnSpPr>
            <a:stCxn id="74" idx="3"/>
            <a:endCxn id="63" idx="2"/>
          </p:cNvCxnSpPr>
          <p:nvPr/>
        </p:nvCxnSpPr>
        <p:spPr bwMode="auto">
          <a:xfrm>
            <a:off x="3957697" y="4660181"/>
            <a:ext cx="300639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Straight Arrow Connector 98"/>
          <p:cNvCxnSpPr/>
          <p:nvPr/>
        </p:nvCxnSpPr>
        <p:spPr bwMode="auto">
          <a:xfrm>
            <a:off x="4871660" y="4679500"/>
            <a:ext cx="245986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" name="TextBox 108"/>
          <p:cNvSpPr txBox="1"/>
          <p:nvPr/>
        </p:nvSpPr>
        <p:spPr>
          <a:xfrm>
            <a:off x="4058584" y="1201440"/>
            <a:ext cx="1855081" cy="750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494" tIns="36247" rIns="72494" bIns="36247" rtlCol="0">
            <a:spAutoFit/>
          </a:bodyPr>
          <a:lstStyle>
            <a:defPPr>
              <a:defRPr lang="en-US"/>
            </a:defPPr>
          </a:lstStyle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Branching / merging scenario for Multiple development tracks with hotfix</a:t>
            </a:r>
            <a:endParaRPr lang="en-I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ounded Rectangle 110"/>
          <p:cNvSpPr/>
          <p:nvPr/>
        </p:nvSpPr>
        <p:spPr bwMode="auto">
          <a:xfrm>
            <a:off x="231958" y="1110292"/>
            <a:ext cx="2739842" cy="5217091"/>
          </a:xfrm>
          <a:prstGeom prst="roundRect">
            <a:avLst>
              <a:gd name="adj" fmla="val 4513"/>
            </a:avLst>
          </a:prstGeom>
          <a:solidFill>
            <a:srgbClr val="00B8FF">
              <a:alpha val="1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494" tIns="36247" rIns="72494" bIns="36247" numCol="1" rtlCol="0" anchor="t" anchorCtr="0" compatLnSpc="1">
            <a:prstTxWarp prst="textNoShape">
              <a:avLst/>
            </a:prstTxWarp>
          </a:bodyPr>
          <a:lstStyle/>
          <a:p>
            <a:pPr defTabSz="36246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IN" sz="140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9403" y="1200683"/>
            <a:ext cx="752114" cy="2424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72494" tIns="36247" rIns="72494" bIns="36247" rtlCol="0" anchor="ctr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endParaRPr lang="en-I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06556" y="1662745"/>
            <a:ext cx="617808" cy="507217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494" tIns="36247" rIns="72494" bIns="36247" numCol="1" rtlCol="0" anchor="ctr" anchorCtr="0" compatLnSpc="1">
            <a:prstTxWarp prst="textNoShape">
              <a:avLst/>
            </a:prstTxWarp>
          </a:bodyPr>
          <a:lstStyle/>
          <a:p>
            <a:pPr algn="ctr" defTabSz="36246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9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code</a:t>
            </a:r>
            <a:endParaRPr lang="en-IN" sz="9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112242" y="1662745"/>
            <a:ext cx="789822" cy="507217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494" tIns="36247" rIns="72494" bIns="36247" numCol="1" rtlCol="0" anchor="ctr" anchorCtr="0" compatLnSpc="1">
            <a:prstTxWarp prst="textNoShape">
              <a:avLst/>
            </a:prstTxWarp>
          </a:bodyPr>
          <a:lstStyle/>
          <a:p>
            <a:pPr algn="ctr" defTabSz="36246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9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Feature 2</a:t>
            </a:r>
            <a:endParaRPr lang="en-IN" sz="9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174524" y="1662745"/>
            <a:ext cx="776551" cy="507217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494" tIns="36247" rIns="72494" bIns="36247" numCol="1" rtlCol="0" anchor="ctr" anchorCtr="0" compatLnSpc="1">
            <a:prstTxWarp prst="textNoShape">
              <a:avLst/>
            </a:prstTxWarp>
          </a:bodyPr>
          <a:lstStyle/>
          <a:p>
            <a:pPr algn="ctr" defTabSz="36246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9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Feature 1</a:t>
            </a:r>
            <a:endParaRPr lang="en-IN" sz="9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9403" y="2420318"/>
            <a:ext cx="752114" cy="4117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72494" tIns="36247" rIns="72494" bIns="36247" rtlCol="0" anchor="ctr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Master 1.0</a:t>
            </a:r>
            <a:endParaRPr lang="en-I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285706" y="2372586"/>
            <a:ext cx="617808" cy="507217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494" tIns="36247" rIns="72494" bIns="36247" numCol="1" rtlCol="0" anchor="ctr" anchorCtr="0" compatLnSpc="1">
            <a:prstTxWarp prst="textNoShape">
              <a:avLst/>
            </a:prstTxWarp>
          </a:bodyPr>
          <a:lstStyle/>
          <a:p>
            <a:pPr algn="ctr" defTabSz="36246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9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Code 1</a:t>
            </a:r>
            <a:endParaRPr lang="en-IN" sz="9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152534" y="2372586"/>
            <a:ext cx="617808" cy="507217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494" tIns="36247" rIns="72494" bIns="36247" numCol="1" rtlCol="0" anchor="ctr" anchorCtr="0" compatLnSpc="1">
            <a:prstTxWarp prst="textNoShape">
              <a:avLst/>
            </a:prstTxWarp>
          </a:bodyPr>
          <a:lstStyle/>
          <a:p>
            <a:pPr algn="ctr" defTabSz="36246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9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Code 2</a:t>
            </a:r>
            <a:endParaRPr lang="en-IN" sz="9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112242" y="3111938"/>
            <a:ext cx="776552" cy="507217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494" tIns="36247" rIns="72494" bIns="36247" numCol="1" rtlCol="0" anchor="ctr" anchorCtr="0" compatLnSpc="1">
            <a:prstTxWarp prst="textNoShape">
              <a:avLst/>
            </a:prstTxWarp>
          </a:bodyPr>
          <a:lstStyle/>
          <a:p>
            <a:pPr algn="ctr" defTabSz="36246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9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Feature 2.1</a:t>
            </a:r>
            <a:endParaRPr lang="en-IN" sz="9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174524" y="3111938"/>
            <a:ext cx="776552" cy="507217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494" tIns="36247" rIns="72494" bIns="36247" numCol="1" rtlCol="0" anchor="ctr" anchorCtr="0" compatLnSpc="1">
            <a:prstTxWarp prst="textNoShape">
              <a:avLst/>
            </a:prstTxWarp>
          </a:bodyPr>
          <a:lstStyle/>
          <a:p>
            <a:pPr algn="ctr" defTabSz="36246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9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Feature 1.1</a:t>
            </a:r>
            <a:endParaRPr lang="en-IN" sz="9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5972" y="3697367"/>
            <a:ext cx="752114" cy="4117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72494" tIns="36247" rIns="72494" bIns="36247" rtlCol="0" anchor="ctr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Master 2.0</a:t>
            </a:r>
            <a:endParaRPr lang="en-I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 bwMode="auto">
          <a:xfrm>
            <a:off x="715460" y="1443162"/>
            <a:ext cx="0" cy="21958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606621" y="2169962"/>
            <a:ext cx="0" cy="20165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2461438" y="2169962"/>
            <a:ext cx="0" cy="20165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633482" y="2894558"/>
            <a:ext cx="0" cy="20165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488299" y="2894558"/>
            <a:ext cx="0" cy="20165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5" idx="3"/>
          </p:cNvCxnSpPr>
          <p:nvPr/>
        </p:nvCxnSpPr>
        <p:spPr bwMode="auto">
          <a:xfrm>
            <a:off x="1091517" y="1321923"/>
            <a:ext cx="1369921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575018" y="1321923"/>
            <a:ext cx="0" cy="32509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2461438" y="1321923"/>
            <a:ext cx="12080" cy="32509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 flipV="1">
            <a:off x="1091517" y="3919658"/>
            <a:ext cx="1396782" cy="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1628741" y="3619155"/>
            <a:ext cx="0" cy="32509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2476221" y="3594562"/>
            <a:ext cx="12078" cy="34969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>
            <a:stCxn id="6" idx="4"/>
            <a:endCxn id="9" idx="0"/>
          </p:cNvCxnSpPr>
          <p:nvPr/>
        </p:nvCxnSpPr>
        <p:spPr bwMode="auto">
          <a:xfrm>
            <a:off x="715460" y="2169962"/>
            <a:ext cx="0" cy="25035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>
            <a:stCxn id="9" idx="3"/>
            <a:endCxn id="10" idx="2"/>
          </p:cNvCxnSpPr>
          <p:nvPr/>
        </p:nvCxnSpPr>
        <p:spPr bwMode="auto">
          <a:xfrm flipV="1">
            <a:off x="1091517" y="2626195"/>
            <a:ext cx="194189" cy="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stCxn id="10" idx="6"/>
            <a:endCxn id="11" idx="2"/>
          </p:cNvCxnSpPr>
          <p:nvPr/>
        </p:nvCxnSpPr>
        <p:spPr bwMode="auto">
          <a:xfrm>
            <a:off x="1903514" y="2626195"/>
            <a:ext cx="24902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8" name="TextBox 107"/>
          <p:cNvSpPr txBox="1"/>
          <p:nvPr/>
        </p:nvSpPr>
        <p:spPr>
          <a:xfrm>
            <a:off x="304799" y="4998444"/>
            <a:ext cx="2505833" cy="411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494" tIns="36247" rIns="72494" bIns="36247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Branching and merging for Multiple development tracks</a:t>
            </a:r>
            <a:endParaRPr lang="en-I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35375" y="228600"/>
            <a:ext cx="6324698" cy="688755"/>
          </a:xfrm>
          <a:prstGeom prst="rect">
            <a:avLst/>
          </a:prstGeom>
        </p:spPr>
        <p:txBody>
          <a:bodyPr wrap="none" lIns="72494" tIns="36247" rIns="72494" bIns="36247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GIT – Branching Strategies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019800" y="1139801"/>
            <a:ext cx="2438400" cy="3448485"/>
          </a:xfrm>
          <a:prstGeom prst="rect">
            <a:avLst/>
          </a:prstGeom>
          <a:noFill/>
        </p:spPr>
        <p:txBody>
          <a:bodyPr wrap="square" lIns="72494" tIns="36247" rIns="72494" bIns="36247" rtlCol="0">
            <a:spAutoFit/>
          </a:bodyPr>
          <a:lstStyle/>
          <a:p>
            <a:pPr>
              <a:spcAft>
                <a:spcPts val="238"/>
              </a:spcAft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To rename a remote repository,</a:t>
            </a:r>
          </a:p>
          <a:p>
            <a:pPr marL="183751">
              <a:spcAft>
                <a:spcPts val="238"/>
              </a:spcAft>
            </a:pPr>
            <a:r>
              <a:rPr lang="en-US" sz="11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remote rename &lt;remote-name&gt;&lt;URL&gt;</a:t>
            </a:r>
          </a:p>
          <a:p>
            <a:pPr>
              <a:spcAft>
                <a:spcPts val="238"/>
              </a:spcAft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Verify after renaming,</a:t>
            </a:r>
          </a:p>
          <a:p>
            <a:pPr marL="183751">
              <a:spcAft>
                <a:spcPts val="238"/>
              </a:spcAft>
            </a:pPr>
            <a:r>
              <a:rPr lang="en-US" sz="11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remote –v</a:t>
            </a:r>
          </a:p>
          <a:p>
            <a:pPr>
              <a:spcAft>
                <a:spcPts val="238"/>
              </a:spcAft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To delete existing remote,</a:t>
            </a:r>
          </a:p>
          <a:p>
            <a:pPr marL="183751">
              <a:spcAft>
                <a:spcPts val="238"/>
              </a:spcAft>
            </a:pPr>
            <a:r>
              <a:rPr lang="en-US" sz="11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remote </a:t>
            </a:r>
            <a:r>
              <a:rPr lang="en-US" sz="11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</a:t>
            </a:r>
            <a:r>
              <a:rPr lang="en-US" sz="11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sz="11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11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183751">
              <a:spcAft>
                <a:spcPts val="238"/>
              </a:spcAft>
            </a:pPr>
            <a:r>
              <a:rPr lang="en-US" sz="11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remote –v</a:t>
            </a:r>
          </a:p>
          <a:p>
            <a:pPr>
              <a:spcAft>
                <a:spcPts val="238"/>
              </a:spcAft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To push commits made to local repo onto remote repo,</a:t>
            </a:r>
          </a:p>
          <a:p>
            <a:pPr marL="183751">
              <a:spcAft>
                <a:spcPts val="238"/>
              </a:spcAft>
            </a:pPr>
            <a:r>
              <a:rPr lang="en-US" sz="11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push origin master</a:t>
            </a:r>
          </a:p>
          <a:p>
            <a:pPr marL="183751">
              <a:spcAft>
                <a:spcPts val="238"/>
              </a:spcAft>
            </a:pPr>
            <a:r>
              <a:rPr lang="en-US" sz="11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push &lt;remote name&gt; &lt;branch&gt;</a:t>
            </a:r>
          </a:p>
          <a:p>
            <a:pPr>
              <a:spcAft>
                <a:spcPts val="238"/>
              </a:spcAft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To push local branch to remote branch and rename remote,</a:t>
            </a:r>
          </a:p>
          <a:p>
            <a:pPr marL="183751">
              <a:spcAft>
                <a:spcPts val="238"/>
              </a:spcAft>
            </a:pPr>
            <a:r>
              <a:rPr lang="en-US" sz="11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push &lt;remote-name&gt;&lt;local branch&gt;:&lt;remote branch-name&gt;</a:t>
            </a:r>
            <a:endParaRPr lang="en-IN" sz="11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C54-BE46-4135-A815-3E1AE5B296D8}" type="slidenum">
              <a:rPr lang="en-IN" smtClean="0"/>
              <a:t>9</a:t>
            </a:fld>
            <a:endParaRPr lang="en-IN"/>
          </a:p>
        </p:txBody>
      </p:sp>
      <p:sp>
        <p:nvSpPr>
          <p:cNvPr id="68" name="Footer Placeholder 1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</p:spPr>
        <p:txBody>
          <a:bodyPr/>
          <a:lstStyle/>
          <a:p>
            <a:r>
              <a:rPr lang="en-IN" dirty="0"/>
              <a:t>www.plusforum.in</a:t>
            </a:r>
          </a:p>
        </p:txBody>
      </p:sp>
    </p:spTree>
    <p:extLst>
      <p:ext uri="{BB962C8B-B14F-4D97-AF65-F5344CB8AC3E}">
        <p14:creationId xmlns:p14="http://schemas.microsoft.com/office/powerpoint/2010/main" val="106227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3" grpId="0" animBg="1"/>
      <p:bldP spid="64" grpId="0" animBg="1"/>
      <p:bldP spid="73" grpId="0" animBg="1"/>
      <p:bldP spid="74" grpId="0" animBg="1"/>
      <p:bldP spid="78" grpId="0" animBg="1"/>
      <p:bldP spid="79" grpId="0" animBg="1"/>
      <p:bldP spid="87" grpId="0" animBg="1"/>
      <p:bldP spid="109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0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2904</TotalTime>
  <Words>1777</Words>
  <Application>Microsoft Office PowerPoint</Application>
  <PresentationFormat>On-screen Show (4:3)</PresentationFormat>
  <Paragraphs>262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</vt:lpstr>
      <vt:lpstr>Wingdings</vt:lpstr>
      <vt:lpstr>Adjacency</vt:lpstr>
      <vt:lpstr>Version Control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 common Commands</vt:lpstr>
      <vt:lpstr>GIT Merge operations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Systems</dc:title>
  <dc:creator>ganesh</dc:creator>
  <cp:lastModifiedBy>Ganesh palnitkar</cp:lastModifiedBy>
  <cp:revision>48</cp:revision>
  <dcterms:created xsi:type="dcterms:W3CDTF">2017-02-10T05:26:05Z</dcterms:created>
  <dcterms:modified xsi:type="dcterms:W3CDTF">2024-07-30T08:25:18Z</dcterms:modified>
</cp:coreProperties>
</file>