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7" r:id="rId7"/>
    <p:sldId id="262" r:id="rId8"/>
    <p:sldId id="263" r:id="rId9"/>
    <p:sldId id="264" r:id="rId10"/>
    <p:sldId id="265" r:id="rId11"/>
    <p:sldId id="266" r:id="rId12"/>
    <p:sldId id="25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576"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4000"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1FFDA0-99D3-4658-A726-F5C5EDC68ED4}"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FB5CD5-42EB-4463-AD08-FBB2BF546CE0}" type="slidenum">
              <a:rPr lang="en-IN" smtClean="0"/>
              <a:t>‹#›</a:t>
            </a:fld>
            <a:endParaRPr lang="en-IN"/>
          </a:p>
        </p:txBody>
      </p:sp>
      <p:pic>
        <p:nvPicPr>
          <p:cNvPr id="9" name="Picture 8">
            <a:extLst>
              <a:ext uri="{FF2B5EF4-FFF2-40B4-BE49-F238E27FC236}">
                <a16:creationId xmlns:a16="http://schemas.microsoft.com/office/drawing/2014/main" id="{EBB2EDD5-FE6F-F488-E308-1C5A49723C3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11506200" y="76517"/>
            <a:ext cx="578880" cy="578880"/>
          </a:xfrm>
          <a:prstGeom prst="rect">
            <a:avLst/>
          </a:prstGeom>
        </p:spPr>
      </p:pic>
    </p:spTree>
    <p:extLst>
      <p:ext uri="{BB962C8B-B14F-4D97-AF65-F5344CB8AC3E}">
        <p14:creationId xmlns:p14="http://schemas.microsoft.com/office/powerpoint/2010/main" val="2068747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1FFDA0-99D3-4658-A726-F5C5EDC68ED4}" type="datetimeFigureOut">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FB5CD5-42EB-4463-AD08-FBB2BF546CE0}" type="slidenum">
              <a:rPr lang="en-IN" smtClean="0"/>
              <a:t>‹#›</a:t>
            </a:fld>
            <a:endParaRPr lang="en-IN"/>
          </a:p>
        </p:txBody>
      </p:sp>
    </p:spTree>
    <p:extLst>
      <p:ext uri="{BB962C8B-B14F-4D97-AF65-F5344CB8AC3E}">
        <p14:creationId xmlns:p14="http://schemas.microsoft.com/office/powerpoint/2010/main" val="1875257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1FFDA0-99D3-4658-A726-F5C5EDC68ED4}" type="datetimeFigureOut">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FB5CD5-42EB-4463-AD08-FBB2BF546CE0}" type="slidenum">
              <a:rPr lang="en-IN" smtClean="0"/>
              <a:t>‹#›</a:t>
            </a:fld>
            <a:endParaRPr lang="en-IN"/>
          </a:p>
        </p:txBody>
      </p:sp>
    </p:spTree>
    <p:extLst>
      <p:ext uri="{BB962C8B-B14F-4D97-AF65-F5344CB8AC3E}">
        <p14:creationId xmlns:p14="http://schemas.microsoft.com/office/powerpoint/2010/main" val="238140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1FFDA0-99D3-4658-A726-F5C5EDC68ED4}"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FB5CD5-42EB-4463-AD08-FBB2BF546CE0}" type="slidenum">
              <a:rPr lang="en-IN" smtClean="0"/>
              <a:t>‹#›</a:t>
            </a:fld>
            <a:endParaRPr lang="en-IN"/>
          </a:p>
        </p:txBody>
      </p:sp>
    </p:spTree>
    <p:extLst>
      <p:ext uri="{BB962C8B-B14F-4D97-AF65-F5344CB8AC3E}">
        <p14:creationId xmlns:p14="http://schemas.microsoft.com/office/powerpoint/2010/main" val="2377333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1FFDA0-99D3-4658-A726-F5C5EDC68ED4}"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FB5CD5-42EB-4463-AD08-FBB2BF546CE0}" type="slidenum">
              <a:rPr lang="en-IN" smtClean="0"/>
              <a:t>‹#›</a:t>
            </a:fld>
            <a:endParaRPr lang="en-IN"/>
          </a:p>
        </p:txBody>
      </p:sp>
    </p:spTree>
    <p:extLst>
      <p:ext uri="{BB962C8B-B14F-4D97-AF65-F5344CB8AC3E}">
        <p14:creationId xmlns:p14="http://schemas.microsoft.com/office/powerpoint/2010/main" val="149546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A1FFDA0-99D3-4658-A726-F5C5EDC68ED4}" type="datetimeFigureOut">
              <a:rPr lang="en-IN" smtClean="0"/>
              <a:t>30-07-2024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6FB5CD5-42EB-4463-AD08-FBB2BF546CE0}" type="slidenum">
              <a:rPr lang="en-IN" smtClean="0"/>
              <a:t>‹#›</a:t>
            </a:fld>
            <a:endParaRPr lang="en-IN"/>
          </a:p>
        </p:txBody>
      </p:sp>
    </p:spTree>
    <p:extLst>
      <p:ext uri="{BB962C8B-B14F-4D97-AF65-F5344CB8AC3E}">
        <p14:creationId xmlns:p14="http://schemas.microsoft.com/office/powerpoint/2010/main" val="998190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3A1FFDA0-99D3-4658-A726-F5C5EDC68ED4}" type="datetimeFigureOut">
              <a:rPr lang="en-IN" smtClean="0"/>
              <a:t>30-07-2024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06FB5CD5-42EB-4463-AD08-FBB2BF546CE0}" type="slidenum">
              <a:rPr lang="en-IN" smtClean="0"/>
              <a:t>‹#›</a:t>
            </a:fld>
            <a:endParaRPr lang="en-IN"/>
          </a:p>
        </p:txBody>
      </p:sp>
    </p:spTree>
    <p:extLst>
      <p:ext uri="{BB962C8B-B14F-4D97-AF65-F5344CB8AC3E}">
        <p14:creationId xmlns:p14="http://schemas.microsoft.com/office/powerpoint/2010/main" val="283963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3A1FFDA0-99D3-4658-A726-F5C5EDC68ED4}" type="datetimeFigureOut">
              <a:rPr lang="en-IN" smtClean="0"/>
              <a:t>30-07-2024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06FB5CD5-42EB-4463-AD08-FBB2BF546CE0}" type="slidenum">
              <a:rPr lang="en-IN" smtClean="0"/>
              <a:t>‹#›</a:t>
            </a:fld>
            <a:endParaRPr lang="en-IN"/>
          </a:p>
        </p:txBody>
      </p:sp>
    </p:spTree>
    <p:extLst>
      <p:ext uri="{BB962C8B-B14F-4D97-AF65-F5344CB8AC3E}">
        <p14:creationId xmlns:p14="http://schemas.microsoft.com/office/powerpoint/2010/main" val="410707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A1FFDA0-99D3-4658-A726-F5C5EDC68ED4}"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FB5CD5-42EB-4463-AD08-FBB2BF546CE0}" type="slidenum">
              <a:rPr lang="en-IN" smtClean="0"/>
              <a:t>‹#›</a:t>
            </a:fld>
            <a:endParaRPr lang="en-IN"/>
          </a:p>
        </p:txBody>
      </p:sp>
    </p:spTree>
    <p:extLst>
      <p:ext uri="{BB962C8B-B14F-4D97-AF65-F5344CB8AC3E}">
        <p14:creationId xmlns:p14="http://schemas.microsoft.com/office/powerpoint/2010/main" val="396927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A1FFDA0-99D3-4658-A726-F5C5EDC68ED4}" type="datetimeFigureOut">
              <a:rPr lang="en-IN" smtClean="0"/>
              <a:t>30-07-2024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6FB5CD5-42EB-4463-AD08-FBB2BF546CE0}" type="slidenum">
              <a:rPr lang="en-IN" smtClean="0"/>
              <a:t>‹#›</a:t>
            </a:fld>
            <a:endParaRPr lang="en-IN"/>
          </a:p>
        </p:txBody>
      </p:sp>
    </p:spTree>
    <p:extLst>
      <p:ext uri="{BB962C8B-B14F-4D97-AF65-F5344CB8AC3E}">
        <p14:creationId xmlns:p14="http://schemas.microsoft.com/office/powerpoint/2010/main" val="1372428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A1FFDA0-99D3-4658-A726-F5C5EDC68ED4}" type="datetimeFigureOut">
              <a:rPr lang="en-IN" smtClean="0"/>
              <a:t>30-07-2024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06FB5CD5-42EB-4463-AD08-FBB2BF546CE0}" type="slidenum">
              <a:rPr lang="en-IN" smtClean="0"/>
              <a:t>‹#›</a:t>
            </a:fld>
            <a:endParaRPr lang="en-IN"/>
          </a:p>
        </p:txBody>
      </p:sp>
    </p:spTree>
    <p:extLst>
      <p:ext uri="{BB962C8B-B14F-4D97-AF65-F5344CB8AC3E}">
        <p14:creationId xmlns:p14="http://schemas.microsoft.com/office/powerpoint/2010/main" val="2036983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9079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A1FFDA0-99D3-4658-A726-F5C5EDC68ED4}" type="datetimeFigureOut">
              <a:rPr lang="en-IN" smtClean="0"/>
              <a:t>30-07-2024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6FB5CD5-42EB-4463-AD08-FBB2BF546CE0}" type="slidenum">
              <a:rPr lang="en-IN" smtClean="0"/>
              <a:t>‹#›</a:t>
            </a:fld>
            <a:endParaRPr lang="en-IN"/>
          </a:p>
        </p:txBody>
      </p:sp>
      <p:pic>
        <p:nvPicPr>
          <p:cNvPr id="8" name="Picture 7">
            <a:extLst>
              <a:ext uri="{FF2B5EF4-FFF2-40B4-BE49-F238E27FC236}">
                <a16:creationId xmlns:a16="http://schemas.microsoft.com/office/drawing/2014/main" id="{90D04B9F-686F-FD74-026F-70E2D03A0CA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flipH="1">
            <a:off x="11430000" y="80642"/>
            <a:ext cx="577888" cy="577888"/>
          </a:xfrm>
          <a:prstGeom prst="rect">
            <a:avLst/>
          </a:prstGeom>
        </p:spPr>
      </p:pic>
    </p:spTree>
    <p:extLst>
      <p:ext uri="{BB962C8B-B14F-4D97-AF65-F5344CB8AC3E}">
        <p14:creationId xmlns:p14="http://schemas.microsoft.com/office/powerpoint/2010/main" val="27720613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localhost:8080/" TargetMode="External"/><Relationship Id="rId3" Type="http://schemas.openxmlformats.org/officeDocument/2006/relationships/image" Target="../media/image10.png"/><Relationship Id="rId7" Type="http://schemas.openxmlformats.org/officeDocument/2006/relationships/hyperlink" Target="http://192.168.33.26:8080/"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hyperlink" Target="http://192.168.33.27:8081/" TargetMode="External"/><Relationship Id="rId5" Type="http://schemas.openxmlformats.org/officeDocument/2006/relationships/hyperlink" Target="http://locahost:9001/" TargetMode="Externa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enkins.io/doc/" TargetMode="External"/><Relationship Id="rId2" Type="http://schemas.openxmlformats.org/officeDocument/2006/relationships/hyperlink" Target="https://www.jenkins.io/downloa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2286000"/>
            <a:ext cx="7315200" cy="1754326"/>
          </a:xfrm>
          <a:prstGeom prst="rect">
            <a:avLst/>
          </a:prstGeom>
          <a:noFill/>
        </p:spPr>
        <p:txBody>
          <a:bodyPr wrap="square" rtlCol="0">
            <a:spAutoFit/>
          </a:bodyPr>
          <a:lstStyle/>
          <a:p>
            <a:pPr algn="ctr"/>
            <a:r>
              <a:rPr lang="en-US" sz="5400" b="1" dirty="0">
                <a:latin typeface="Helvetica" panose="020B0604020202020204" pitchFamily="34" charset="0"/>
                <a:cs typeface="Helvetica" panose="020B0604020202020204" pitchFamily="34" charset="0"/>
              </a:rPr>
              <a:t>Setting CI-CD Pipeline with Jenkins</a:t>
            </a:r>
            <a:endParaRPr lang="en-IN" sz="54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10908893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DD9E1-CE68-C6E1-0820-84E866382A8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555B4E0-5E1B-6347-AEE3-E4D762148C86}"/>
              </a:ext>
            </a:extLst>
          </p:cNvPr>
          <p:cNvSpPr txBox="1"/>
          <p:nvPr/>
        </p:nvSpPr>
        <p:spPr>
          <a:xfrm>
            <a:off x="0" y="3733800"/>
            <a:ext cx="2590800" cy="1877437"/>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Jenkins </a:t>
            </a:r>
            <a:r>
              <a:rPr lang="en-US" sz="2400" b="1" dirty="0">
                <a:latin typeface="Helvetica" panose="020B0604020202020204" pitchFamily="34" charset="0"/>
                <a:cs typeface="Helvetica" panose="020B0604020202020204" pitchFamily="34" charset="0"/>
              </a:rPr>
              <a:t>Master – Agent</a:t>
            </a:r>
            <a:r>
              <a:rPr lang="en-US" sz="4000" b="1" dirty="0">
                <a:latin typeface="Helvetica" panose="020B0604020202020204" pitchFamily="34" charset="0"/>
                <a:cs typeface="Helvetica" panose="020B0604020202020204" pitchFamily="34" charset="0"/>
              </a:rPr>
              <a:t> </a:t>
            </a:r>
            <a:r>
              <a:rPr lang="en-US" sz="3600" b="1" dirty="0">
                <a:latin typeface="Helvetica" panose="020B0604020202020204" pitchFamily="34" charset="0"/>
                <a:cs typeface="Helvetica" panose="020B0604020202020204" pitchFamily="34" charset="0"/>
              </a:rPr>
              <a:t>model</a:t>
            </a:r>
            <a:endParaRPr lang="en-IN" sz="3600" b="1" dirty="0">
              <a:latin typeface="Helvetica" panose="020B0604020202020204" pitchFamily="34" charset="0"/>
              <a:cs typeface="Helvetica" panose="020B0604020202020204" pitchFamily="34" charset="0"/>
            </a:endParaRPr>
          </a:p>
        </p:txBody>
      </p:sp>
      <p:pic>
        <p:nvPicPr>
          <p:cNvPr id="7" name="Content Placeholder 6">
            <a:extLst>
              <a:ext uri="{FF2B5EF4-FFF2-40B4-BE49-F238E27FC236}">
                <a16:creationId xmlns:a16="http://schemas.microsoft.com/office/drawing/2014/main" id="{5B3BCA5E-BAB1-B168-0F52-A47E69DEBB0A}"/>
              </a:ext>
            </a:extLst>
          </p:cNvPr>
          <p:cNvPicPr>
            <a:picLocks noGrp="1" noChangeAspect="1"/>
          </p:cNvPicPr>
          <p:nvPr>
            <p:ph idx="1"/>
          </p:nvPr>
        </p:nvPicPr>
        <p:blipFill>
          <a:blip r:embed="rId2"/>
          <a:stretch>
            <a:fillRect/>
          </a:stretch>
        </p:blipFill>
        <p:spPr>
          <a:xfrm>
            <a:off x="2594833" y="1676400"/>
            <a:ext cx="9228938" cy="4286991"/>
          </a:xfrm>
        </p:spPr>
      </p:pic>
      <p:sp>
        <p:nvSpPr>
          <p:cNvPr id="8" name="TextBox 7">
            <a:extLst>
              <a:ext uri="{FF2B5EF4-FFF2-40B4-BE49-F238E27FC236}">
                <a16:creationId xmlns:a16="http://schemas.microsoft.com/office/drawing/2014/main" id="{614FD383-BD00-5232-33C2-BF866E94C9A1}"/>
              </a:ext>
            </a:extLst>
          </p:cNvPr>
          <p:cNvSpPr txBox="1"/>
          <p:nvPr/>
        </p:nvSpPr>
        <p:spPr>
          <a:xfrm>
            <a:off x="2590800" y="712170"/>
            <a:ext cx="5451332" cy="461665"/>
          </a:xfrm>
          <a:prstGeom prst="rect">
            <a:avLst/>
          </a:prstGeom>
          <a:noFill/>
        </p:spPr>
        <p:txBody>
          <a:bodyPr wrap="square" rtlCol="0">
            <a:spAutoFit/>
          </a:bodyPr>
          <a:lstStyle/>
          <a:p>
            <a:r>
              <a:rPr lang="en-US" sz="2400" b="1" u="sng" dirty="0"/>
              <a:t>Jenkins Master-Slave Architecture</a:t>
            </a:r>
            <a:endParaRPr lang="en-IN" sz="2400" b="1" u="sng" dirty="0"/>
          </a:p>
        </p:txBody>
      </p:sp>
    </p:spTree>
    <p:extLst>
      <p:ext uri="{BB962C8B-B14F-4D97-AF65-F5344CB8AC3E}">
        <p14:creationId xmlns:p14="http://schemas.microsoft.com/office/powerpoint/2010/main" val="259996680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1428B-D037-8E24-C426-FA2360B0C6E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3C6712F-187F-65F8-DED5-D20D149A5FFB}"/>
              </a:ext>
            </a:extLst>
          </p:cNvPr>
          <p:cNvSpPr txBox="1"/>
          <p:nvPr/>
        </p:nvSpPr>
        <p:spPr>
          <a:xfrm>
            <a:off x="61793" y="3733800"/>
            <a:ext cx="2362200" cy="2062103"/>
          </a:xfrm>
          <a:prstGeom prst="rect">
            <a:avLst/>
          </a:prstGeom>
          <a:noFill/>
        </p:spPr>
        <p:txBody>
          <a:bodyPr wrap="square" rtlCol="0">
            <a:spAutoFit/>
          </a:bodyPr>
          <a:lstStyle/>
          <a:p>
            <a:r>
              <a:rPr lang="en-US" sz="3200" b="1" dirty="0">
                <a:latin typeface="Helvetica" panose="020B0604020202020204" pitchFamily="34" charset="0"/>
                <a:cs typeface="Helvetica" panose="020B0604020202020204" pitchFamily="34" charset="0"/>
              </a:rPr>
              <a:t>Jenkins Master – Agent model</a:t>
            </a:r>
            <a:endParaRPr lang="en-IN" sz="3200" b="1" dirty="0">
              <a:latin typeface="Helvetica" panose="020B0604020202020204" pitchFamily="34" charset="0"/>
              <a:cs typeface="Helvetica" panose="020B0604020202020204" pitchFamily="34" charset="0"/>
            </a:endParaRPr>
          </a:p>
        </p:txBody>
      </p:sp>
      <p:sp>
        <p:nvSpPr>
          <p:cNvPr id="8" name="TextBox 7">
            <a:extLst>
              <a:ext uri="{FF2B5EF4-FFF2-40B4-BE49-F238E27FC236}">
                <a16:creationId xmlns:a16="http://schemas.microsoft.com/office/drawing/2014/main" id="{98C7DC59-5F5E-2C20-6115-7DB7B28D4264}"/>
              </a:ext>
            </a:extLst>
          </p:cNvPr>
          <p:cNvSpPr txBox="1"/>
          <p:nvPr/>
        </p:nvSpPr>
        <p:spPr>
          <a:xfrm>
            <a:off x="2590800" y="823277"/>
            <a:ext cx="7737332" cy="461665"/>
          </a:xfrm>
          <a:prstGeom prst="rect">
            <a:avLst/>
          </a:prstGeom>
          <a:noFill/>
        </p:spPr>
        <p:txBody>
          <a:bodyPr wrap="square" rtlCol="0">
            <a:spAutoFit/>
          </a:bodyPr>
          <a:lstStyle/>
          <a:p>
            <a:r>
              <a:rPr lang="en-US" sz="2400" b="1" u="sng" dirty="0"/>
              <a:t>Jenkins Master with agent on Docker host</a:t>
            </a:r>
            <a:endParaRPr lang="en-IN" sz="2400" b="1" u="sng" dirty="0"/>
          </a:p>
        </p:txBody>
      </p:sp>
      <p:pic>
        <p:nvPicPr>
          <p:cNvPr id="6" name="Content Placeholder 5">
            <a:extLst>
              <a:ext uri="{FF2B5EF4-FFF2-40B4-BE49-F238E27FC236}">
                <a16:creationId xmlns:a16="http://schemas.microsoft.com/office/drawing/2014/main" id="{1860DF90-633C-08C7-D79D-264B3B87C926}"/>
              </a:ext>
            </a:extLst>
          </p:cNvPr>
          <p:cNvPicPr>
            <a:picLocks noGrp="1" noChangeAspect="1"/>
          </p:cNvPicPr>
          <p:nvPr>
            <p:ph idx="1"/>
          </p:nvPr>
        </p:nvPicPr>
        <p:blipFill>
          <a:blip r:embed="rId2"/>
          <a:stretch>
            <a:fillRect/>
          </a:stretch>
        </p:blipFill>
        <p:spPr>
          <a:xfrm>
            <a:off x="2743200" y="1829299"/>
            <a:ext cx="8879264" cy="3809002"/>
          </a:xfrm>
        </p:spPr>
      </p:pic>
    </p:spTree>
    <p:extLst>
      <p:ext uri="{BB962C8B-B14F-4D97-AF65-F5344CB8AC3E}">
        <p14:creationId xmlns:p14="http://schemas.microsoft.com/office/powerpoint/2010/main" val="457211097"/>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3048001" y="914400"/>
            <a:ext cx="8229600" cy="5049798"/>
            <a:chOff x="515655" y="1274802"/>
            <a:chExt cx="8094945" cy="4897398"/>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344113"/>
              <a:ext cx="361950" cy="408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770" y="1372869"/>
              <a:ext cx="353840" cy="379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2185" y="1307532"/>
              <a:ext cx="361950" cy="459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3400" y="2405915"/>
              <a:ext cx="2362200" cy="3657600"/>
            </a:xfrm>
            <a:prstGeom prst="rect">
              <a:avLst/>
            </a:prstGeom>
            <a:solidFill>
              <a:schemeClr val="accent3">
                <a:lumMod val="60000"/>
                <a:lumOff val="40000"/>
              </a:schemeClr>
            </a:solidFill>
            <a:ln>
              <a:solidFill>
                <a:schemeClr val="tx1"/>
              </a:solidFill>
            </a:ln>
          </p:spPr>
          <p:txBody>
            <a:bodyPr wrap="square" rtlCol="0">
              <a:noAutofit/>
            </a:bodyPr>
            <a:lstStyle/>
            <a:p>
              <a:pPr algn="r"/>
              <a:endParaRPr lang="en-US" sz="1600" dirty="0">
                <a:latin typeface="Helvetica" panose="020B0604020202020204" pitchFamily="34" charset="0"/>
                <a:cs typeface="Helvetica" panose="020B0604020202020204" pitchFamily="34" charset="0"/>
              </a:endParaRPr>
            </a:p>
            <a:p>
              <a:pPr algn="r"/>
              <a:r>
                <a:rPr lang="en-US" sz="1600" dirty="0">
                  <a:latin typeface="Helvetica" panose="020B0604020202020204" pitchFamily="34" charset="0"/>
                  <a:cs typeface="Helvetica" panose="020B0604020202020204" pitchFamily="34" charset="0"/>
                </a:rPr>
                <a:t>Jenkins Box </a:t>
              </a:r>
            </a:p>
            <a:p>
              <a:pPr algn="r"/>
              <a:r>
                <a:rPr lang="en-US" sz="1100" dirty="0">
                  <a:latin typeface="Helvetica" panose="020B0604020202020204" pitchFamily="34" charset="0"/>
                  <a:cs typeface="Helvetica" panose="020B0604020202020204" pitchFamily="34" charset="0"/>
                </a:rPr>
                <a:t>(Jenkins as a service)</a:t>
              </a:r>
              <a:endParaRPr lang="en-US" sz="1600" dirty="0">
                <a:latin typeface="Helvetica" panose="020B0604020202020204" pitchFamily="34" charset="0"/>
                <a:cs typeface="Helvetica" panose="020B0604020202020204" pitchFamily="34" charset="0"/>
              </a:endParaRPr>
            </a:p>
            <a:p>
              <a:pPr algn="r"/>
              <a:r>
                <a:rPr lang="en-US" sz="1200" dirty="0">
                  <a:solidFill>
                    <a:schemeClr val="accent1"/>
                  </a:solidFill>
                  <a:latin typeface="Helvetica" panose="020B0604020202020204" pitchFamily="34" charset="0"/>
                  <a:cs typeface="Helvetica" panose="020B0604020202020204" pitchFamily="34" charset="0"/>
                  <a:hlinkClick r:id="rId5"/>
                </a:rPr>
                <a:t>http://locahost:9001</a:t>
              </a:r>
              <a:endParaRPr lang="en-US" sz="1200" dirty="0">
                <a:solidFill>
                  <a:schemeClr val="accent1"/>
                </a:solidFill>
                <a:latin typeface="Helvetica" panose="020B0604020202020204" pitchFamily="34" charset="0"/>
                <a:cs typeface="Helvetica" panose="020B0604020202020204" pitchFamily="34" charset="0"/>
              </a:endParaRPr>
            </a:p>
            <a:p>
              <a:pPr algn="r"/>
              <a:endParaRPr lang="en-US" sz="1200" dirty="0">
                <a:solidFill>
                  <a:schemeClr val="accent1"/>
                </a:solidFill>
                <a:latin typeface="Helvetica" panose="020B0604020202020204" pitchFamily="34" charset="0"/>
                <a:cs typeface="Helvetica" panose="020B0604020202020204" pitchFamily="34" charset="0"/>
              </a:endParaRPr>
            </a:p>
            <a:p>
              <a:pPr algn="r"/>
              <a:r>
                <a:rPr lang="en-US" sz="1200" dirty="0">
                  <a:latin typeface="Helvetica" panose="020B0604020202020204" pitchFamily="34" charset="0"/>
                  <a:cs typeface="Helvetica" panose="020B0604020202020204" pitchFamily="34" charset="0"/>
                </a:rPr>
                <a:t>Plugins: </a:t>
              </a:r>
            </a:p>
            <a:p>
              <a:pPr marL="171450" indent="-171450" algn="r">
                <a:buFont typeface="Arial" panose="020B0604020202020204" pitchFamily="34" charset="0"/>
                <a:buChar char="•"/>
              </a:pPr>
              <a:r>
                <a:rPr lang="en-US" sz="1200" dirty="0">
                  <a:latin typeface="Helvetica" panose="020B0604020202020204" pitchFamily="34" charset="0"/>
                  <a:cs typeface="Helvetica" panose="020B0604020202020204" pitchFamily="34" charset="0"/>
                </a:rPr>
                <a:t>JIRA plugin</a:t>
              </a:r>
            </a:p>
            <a:p>
              <a:pPr marL="171450" indent="-171450" algn="r">
                <a:buFont typeface="Arial" panose="020B0604020202020204" pitchFamily="34" charset="0"/>
                <a:buChar char="•"/>
              </a:pPr>
              <a:r>
                <a:rPr lang="en-US" sz="1200" dirty="0">
                  <a:latin typeface="Helvetica" panose="020B0604020202020204" pitchFamily="34" charset="0"/>
                  <a:cs typeface="Helvetica" panose="020B0604020202020204" pitchFamily="34" charset="0"/>
                </a:rPr>
                <a:t>Artifactory plugin</a:t>
              </a:r>
            </a:p>
            <a:p>
              <a:pPr marL="171450" indent="-171450" algn="r">
                <a:buFont typeface="Arial" panose="020B0604020202020204" pitchFamily="34" charset="0"/>
                <a:buChar char="•"/>
              </a:pPr>
              <a:r>
                <a:rPr lang="en-US" sz="1200" dirty="0">
                  <a:latin typeface="Helvetica" panose="020B0604020202020204" pitchFamily="34" charset="0"/>
                  <a:cs typeface="Helvetica" panose="020B0604020202020204" pitchFamily="34" charset="0"/>
                </a:rPr>
                <a:t>GITHUB plugin</a:t>
              </a:r>
            </a:p>
            <a:p>
              <a:pPr marL="171450" indent="-171450" algn="r">
                <a:buFont typeface="Arial" panose="020B0604020202020204" pitchFamily="34" charset="0"/>
                <a:buChar char="•"/>
              </a:pPr>
              <a:r>
                <a:rPr lang="en-US" sz="1200" dirty="0">
                  <a:latin typeface="Helvetica" panose="020B0604020202020204" pitchFamily="34" charset="0"/>
                  <a:cs typeface="Helvetica" panose="020B0604020202020204" pitchFamily="34" charset="0"/>
                </a:rPr>
                <a:t>Shell / Batch plugin</a:t>
              </a:r>
            </a:p>
            <a:p>
              <a:pPr algn="r"/>
              <a:endParaRPr lang="en-IN" sz="1200" dirty="0">
                <a:solidFill>
                  <a:schemeClr val="accent1"/>
                </a:solidFill>
                <a:latin typeface="Helvetica" panose="020B0604020202020204" pitchFamily="34" charset="0"/>
                <a:cs typeface="Helvetica" panose="020B0604020202020204" pitchFamily="34" charset="0"/>
              </a:endParaRPr>
            </a:p>
          </p:txBody>
        </p:sp>
        <p:sp>
          <p:nvSpPr>
            <p:cNvPr id="3" name="TextBox 2"/>
            <p:cNvSpPr txBox="1"/>
            <p:nvPr/>
          </p:nvSpPr>
          <p:spPr>
            <a:xfrm>
              <a:off x="3733800" y="2425352"/>
              <a:ext cx="2133600" cy="1689448"/>
            </a:xfrm>
            <a:prstGeom prst="rect">
              <a:avLst/>
            </a:prstGeom>
            <a:solidFill>
              <a:schemeClr val="accent3">
                <a:lumMod val="40000"/>
                <a:lumOff val="60000"/>
              </a:schemeClr>
            </a:solidFill>
            <a:ln w="22225">
              <a:solidFill>
                <a:schemeClr val="tx1">
                  <a:lumMod val="85000"/>
                  <a:lumOff val="15000"/>
                </a:schemeClr>
              </a:solidFill>
            </a:ln>
          </p:spPr>
          <p:txBody>
            <a:bodyPr wrap="square" rtlCol="0">
              <a:noAutofit/>
            </a:bodyPr>
            <a:lstStyle>
              <a:defPPr>
                <a:defRPr lang="en-US"/>
              </a:defPPr>
              <a:lvl1pPr>
                <a:defRPr sz="1600">
                  <a:latin typeface="Helvetica" panose="020B0604020202020204" pitchFamily="34" charset="0"/>
                  <a:cs typeface="Helvetica" panose="020B0604020202020204" pitchFamily="34" charset="0"/>
                </a:defRPr>
              </a:lvl1pPr>
            </a:lstStyle>
            <a:p>
              <a:r>
                <a:rPr lang="en-US" dirty="0"/>
                <a:t>Artifactory repository (On Linux)</a:t>
              </a:r>
            </a:p>
            <a:p>
              <a:r>
                <a:rPr lang="en-US" dirty="0">
                  <a:hlinkClick r:id="rId6"/>
                </a:rPr>
                <a:t>http://192.168.33.27:8081</a:t>
              </a:r>
              <a:endParaRPr lang="en-US" dirty="0"/>
            </a:p>
            <a:p>
              <a:endParaRPr lang="en-US" dirty="0"/>
            </a:p>
            <a:p>
              <a:r>
                <a:rPr lang="en-US" dirty="0"/>
                <a:t>Create Repository.</a:t>
              </a:r>
            </a:p>
            <a:p>
              <a:endParaRPr lang="en-US" dirty="0"/>
            </a:p>
            <a:p>
              <a:endParaRPr lang="en-US" dirty="0"/>
            </a:p>
            <a:p>
              <a:endParaRPr lang="en-IN" dirty="0"/>
            </a:p>
          </p:txBody>
        </p:sp>
        <p:sp>
          <p:nvSpPr>
            <p:cNvPr id="5" name="TextBox 4"/>
            <p:cNvSpPr txBox="1"/>
            <p:nvPr/>
          </p:nvSpPr>
          <p:spPr>
            <a:xfrm>
              <a:off x="6248400" y="2405915"/>
              <a:ext cx="2362200" cy="1708885"/>
            </a:xfrm>
            <a:prstGeom prst="rect">
              <a:avLst/>
            </a:prstGeom>
            <a:solidFill>
              <a:schemeClr val="accent3">
                <a:lumMod val="40000"/>
                <a:lumOff val="60000"/>
              </a:schemeClr>
            </a:solidFill>
            <a:ln w="22225">
              <a:solidFill>
                <a:schemeClr val="tx1">
                  <a:lumMod val="85000"/>
                  <a:lumOff val="15000"/>
                </a:schemeClr>
              </a:solidFill>
            </a:ln>
          </p:spPr>
          <p:txBody>
            <a:bodyPr wrap="square" rtlCol="0">
              <a:noAutofit/>
            </a:bodyPr>
            <a:lstStyle/>
            <a:p>
              <a:r>
                <a:rPr lang="en-US" sz="1600" dirty="0">
                  <a:latin typeface="Helvetica" panose="020B0604020202020204" pitchFamily="34" charset="0"/>
                  <a:cs typeface="Helvetica" panose="020B0604020202020204" pitchFamily="34" charset="0"/>
                </a:rPr>
                <a:t>JIRA Tool </a:t>
              </a:r>
              <a:r>
                <a:rPr lang="en-US" sz="1100" dirty="0">
                  <a:latin typeface="Helvetica" panose="020B0604020202020204" pitchFamily="34" charset="0"/>
                  <a:cs typeface="Helvetica" panose="020B0604020202020204" pitchFamily="34" charset="0"/>
                </a:rPr>
                <a:t>(On Linux)</a:t>
              </a:r>
              <a:endParaRPr lang="en-US" sz="1600" dirty="0">
                <a:latin typeface="Helvetica" panose="020B0604020202020204" pitchFamily="34" charset="0"/>
                <a:cs typeface="Helvetica" panose="020B0604020202020204" pitchFamily="34" charset="0"/>
              </a:endParaRPr>
            </a:p>
            <a:p>
              <a:r>
                <a:rPr lang="en-US" sz="1200" dirty="0">
                  <a:solidFill>
                    <a:schemeClr val="accent1"/>
                  </a:solidFill>
                  <a:latin typeface="Helvetica" panose="020B0604020202020204" pitchFamily="34" charset="0"/>
                  <a:cs typeface="Helvetica" panose="020B0604020202020204" pitchFamily="34" charset="0"/>
                  <a:hlinkClick r:id="rId7"/>
                </a:rPr>
                <a:t>http://192.168.33.26:8080</a:t>
              </a:r>
              <a:endParaRPr lang="en-US" sz="1200" dirty="0">
                <a:solidFill>
                  <a:schemeClr val="accent1"/>
                </a:solidFill>
                <a:latin typeface="Helvetica" panose="020B0604020202020204" pitchFamily="34" charset="0"/>
                <a:cs typeface="Helvetica" panose="020B0604020202020204" pitchFamily="34" charset="0"/>
              </a:endParaRPr>
            </a:p>
            <a:p>
              <a:endParaRPr lang="en-US" sz="1200" dirty="0">
                <a:solidFill>
                  <a:schemeClr val="accent1"/>
                </a:solidFill>
                <a:latin typeface="Helvetica" panose="020B0604020202020204" pitchFamily="34" charset="0"/>
                <a:cs typeface="Helvetica" panose="020B0604020202020204" pitchFamily="34" charset="0"/>
              </a:endParaRPr>
            </a:p>
            <a:p>
              <a:pPr marL="171450" indent="-171450">
                <a:buFont typeface="Arial" panose="020B0604020202020204" pitchFamily="34" charset="0"/>
                <a:buChar char="•"/>
              </a:pPr>
              <a:r>
                <a:rPr lang="en-US" sz="1200" dirty="0">
                  <a:latin typeface="Helvetica" panose="020B0604020202020204" pitchFamily="34" charset="0"/>
                  <a:cs typeface="Helvetica" panose="020B0604020202020204" pitchFamily="34" charset="0"/>
                </a:rPr>
                <a:t>Create Project</a:t>
              </a:r>
            </a:p>
            <a:p>
              <a:pPr marL="171450" indent="-171450">
                <a:buFont typeface="Arial" panose="020B0604020202020204" pitchFamily="34" charset="0"/>
                <a:buChar char="•"/>
              </a:pPr>
              <a:r>
                <a:rPr lang="en-US" sz="1200" dirty="0">
                  <a:latin typeface="Helvetica" panose="020B0604020202020204" pitchFamily="34" charset="0"/>
                  <a:cs typeface="Helvetica" panose="020B0604020202020204" pitchFamily="34" charset="0"/>
                </a:rPr>
                <a:t>Create Issues type to accept</a:t>
              </a:r>
            </a:p>
            <a:p>
              <a:endParaRPr lang="en-US" sz="1200" dirty="0">
                <a:latin typeface="Helvetica" panose="020B0604020202020204" pitchFamily="34" charset="0"/>
                <a:cs typeface="Helvetica" panose="020B0604020202020204" pitchFamily="34" charset="0"/>
              </a:endParaRPr>
            </a:p>
            <a:p>
              <a:endParaRPr lang="en-IN" sz="1200" dirty="0">
                <a:solidFill>
                  <a:schemeClr val="accent1"/>
                </a:solidFill>
                <a:latin typeface="Helvetica" panose="020B0604020202020204" pitchFamily="34" charset="0"/>
                <a:cs typeface="Helvetica" panose="020B0604020202020204" pitchFamily="34" charset="0"/>
              </a:endParaRPr>
            </a:p>
          </p:txBody>
        </p:sp>
        <p:sp>
          <p:nvSpPr>
            <p:cNvPr id="2" name="TextBox 1"/>
            <p:cNvSpPr txBox="1"/>
            <p:nvPr/>
          </p:nvSpPr>
          <p:spPr>
            <a:xfrm>
              <a:off x="533400" y="5248870"/>
              <a:ext cx="2362200" cy="923330"/>
            </a:xfrm>
            <a:prstGeom prst="rect">
              <a:avLst/>
            </a:prstGeom>
            <a:solidFill>
              <a:schemeClr val="accent5">
                <a:lumMod val="40000"/>
                <a:lumOff val="60000"/>
              </a:schemeClr>
            </a:solidFill>
          </p:spPr>
          <p:txBody>
            <a:bodyPr wrap="square" rtlCol="0">
              <a:noAutofit/>
            </a:bodyPr>
            <a:lstStyle/>
            <a:p>
              <a:r>
                <a:rPr lang="en-US" sz="1600" dirty="0">
                  <a:latin typeface="Helvetica" panose="020B0604020202020204" pitchFamily="34" charset="0"/>
                  <a:cs typeface="Helvetica" panose="020B0604020202020204" pitchFamily="34" charset="0"/>
                </a:rPr>
                <a:t>TOMCAT Application Server</a:t>
              </a:r>
            </a:p>
            <a:p>
              <a:r>
                <a:rPr lang="en-US" sz="1200" dirty="0">
                  <a:latin typeface="Helvetica" panose="020B0604020202020204" pitchFamily="34" charset="0"/>
                  <a:cs typeface="Helvetica" panose="020B0604020202020204" pitchFamily="34" charset="0"/>
                  <a:hlinkClick r:id="rId8"/>
                </a:rPr>
                <a:t>http://localhost:8080</a:t>
              </a:r>
              <a:endParaRPr lang="en-US" sz="1200" dirty="0">
                <a:latin typeface="Helvetica" panose="020B0604020202020204" pitchFamily="34" charset="0"/>
                <a:cs typeface="Helvetica" panose="020B0604020202020204" pitchFamily="34" charset="0"/>
              </a:endParaRPr>
            </a:p>
            <a:p>
              <a:endParaRPr lang="en-IN" sz="1600" dirty="0">
                <a:latin typeface="Helvetica" panose="020B0604020202020204" pitchFamily="34" charset="0"/>
                <a:cs typeface="Helvetica" panose="020B0604020202020204" pitchFamily="34" charset="0"/>
              </a:endParaRPr>
            </a:p>
          </p:txBody>
        </p:sp>
        <p:sp>
          <p:nvSpPr>
            <p:cNvPr id="6" name="TextBox 5"/>
            <p:cNvSpPr txBox="1"/>
            <p:nvPr/>
          </p:nvSpPr>
          <p:spPr>
            <a:xfrm>
              <a:off x="571500" y="1642646"/>
              <a:ext cx="2286000" cy="338554"/>
            </a:xfrm>
            <a:prstGeom prst="rect">
              <a:avLst/>
            </a:prstGeom>
            <a:solidFill>
              <a:schemeClr val="bg2"/>
            </a:solidFill>
            <a:ln>
              <a:solidFill>
                <a:schemeClr val="tx1"/>
              </a:solidFill>
            </a:ln>
          </p:spPr>
          <p:txBody>
            <a:bodyPr wrap="square" rtlCol="0">
              <a:noAutofit/>
            </a:bodyPr>
            <a:lstStyle>
              <a:defPPr>
                <a:defRPr lang="en-US"/>
              </a:defPPr>
              <a:lvl1pPr>
                <a:defRPr sz="1600">
                  <a:latin typeface="Helvetica" panose="020B0604020202020204" pitchFamily="34" charset="0"/>
                  <a:cs typeface="Helvetica" panose="020B0604020202020204" pitchFamily="34" charset="0"/>
                </a:defRPr>
              </a:lvl1pPr>
            </a:lstStyle>
            <a:p>
              <a:pPr algn="ctr"/>
              <a:r>
                <a:rPr lang="en-US" dirty="0"/>
                <a:t>GITHUB repo</a:t>
              </a:r>
              <a:endParaRPr lang="en-IN" dirty="0"/>
            </a:p>
          </p:txBody>
        </p:sp>
        <p:cxnSp>
          <p:nvCxnSpPr>
            <p:cNvPr id="8" name="Straight Arrow Connector 7"/>
            <p:cNvCxnSpPr>
              <a:stCxn id="6" idx="2"/>
              <a:endCxn id="4" idx="0"/>
            </p:cNvCxnSpPr>
            <p:nvPr/>
          </p:nvCxnSpPr>
          <p:spPr>
            <a:xfrm>
              <a:off x="1714500" y="1981200"/>
              <a:ext cx="0" cy="424715"/>
            </a:xfrm>
            <a:prstGeom prst="straightConnector1">
              <a:avLst/>
            </a:prstGeom>
            <a:ln w="25400">
              <a:solidFill>
                <a:srgbClr val="FFC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a:endCxn id="3" idx="1"/>
            </p:cNvCxnSpPr>
            <p:nvPr/>
          </p:nvCxnSpPr>
          <p:spPr>
            <a:xfrm>
              <a:off x="2895600" y="3262134"/>
              <a:ext cx="838200" cy="7942"/>
            </a:xfrm>
            <a:prstGeom prst="straightConnector1">
              <a:avLst/>
            </a:prstGeom>
            <a:ln w="25400">
              <a:solidFill>
                <a:srgbClr val="FFC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5" idx="2"/>
            </p:cNvCxnSpPr>
            <p:nvPr/>
          </p:nvCxnSpPr>
          <p:spPr>
            <a:xfrm>
              <a:off x="7429500" y="4114800"/>
              <a:ext cx="0" cy="685800"/>
            </a:xfrm>
            <a:prstGeom prst="straightConnector1">
              <a:avLst/>
            </a:prstGeom>
            <a:ln w="254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895600" y="4800600"/>
              <a:ext cx="4533900" cy="0"/>
            </a:xfrm>
            <a:prstGeom prst="straightConnector1">
              <a:avLst/>
            </a:prstGeom>
            <a:ln w="25400">
              <a:solidFill>
                <a:srgbClr val="FFC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6" idx="2"/>
              <a:endCxn id="2" idx="0"/>
            </p:cNvCxnSpPr>
            <p:nvPr/>
          </p:nvCxnSpPr>
          <p:spPr>
            <a:xfrm>
              <a:off x="1696755" y="4553414"/>
              <a:ext cx="17745" cy="695456"/>
            </a:xfrm>
            <a:prstGeom prst="straightConnector1">
              <a:avLst/>
            </a:prstGeom>
            <a:ln w="25400">
              <a:solidFill>
                <a:srgbClr val="FFC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15655" y="2405915"/>
              <a:ext cx="2362200" cy="2147499"/>
            </a:xfrm>
            <a:prstGeom prst="rect">
              <a:avLst/>
            </a:prstGeom>
            <a:solidFill>
              <a:schemeClr val="accent3">
                <a:lumMod val="40000"/>
                <a:lumOff val="60000"/>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solidFill>
                  <a:schemeClr val="tx1"/>
                </a:solidFill>
              </a:endParaRPr>
            </a:p>
          </p:txBody>
        </p:sp>
        <p:sp>
          <p:nvSpPr>
            <p:cNvPr id="27" name="TextBox 26"/>
            <p:cNvSpPr txBox="1"/>
            <p:nvPr/>
          </p:nvSpPr>
          <p:spPr>
            <a:xfrm>
              <a:off x="1066800" y="4662100"/>
              <a:ext cx="685800" cy="276999"/>
            </a:xfrm>
            <a:prstGeom prst="rect">
              <a:avLst/>
            </a:prstGeom>
            <a:noFill/>
          </p:spPr>
          <p:txBody>
            <a:bodyPr wrap="square" rtlCol="0">
              <a:spAutoFit/>
            </a:bodyPr>
            <a:lstStyle/>
            <a:p>
              <a:r>
                <a:rPr lang="en-US" sz="1200" dirty="0">
                  <a:latin typeface="Helvetica" panose="020B0604020202020204" pitchFamily="34" charset="0"/>
                  <a:cs typeface="Helvetica" panose="020B0604020202020204" pitchFamily="34" charset="0"/>
                </a:rPr>
                <a:t>Deploy</a:t>
              </a:r>
              <a:endParaRPr lang="en-IN" sz="1200" dirty="0">
                <a:latin typeface="Helvetica" panose="020B0604020202020204" pitchFamily="34" charset="0"/>
                <a:cs typeface="Helvetica" panose="020B0604020202020204" pitchFamily="34" charset="0"/>
              </a:endParaRPr>
            </a:p>
          </p:txBody>
        </p:sp>
        <p:sp>
          <p:nvSpPr>
            <p:cNvPr id="28" name="TextBox 27"/>
            <p:cNvSpPr txBox="1"/>
            <p:nvPr/>
          </p:nvSpPr>
          <p:spPr>
            <a:xfrm>
              <a:off x="4142984" y="4828401"/>
              <a:ext cx="2715016" cy="461665"/>
            </a:xfrm>
            <a:prstGeom prst="rect">
              <a:avLst/>
            </a:prstGeom>
            <a:noFill/>
          </p:spPr>
          <p:txBody>
            <a:bodyPr wrap="square" rtlCol="0">
              <a:spAutoFit/>
            </a:bodyPr>
            <a:lstStyle/>
            <a:p>
              <a:r>
                <a:rPr lang="en-US" sz="1200" dirty="0">
                  <a:latin typeface="Helvetica" panose="020B0604020202020204" pitchFamily="34" charset="0"/>
                  <a:cs typeface="Helvetica" panose="020B0604020202020204" pitchFamily="34" charset="0"/>
                </a:rPr>
                <a:t>Create Issues / Update Issue / update release</a:t>
              </a:r>
              <a:endParaRPr lang="en-IN" sz="1200" dirty="0">
                <a:latin typeface="Helvetica" panose="020B0604020202020204" pitchFamily="34" charset="0"/>
                <a:cs typeface="Helvetica" panose="020B0604020202020204" pitchFamily="34" charset="0"/>
              </a:endParaRPr>
            </a:p>
          </p:txBody>
        </p:sp>
        <p:sp>
          <p:nvSpPr>
            <p:cNvPr id="30" name="TextBox 29"/>
            <p:cNvSpPr txBox="1"/>
            <p:nvPr/>
          </p:nvSpPr>
          <p:spPr>
            <a:xfrm>
              <a:off x="2895600" y="2819400"/>
              <a:ext cx="838200" cy="461665"/>
            </a:xfrm>
            <a:prstGeom prst="rect">
              <a:avLst/>
            </a:prstGeom>
            <a:noFill/>
          </p:spPr>
          <p:txBody>
            <a:bodyPr wrap="square" rtlCol="0">
              <a:spAutoFit/>
            </a:bodyPr>
            <a:lstStyle/>
            <a:p>
              <a:pPr algn="ctr"/>
              <a:r>
                <a:rPr lang="en-US" sz="1200" dirty="0">
                  <a:latin typeface="Helvetica" panose="020B0604020202020204" pitchFamily="34" charset="0"/>
                  <a:cs typeface="Helvetica" panose="020B0604020202020204" pitchFamily="34" charset="0"/>
                </a:rPr>
                <a:t>Archive Artifacts</a:t>
              </a:r>
              <a:endParaRPr lang="en-IN" sz="1200" dirty="0">
                <a:latin typeface="Helvetica" panose="020B0604020202020204" pitchFamily="34" charset="0"/>
                <a:cs typeface="Helvetica" panose="020B0604020202020204" pitchFamily="34" charset="0"/>
              </a:endParaRPr>
            </a:p>
          </p:txBody>
        </p:sp>
        <p:sp>
          <p:nvSpPr>
            <p:cNvPr id="36" name="Isosceles Triangle 35"/>
            <p:cNvSpPr/>
            <p:nvPr/>
          </p:nvSpPr>
          <p:spPr>
            <a:xfrm rot="13808233">
              <a:off x="3441152" y="1190657"/>
              <a:ext cx="669591" cy="1833964"/>
            </a:xfrm>
            <a:prstGeom prst="triangle">
              <a:avLst>
                <a:gd name="adj" fmla="val 88379"/>
              </a:avLst>
            </a:pr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4142984" y="1310177"/>
              <a:ext cx="2895600" cy="549008"/>
            </a:xfrm>
            <a:prstGeom prst="rect">
              <a:avLst/>
            </a:pr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p:nvSpPr>
          <p:spPr>
            <a:xfrm>
              <a:off x="4142984" y="1274802"/>
              <a:ext cx="1524000" cy="553998"/>
            </a:xfrm>
            <a:prstGeom prst="rect">
              <a:avLst/>
            </a:prstGeom>
            <a:solidFill>
              <a:schemeClr val="accent5">
                <a:lumMod val="60000"/>
                <a:lumOff val="40000"/>
              </a:schemeClr>
            </a:solidFill>
          </p:spPr>
          <p:txBody>
            <a:bodyPr wrap="square" rtlCol="0">
              <a:spAutoFit/>
            </a:bodyPr>
            <a:lstStyle/>
            <a:p>
              <a:r>
                <a:rPr lang="en-US" sz="1000" dirty="0">
                  <a:latin typeface="Helvetica" panose="020B0604020202020204" pitchFamily="34" charset="0"/>
                  <a:cs typeface="Helvetica" panose="020B0604020202020204" pitchFamily="34" charset="0"/>
                </a:rPr>
                <a:t>Deployment Dashboard on Jenkins.</a:t>
              </a:r>
            </a:p>
            <a:p>
              <a:r>
                <a:rPr lang="en-US" sz="1000" dirty="0">
                  <a:latin typeface="Helvetica" panose="020B0604020202020204" pitchFamily="34" charset="0"/>
                  <a:cs typeface="Helvetica" panose="020B0604020202020204" pitchFamily="34" charset="0"/>
                </a:rPr>
                <a:t>Link to Artifacts</a:t>
              </a:r>
              <a:endParaRPr lang="en-IN" sz="1000" dirty="0">
                <a:latin typeface="Helvetica" panose="020B0604020202020204" pitchFamily="34" charset="0"/>
                <a:cs typeface="Helvetica" panose="020B0604020202020204" pitchFamily="34" charset="0"/>
              </a:endParaRPr>
            </a:p>
          </p:txBody>
        </p:sp>
      </p:grpSp>
      <p:sp>
        <p:nvSpPr>
          <p:cNvPr id="46" name="TextBox 45"/>
          <p:cNvSpPr txBox="1"/>
          <p:nvPr/>
        </p:nvSpPr>
        <p:spPr>
          <a:xfrm>
            <a:off x="84420" y="2910870"/>
            <a:ext cx="2486025" cy="2677656"/>
          </a:xfrm>
          <a:prstGeom prst="rect">
            <a:avLst/>
          </a:prstGeom>
          <a:noFill/>
        </p:spPr>
        <p:txBody>
          <a:bodyPr wrap="square" rtlCol="0">
            <a:spAutoFit/>
          </a:bodyPr>
          <a:lstStyle/>
          <a:p>
            <a:r>
              <a:rPr lang="en-US" sz="2800" b="1" dirty="0">
                <a:latin typeface="Helvetica" panose="020B0604020202020204" pitchFamily="34" charset="0"/>
                <a:cs typeface="Helvetica" panose="020B0604020202020204" pitchFamily="34" charset="0"/>
              </a:rPr>
              <a:t>CI-CD Pipeline with Artifacts and Issue Management Integration</a:t>
            </a:r>
            <a:endParaRPr lang="en-IN" sz="2800" b="1" dirty="0">
              <a:latin typeface="Helvetica" panose="020B0604020202020204" pitchFamily="34" charset="0"/>
              <a:cs typeface="Helvetica" panose="020B0604020202020204" pitchFamily="34" charset="0"/>
            </a:endParaRPr>
          </a:p>
        </p:txBody>
      </p:sp>
      <p:sp>
        <p:nvSpPr>
          <p:cNvPr id="7" name="TextBox 6"/>
          <p:cNvSpPr txBox="1"/>
          <p:nvPr/>
        </p:nvSpPr>
        <p:spPr>
          <a:xfrm>
            <a:off x="3196708" y="2197913"/>
            <a:ext cx="838200"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Linux Box</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7446452"/>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646535-740E-D649-A4D7-C36D4E2D08D0}"/>
              </a:ext>
            </a:extLst>
          </p:cNvPr>
          <p:cNvSpPr>
            <a:spLocks noGrp="1"/>
          </p:cNvSpPr>
          <p:nvPr>
            <p:ph idx="1"/>
          </p:nvPr>
        </p:nvSpPr>
        <p:spPr>
          <a:xfrm>
            <a:off x="2590800" y="838200"/>
            <a:ext cx="9067800" cy="5029200"/>
          </a:xfrm>
        </p:spPr>
        <p:txBody>
          <a:bodyPr>
            <a:normAutofit fontScale="92500" lnSpcReduction="10000"/>
          </a:bodyPr>
          <a:lstStyle/>
          <a:p>
            <a:pPr algn="just"/>
            <a:r>
              <a:rPr lang="en-US" sz="2600" b="1" dirty="0">
                <a:solidFill>
                  <a:schemeClr val="tx1"/>
                </a:solidFill>
                <a:latin typeface="Aptos" panose="020B0004020202020204" pitchFamily="34" charset="0"/>
              </a:rPr>
              <a:t>Continuous Integration (CI): </a:t>
            </a:r>
            <a:r>
              <a:rPr lang="en-US" sz="2600" b="0" dirty="0">
                <a:solidFill>
                  <a:schemeClr val="tx1"/>
                </a:solidFill>
                <a:latin typeface="Aptos" panose="020B0004020202020204" pitchFamily="34" charset="0"/>
              </a:rPr>
              <a:t>Continuous integration is software development practice in which team members integrate their work frequently, leading multiple integrations per day. Each integration helps to reveals integrations errors in build success / failures as quickly as possible. This helps in significantly reducing integration problems and delivery timeline. </a:t>
            </a:r>
          </a:p>
          <a:p>
            <a:pPr algn="just"/>
            <a:r>
              <a:rPr lang="en-US" sz="2600" b="1" dirty="0">
                <a:solidFill>
                  <a:schemeClr val="tx1"/>
                </a:solidFill>
                <a:latin typeface="Aptos" panose="020B0004020202020204" pitchFamily="34" charset="0"/>
              </a:rPr>
              <a:t>Continuous Delivery (CD) </a:t>
            </a:r>
            <a:r>
              <a:rPr lang="en-US" sz="2600" b="0" dirty="0">
                <a:solidFill>
                  <a:schemeClr val="tx1"/>
                </a:solidFill>
                <a:latin typeface="Aptos" panose="020B0004020202020204" pitchFamily="34" charset="0"/>
              </a:rPr>
              <a:t>can be thought of as an extension to the continuous Integration. In this the teams always ensure that the code change is always releasable. CDs ensures fast feedback from the test environments. </a:t>
            </a:r>
          </a:p>
          <a:p>
            <a:pPr algn="just"/>
            <a:r>
              <a:rPr lang="en-US" sz="2600" b="1" dirty="0">
                <a:solidFill>
                  <a:schemeClr val="tx1"/>
                </a:solidFill>
                <a:latin typeface="Aptos" panose="020B0004020202020204" pitchFamily="34" charset="0"/>
              </a:rPr>
              <a:t>Continuous Deployment (CD): </a:t>
            </a:r>
            <a:r>
              <a:rPr lang="en-US" sz="2600" b="0" dirty="0">
                <a:solidFill>
                  <a:schemeClr val="tx1"/>
                </a:solidFill>
                <a:latin typeface="Aptos" panose="020B0004020202020204" pitchFamily="34" charset="0"/>
              </a:rPr>
              <a:t>This is a next step of Continuous delivery where in every change that passes the automated testing is deployed to production environment automatically. In the practical scenario Continuous deployment is still thought to be </a:t>
            </a:r>
            <a:r>
              <a:rPr lang="en-US" sz="2600" dirty="0">
                <a:solidFill>
                  <a:schemeClr val="tx1"/>
                </a:solidFill>
                <a:latin typeface="Aptos" panose="020B0004020202020204" pitchFamily="34" charset="0"/>
              </a:rPr>
              <a:t>impractical</a:t>
            </a:r>
            <a:r>
              <a:rPr lang="en-US" sz="2600" b="0" dirty="0">
                <a:solidFill>
                  <a:schemeClr val="tx1"/>
                </a:solidFill>
                <a:latin typeface="Aptos" panose="020B0004020202020204" pitchFamily="34" charset="0"/>
              </a:rPr>
              <a:t>. </a:t>
            </a:r>
            <a:endParaRPr lang="en-IN" sz="3000" dirty="0">
              <a:solidFill>
                <a:schemeClr val="tx1"/>
              </a:solidFill>
              <a:latin typeface="Aptos" panose="020B0004020202020204" pitchFamily="34" charset="0"/>
            </a:endParaRPr>
          </a:p>
        </p:txBody>
      </p:sp>
      <p:sp>
        <p:nvSpPr>
          <p:cNvPr id="4" name="TextBox 3">
            <a:extLst>
              <a:ext uri="{FF2B5EF4-FFF2-40B4-BE49-F238E27FC236}">
                <a16:creationId xmlns:a16="http://schemas.microsoft.com/office/drawing/2014/main" id="{0D95530D-7228-BE6E-B5B1-42A784526FBC}"/>
              </a:ext>
            </a:extLst>
          </p:cNvPr>
          <p:cNvSpPr txBox="1"/>
          <p:nvPr/>
        </p:nvSpPr>
        <p:spPr>
          <a:xfrm>
            <a:off x="0" y="4114800"/>
            <a:ext cx="2590800" cy="1323439"/>
          </a:xfrm>
          <a:prstGeom prst="rect">
            <a:avLst/>
          </a:prstGeom>
          <a:noFill/>
        </p:spPr>
        <p:txBody>
          <a:bodyPr wrap="square" rtlCol="0">
            <a:spAutoFit/>
          </a:bodyPr>
          <a:lstStyle/>
          <a:p>
            <a:pPr marL="0" indent="0">
              <a:spcAft>
                <a:spcPts val="1200"/>
              </a:spcAft>
              <a:buNone/>
            </a:pPr>
            <a:r>
              <a:rPr lang="en-IN" sz="4000" b="1" dirty="0">
                <a:solidFill>
                  <a:schemeClr val="tx1"/>
                </a:solidFill>
                <a:latin typeface="Arial" panose="020B0604020202020204" pitchFamily="34" charset="0"/>
              </a:rPr>
              <a:t>What is CI/CD?</a:t>
            </a:r>
          </a:p>
        </p:txBody>
      </p:sp>
    </p:spTree>
    <p:extLst>
      <p:ext uri="{BB962C8B-B14F-4D97-AF65-F5344CB8AC3E}">
        <p14:creationId xmlns:p14="http://schemas.microsoft.com/office/powerpoint/2010/main" val="1947108791"/>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4F3DC-3A9E-DF70-62EE-19C008747A1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EC8AE7D-1965-E6FF-C7BB-272E4E9C4E5F}"/>
              </a:ext>
            </a:extLst>
          </p:cNvPr>
          <p:cNvSpPr txBox="1"/>
          <p:nvPr/>
        </p:nvSpPr>
        <p:spPr>
          <a:xfrm>
            <a:off x="152400" y="4114800"/>
            <a:ext cx="2133600" cy="1323439"/>
          </a:xfrm>
          <a:prstGeom prst="rect">
            <a:avLst/>
          </a:prstGeom>
          <a:noFill/>
        </p:spPr>
        <p:txBody>
          <a:bodyPr wrap="square" rtlCol="0">
            <a:spAutoFit/>
          </a:bodyPr>
          <a:lstStyle/>
          <a:p>
            <a:r>
              <a:rPr lang="en-US" sz="4000" b="1" dirty="0">
                <a:latin typeface="Helvetica" panose="020B0604020202020204" pitchFamily="34" charset="0"/>
                <a:cs typeface="Helvetica" panose="020B0604020202020204" pitchFamily="34" charset="0"/>
              </a:rPr>
              <a:t>CI/CD stages</a:t>
            </a:r>
            <a:endParaRPr lang="en-IN" sz="4000" b="1" dirty="0">
              <a:latin typeface="Helvetica" panose="020B0604020202020204" pitchFamily="34" charset="0"/>
              <a:cs typeface="Helvetica" panose="020B0604020202020204" pitchFamily="34" charset="0"/>
            </a:endParaRPr>
          </a:p>
        </p:txBody>
      </p:sp>
      <p:pic>
        <p:nvPicPr>
          <p:cNvPr id="7" name="Content Placeholder 6">
            <a:extLst>
              <a:ext uri="{FF2B5EF4-FFF2-40B4-BE49-F238E27FC236}">
                <a16:creationId xmlns:a16="http://schemas.microsoft.com/office/drawing/2014/main" id="{A46C52EF-5FBA-3950-EA0F-38A32E1BB44E}"/>
              </a:ext>
            </a:extLst>
          </p:cNvPr>
          <p:cNvPicPr>
            <a:picLocks noGrp="1" noChangeAspect="1"/>
          </p:cNvPicPr>
          <p:nvPr>
            <p:ph idx="1"/>
          </p:nvPr>
        </p:nvPicPr>
        <p:blipFill>
          <a:blip r:embed="rId2"/>
          <a:stretch>
            <a:fillRect/>
          </a:stretch>
        </p:blipFill>
        <p:spPr>
          <a:xfrm>
            <a:off x="2604128" y="1142999"/>
            <a:ext cx="9206872" cy="4295239"/>
          </a:xfrm>
        </p:spPr>
      </p:pic>
    </p:spTree>
    <p:extLst>
      <p:ext uri="{BB962C8B-B14F-4D97-AF65-F5344CB8AC3E}">
        <p14:creationId xmlns:p14="http://schemas.microsoft.com/office/powerpoint/2010/main" val="531371315"/>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33B03-41D7-4D14-4072-C172473EF3C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7FAF143-FDDA-BF78-536E-C8DD2A1F325C}"/>
              </a:ext>
            </a:extLst>
          </p:cNvPr>
          <p:cNvSpPr txBox="1"/>
          <p:nvPr/>
        </p:nvSpPr>
        <p:spPr>
          <a:xfrm>
            <a:off x="152400" y="3733800"/>
            <a:ext cx="2514600" cy="1938992"/>
          </a:xfrm>
          <a:prstGeom prst="rect">
            <a:avLst/>
          </a:prstGeom>
          <a:noFill/>
        </p:spPr>
        <p:txBody>
          <a:bodyPr wrap="square" rtlCol="0">
            <a:spAutoFit/>
          </a:bodyPr>
          <a:lstStyle/>
          <a:p>
            <a:r>
              <a:rPr lang="en-US" sz="4000" b="1" dirty="0">
                <a:latin typeface="Helvetica" panose="020B0604020202020204" pitchFamily="34" charset="0"/>
                <a:cs typeface="Helvetica" panose="020B0604020202020204" pitchFamily="34" charset="0"/>
              </a:rPr>
              <a:t>Tools in CI/CD stages</a:t>
            </a:r>
            <a:endParaRPr lang="en-IN" sz="4000" b="1" dirty="0">
              <a:latin typeface="Helvetica" panose="020B0604020202020204" pitchFamily="34" charset="0"/>
              <a:cs typeface="Helvetica" panose="020B0604020202020204" pitchFamily="34" charset="0"/>
            </a:endParaRPr>
          </a:p>
        </p:txBody>
      </p:sp>
      <p:pic>
        <p:nvPicPr>
          <p:cNvPr id="6" name="Content Placeholder 5">
            <a:extLst>
              <a:ext uri="{FF2B5EF4-FFF2-40B4-BE49-F238E27FC236}">
                <a16:creationId xmlns:a16="http://schemas.microsoft.com/office/drawing/2014/main" id="{2CFF3149-F9AA-8EF6-D274-F3C8DE1A7A29}"/>
              </a:ext>
            </a:extLst>
          </p:cNvPr>
          <p:cNvPicPr>
            <a:picLocks noGrp="1" noChangeAspect="1"/>
          </p:cNvPicPr>
          <p:nvPr>
            <p:ph idx="1"/>
          </p:nvPr>
        </p:nvPicPr>
        <p:blipFill>
          <a:blip r:embed="rId2"/>
          <a:stretch>
            <a:fillRect/>
          </a:stretch>
        </p:blipFill>
        <p:spPr>
          <a:xfrm>
            <a:off x="2667000" y="914400"/>
            <a:ext cx="8933645" cy="4652493"/>
          </a:xfrm>
        </p:spPr>
      </p:pic>
    </p:spTree>
    <p:extLst>
      <p:ext uri="{BB962C8B-B14F-4D97-AF65-F5344CB8AC3E}">
        <p14:creationId xmlns:p14="http://schemas.microsoft.com/office/powerpoint/2010/main" val="386171905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4C167-F433-9D93-6D5C-02492C720A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8647591-B9DA-2E3B-4874-7AF54A4C3423}"/>
              </a:ext>
            </a:extLst>
          </p:cNvPr>
          <p:cNvSpPr txBox="1"/>
          <p:nvPr/>
        </p:nvSpPr>
        <p:spPr>
          <a:xfrm>
            <a:off x="0" y="3609826"/>
            <a:ext cx="2590800" cy="2323713"/>
          </a:xfrm>
          <a:prstGeom prst="rect">
            <a:avLst/>
          </a:prstGeom>
          <a:noFill/>
        </p:spPr>
        <p:txBody>
          <a:bodyPr wrap="square" rtlCol="0">
            <a:spAutoFit/>
          </a:bodyPr>
          <a:lstStyle/>
          <a:p>
            <a:r>
              <a:rPr lang="en-US" sz="3200" b="1" dirty="0">
                <a:latin typeface="Helvetica" panose="020B0604020202020204" pitchFamily="34" charset="0"/>
                <a:cs typeface="Helvetica" panose="020B0604020202020204" pitchFamily="34" charset="0"/>
              </a:rPr>
              <a:t>Continuous Integration </a:t>
            </a:r>
            <a:r>
              <a:rPr lang="en-US" sz="2800" b="1" dirty="0">
                <a:latin typeface="Helvetica" panose="020B0604020202020204" pitchFamily="34" charset="0"/>
                <a:cs typeface="Helvetica" panose="020B0604020202020204" pitchFamily="34" charset="0"/>
              </a:rPr>
              <a:t>using</a:t>
            </a:r>
            <a:r>
              <a:rPr lang="en-US" sz="4400" b="1" dirty="0">
                <a:latin typeface="Helvetica" panose="020B0604020202020204" pitchFamily="34" charset="0"/>
                <a:cs typeface="Helvetica" panose="020B0604020202020204" pitchFamily="34" charset="0"/>
              </a:rPr>
              <a:t> </a:t>
            </a:r>
          </a:p>
          <a:p>
            <a:r>
              <a:rPr lang="en-US" sz="3200" b="1" dirty="0">
                <a:latin typeface="Helvetica" panose="020B0604020202020204" pitchFamily="34" charset="0"/>
                <a:cs typeface="Helvetica" panose="020B0604020202020204" pitchFamily="34" charset="0"/>
              </a:rPr>
              <a:t>Jenkins</a:t>
            </a:r>
            <a:endParaRPr lang="en-IN" sz="3200" b="1" dirty="0">
              <a:latin typeface="Helvetica" panose="020B0604020202020204" pitchFamily="34" charset="0"/>
              <a:cs typeface="Helvetica" panose="020B0604020202020204" pitchFamily="34" charset="0"/>
            </a:endParaRPr>
          </a:p>
        </p:txBody>
      </p:sp>
      <p:pic>
        <p:nvPicPr>
          <p:cNvPr id="7" name="Content Placeholder 6">
            <a:extLst>
              <a:ext uri="{FF2B5EF4-FFF2-40B4-BE49-F238E27FC236}">
                <a16:creationId xmlns:a16="http://schemas.microsoft.com/office/drawing/2014/main" id="{DF7DAEC9-668D-8BDB-DBD0-F137BF8FD459}"/>
              </a:ext>
            </a:extLst>
          </p:cNvPr>
          <p:cNvPicPr>
            <a:picLocks noGrp="1" noChangeAspect="1"/>
          </p:cNvPicPr>
          <p:nvPr>
            <p:ph idx="1"/>
          </p:nvPr>
        </p:nvPicPr>
        <p:blipFill>
          <a:blip r:embed="rId2"/>
          <a:stretch>
            <a:fillRect/>
          </a:stretch>
        </p:blipFill>
        <p:spPr>
          <a:xfrm>
            <a:off x="2971800" y="2895600"/>
            <a:ext cx="4414206" cy="3429001"/>
          </a:xfrm>
        </p:spPr>
      </p:pic>
      <p:sp>
        <p:nvSpPr>
          <p:cNvPr id="9" name="TextBox 8">
            <a:extLst>
              <a:ext uri="{FF2B5EF4-FFF2-40B4-BE49-F238E27FC236}">
                <a16:creationId xmlns:a16="http://schemas.microsoft.com/office/drawing/2014/main" id="{AD355CB2-7799-B971-8C2E-CDFDB51FA82D}"/>
              </a:ext>
            </a:extLst>
          </p:cNvPr>
          <p:cNvSpPr txBox="1"/>
          <p:nvPr/>
        </p:nvSpPr>
        <p:spPr>
          <a:xfrm>
            <a:off x="8001000" y="2819400"/>
            <a:ext cx="3810000" cy="3429000"/>
          </a:xfrm>
          <a:prstGeom prst="rect">
            <a:avLst/>
          </a:prstGeom>
          <a:noFill/>
        </p:spPr>
        <p:txBody>
          <a:bodyPr wrap="square">
            <a:spAutoFit/>
          </a:bodyPr>
          <a:lstStyle/>
          <a:p>
            <a:pPr>
              <a:spcAft>
                <a:spcPts val="1200"/>
              </a:spcAft>
            </a:pPr>
            <a:r>
              <a:rPr lang="en-IN" sz="2400" b="1" dirty="0">
                <a:latin typeface="Arial" panose="020B0604020202020204" pitchFamily="34" charset="0"/>
              </a:rPr>
              <a:t>Benefits</a:t>
            </a:r>
            <a:r>
              <a:rPr lang="en-IN" sz="2400" dirty="0">
                <a:latin typeface="Arial" panose="020B0604020202020204" pitchFamily="34" charset="0"/>
              </a:rPr>
              <a:t>: </a:t>
            </a:r>
          </a:p>
          <a:p>
            <a:pPr marL="347662" indent="-285750">
              <a:spcAft>
                <a:spcPts val="600"/>
              </a:spcAft>
              <a:buFont typeface="Arial" panose="020B0604020202020204" pitchFamily="34" charset="0"/>
              <a:buChar char="•"/>
            </a:pPr>
            <a:r>
              <a:rPr lang="en-US" dirty="0">
                <a:latin typeface="Arial" panose="020B0604020202020204" pitchFamily="34" charset="0"/>
              </a:rPr>
              <a:t>Early feedback resulting in bug-free builds. </a:t>
            </a:r>
          </a:p>
          <a:p>
            <a:pPr marL="347662" indent="-285750">
              <a:spcAft>
                <a:spcPts val="600"/>
              </a:spcAft>
              <a:buFont typeface="Arial" panose="020B0604020202020204" pitchFamily="34" charset="0"/>
              <a:buChar char="•"/>
            </a:pPr>
            <a:r>
              <a:rPr lang="en-US" dirty="0">
                <a:latin typeface="Arial" panose="020B0604020202020204" pitchFamily="34" charset="0"/>
              </a:rPr>
              <a:t>Automated testing and build operation- eliminate human error. </a:t>
            </a:r>
          </a:p>
          <a:p>
            <a:pPr marL="347662" indent="-285750">
              <a:spcAft>
                <a:spcPts val="600"/>
              </a:spcAft>
              <a:buFont typeface="Arial" panose="020B0604020202020204" pitchFamily="34" charset="0"/>
              <a:buChar char="•"/>
            </a:pPr>
            <a:r>
              <a:rPr lang="en-US" dirty="0">
                <a:latin typeface="Arial" panose="020B0604020202020204" pitchFamily="34" charset="0"/>
              </a:rPr>
              <a:t>Enabler for success of Agile projects. </a:t>
            </a:r>
          </a:p>
          <a:p>
            <a:pPr marL="347662" indent="-285750">
              <a:spcAft>
                <a:spcPts val="600"/>
              </a:spcAft>
              <a:buFont typeface="Arial" panose="020B0604020202020204" pitchFamily="34" charset="0"/>
              <a:buChar char="•"/>
            </a:pPr>
            <a:r>
              <a:rPr lang="en-IN" dirty="0">
                <a:latin typeface="Arial" panose="020B0604020202020204" pitchFamily="34" charset="0"/>
              </a:rPr>
              <a:t>Enabler for imbibing DevOps culture. </a:t>
            </a:r>
          </a:p>
        </p:txBody>
      </p:sp>
      <p:sp>
        <p:nvSpPr>
          <p:cNvPr id="11" name="TextBox 10">
            <a:extLst>
              <a:ext uri="{FF2B5EF4-FFF2-40B4-BE49-F238E27FC236}">
                <a16:creationId xmlns:a16="http://schemas.microsoft.com/office/drawing/2014/main" id="{76EC2684-164A-2A31-0D43-F89976F4C7FD}"/>
              </a:ext>
            </a:extLst>
          </p:cNvPr>
          <p:cNvSpPr txBox="1"/>
          <p:nvPr/>
        </p:nvSpPr>
        <p:spPr>
          <a:xfrm>
            <a:off x="2590800" y="775353"/>
            <a:ext cx="9220200" cy="1908215"/>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latin typeface="Arial" panose="020B0604020202020204" pitchFamily="34" charset="0"/>
              </a:rPr>
              <a:t>Jenkins can be used as a CI server or can be turned into a continuous delivery (CD) Hub. </a:t>
            </a:r>
          </a:p>
          <a:p>
            <a:pPr marL="285750" indent="-285750">
              <a:spcAft>
                <a:spcPts val="600"/>
              </a:spcAft>
              <a:buFont typeface="Arial" panose="020B0604020202020204" pitchFamily="34" charset="0"/>
              <a:buChar char="•"/>
            </a:pPr>
            <a:r>
              <a:rPr lang="en-US" dirty="0">
                <a:latin typeface="Arial" panose="020B0604020202020204" pitchFamily="34" charset="0"/>
              </a:rPr>
              <a:t>Jenkins can distribute work across multiple machines for build, tests and deployments across multi platform. </a:t>
            </a:r>
          </a:p>
          <a:p>
            <a:pPr marL="285750" indent="-285750">
              <a:spcAft>
                <a:spcPts val="600"/>
              </a:spcAft>
              <a:buFont typeface="Arial" panose="020B0604020202020204" pitchFamily="34" charset="0"/>
              <a:buChar char="•"/>
            </a:pPr>
            <a:r>
              <a:rPr lang="en-US" dirty="0">
                <a:latin typeface="Arial" panose="020B0604020202020204" pitchFamily="34" charset="0"/>
              </a:rPr>
              <a:t>Jenkins can be integrated with variety of tools in CI/DC like Version control, application build, testing, messaging, release management, etc.</a:t>
            </a:r>
          </a:p>
        </p:txBody>
      </p:sp>
    </p:spTree>
    <p:extLst>
      <p:ext uri="{BB962C8B-B14F-4D97-AF65-F5344CB8AC3E}">
        <p14:creationId xmlns:p14="http://schemas.microsoft.com/office/powerpoint/2010/main" val="316152584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F6727-361F-6F3A-EC4E-6D23FEF6ADB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F6162E1-CC19-3C0D-35DA-DDC5DDBD601C}"/>
              </a:ext>
            </a:extLst>
          </p:cNvPr>
          <p:cNvSpPr txBox="1"/>
          <p:nvPr/>
        </p:nvSpPr>
        <p:spPr>
          <a:xfrm>
            <a:off x="0" y="3503014"/>
            <a:ext cx="2819400" cy="1661993"/>
          </a:xfrm>
          <a:prstGeom prst="rect">
            <a:avLst/>
          </a:prstGeom>
          <a:noFill/>
        </p:spPr>
        <p:txBody>
          <a:bodyPr wrap="square" rtlCol="0">
            <a:spAutoFit/>
          </a:bodyPr>
          <a:lstStyle/>
          <a:p>
            <a:r>
              <a:rPr lang="en-US" sz="3400" b="1" dirty="0">
                <a:latin typeface="Helvetica" panose="020B0604020202020204" pitchFamily="34" charset="0"/>
                <a:cs typeface="Helvetica" panose="020B0604020202020204" pitchFamily="34" charset="0"/>
              </a:rPr>
              <a:t>Continuous Delivery Pipeline</a:t>
            </a:r>
            <a:endParaRPr lang="en-IN" sz="3400" b="1" dirty="0">
              <a:latin typeface="Helvetica" panose="020B0604020202020204" pitchFamily="34" charset="0"/>
              <a:cs typeface="Helvetica" panose="020B0604020202020204" pitchFamily="34" charset="0"/>
            </a:endParaRPr>
          </a:p>
        </p:txBody>
      </p:sp>
      <p:pic>
        <p:nvPicPr>
          <p:cNvPr id="5" name="Picture 2" descr="https://upload.wikimedia.org/wikipedia/commons/thumb/c/c3/Continuous_Delivery_process_diagram.svg/1462px-Continuous_Delivery_process_diagram.svg.png">
            <a:extLst>
              <a:ext uri="{FF2B5EF4-FFF2-40B4-BE49-F238E27FC236}">
                <a16:creationId xmlns:a16="http://schemas.microsoft.com/office/drawing/2014/main" id="{6D065F8C-DBE2-F6CA-F042-A0C9B67BE945}"/>
              </a:ext>
            </a:extLst>
          </p:cNvPr>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3124200" y="794435"/>
            <a:ext cx="8153400" cy="5417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043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D4ED70-5F8B-E954-8C1C-92A3CAB4788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B9EAC5-D098-4AE7-6E71-E0EA8AF87532}"/>
              </a:ext>
            </a:extLst>
          </p:cNvPr>
          <p:cNvSpPr txBox="1"/>
          <p:nvPr/>
        </p:nvSpPr>
        <p:spPr>
          <a:xfrm>
            <a:off x="0" y="3733800"/>
            <a:ext cx="2514600" cy="2062103"/>
          </a:xfrm>
          <a:prstGeom prst="rect">
            <a:avLst/>
          </a:prstGeom>
          <a:noFill/>
        </p:spPr>
        <p:txBody>
          <a:bodyPr wrap="square" rtlCol="0">
            <a:spAutoFit/>
          </a:bodyPr>
          <a:lstStyle/>
          <a:p>
            <a:r>
              <a:rPr lang="en-US" sz="3200" b="1" dirty="0">
                <a:latin typeface="Helvetica" panose="020B0604020202020204" pitchFamily="34" charset="0"/>
                <a:cs typeface="Helvetica" panose="020B0604020202020204" pitchFamily="34" charset="0"/>
              </a:rPr>
              <a:t>Installing and configuring Jenkins</a:t>
            </a:r>
            <a:endParaRPr lang="en-IN"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C76DC015-68BF-B6B9-47F3-3D2E2B69C65B}"/>
              </a:ext>
            </a:extLst>
          </p:cNvPr>
          <p:cNvSpPr>
            <a:spLocks noGrp="1"/>
          </p:cNvSpPr>
          <p:nvPr>
            <p:ph idx="1"/>
          </p:nvPr>
        </p:nvSpPr>
        <p:spPr>
          <a:xfrm>
            <a:off x="2667000" y="914400"/>
            <a:ext cx="9067800" cy="4506843"/>
          </a:xfrm>
        </p:spPr>
        <p:txBody>
          <a:bodyPr anchor="t" anchorCtr="0">
            <a:noAutofit/>
          </a:bodyPr>
          <a:lstStyle/>
          <a:p>
            <a:pPr marL="342900" indent="-342900">
              <a:buFont typeface="Wingdings" panose="05000000000000000000" pitchFamily="2" charset="2"/>
              <a:buChar char="§"/>
            </a:pPr>
            <a:r>
              <a:rPr lang="en-US" sz="2300" b="0" dirty="0">
                <a:solidFill>
                  <a:schemeClr val="tx1"/>
                </a:solidFill>
                <a:latin typeface="Arial" panose="020B0604020202020204" pitchFamily="34" charset="0"/>
              </a:rPr>
              <a:t>Download Jenkins from </a:t>
            </a:r>
            <a:r>
              <a:rPr lang="en-US" sz="2300" b="0" dirty="0">
                <a:solidFill>
                  <a:srgbClr val="0000FF"/>
                </a:solidFill>
                <a:latin typeface="Arial" panose="020B0604020202020204" pitchFamily="34" charset="0"/>
                <a:hlinkClick r:id="rId2">
                  <a:extLst>
                    <a:ext uri="{A12FA001-AC4F-418D-AE19-62706E023703}">
                      <ahyp:hlinkClr xmlns:ahyp="http://schemas.microsoft.com/office/drawing/2018/hyperlinkcolor" val="tx"/>
                    </a:ext>
                  </a:extLst>
                </a:hlinkClick>
              </a:rPr>
              <a:t>https://www.jenkins.io/download/</a:t>
            </a:r>
            <a:endParaRPr lang="en-US" sz="2300" b="0" dirty="0">
              <a:solidFill>
                <a:srgbClr val="0000FF"/>
              </a:solidFill>
              <a:latin typeface="Arial" panose="020B0604020202020204" pitchFamily="34" charset="0"/>
            </a:endParaRPr>
          </a:p>
          <a:p>
            <a:pPr marL="342900" indent="-342900">
              <a:buFont typeface="Wingdings" panose="05000000000000000000" pitchFamily="2" charset="2"/>
              <a:buChar char="§"/>
            </a:pPr>
            <a:r>
              <a:rPr lang="en-US" sz="2300" b="0" dirty="0">
                <a:solidFill>
                  <a:schemeClr val="tx1"/>
                </a:solidFill>
                <a:latin typeface="Arial" panose="020B0604020202020204" pitchFamily="34" charset="0"/>
              </a:rPr>
              <a:t>Also refer to Jenkins official documentation on Jenkins installation on various flavors of OS </a:t>
            </a:r>
            <a:r>
              <a:rPr lang="en-US" sz="2300" b="0" dirty="0">
                <a:solidFill>
                  <a:srgbClr val="0000FF"/>
                </a:solidFill>
                <a:latin typeface="Arial" panose="020B0604020202020204" pitchFamily="34" charset="0"/>
              </a:rPr>
              <a:t>@</a:t>
            </a:r>
            <a:r>
              <a:rPr lang="en-US" sz="2300" b="0" dirty="0">
                <a:solidFill>
                  <a:srgbClr val="0000FF"/>
                </a:solidFill>
                <a:latin typeface="Arial" panose="020B0604020202020204" pitchFamily="34" charset="0"/>
                <a:hlinkClick r:id="rId3">
                  <a:extLst>
                    <a:ext uri="{A12FA001-AC4F-418D-AE19-62706E023703}">
                      <ahyp:hlinkClr xmlns:ahyp="http://schemas.microsoft.com/office/drawing/2018/hyperlinkcolor" val="tx"/>
                    </a:ext>
                  </a:extLst>
                </a:hlinkClick>
              </a:rPr>
              <a:t>https://www.jenkins.io/doc/</a:t>
            </a:r>
            <a:endParaRPr lang="en-US" sz="2300" b="0" dirty="0">
              <a:solidFill>
                <a:srgbClr val="0000FF"/>
              </a:solidFill>
              <a:latin typeface="Arial" panose="020B0604020202020204" pitchFamily="34" charset="0"/>
            </a:endParaRPr>
          </a:p>
          <a:p>
            <a:pPr marL="342900" indent="-342900">
              <a:buFont typeface="Wingdings" panose="05000000000000000000" pitchFamily="2" charset="2"/>
              <a:buChar char="§"/>
            </a:pPr>
            <a:r>
              <a:rPr lang="en-US" sz="2300" b="0" dirty="0">
                <a:solidFill>
                  <a:schemeClr val="tx1"/>
                </a:solidFill>
                <a:latin typeface="Arial" panose="020B0604020202020204" pitchFamily="34" charset="0"/>
              </a:rPr>
              <a:t>Jenkins can be installed as a service or a .war file to be used by any Webapp server like Tomcat etc. </a:t>
            </a:r>
          </a:p>
          <a:p>
            <a:pPr marL="342900" indent="-342900">
              <a:buFont typeface="Wingdings" panose="05000000000000000000" pitchFamily="2" charset="2"/>
              <a:buChar char="§"/>
            </a:pPr>
            <a:r>
              <a:rPr lang="en-US" sz="2300" dirty="0">
                <a:solidFill>
                  <a:schemeClr val="tx1"/>
                </a:solidFill>
                <a:latin typeface="Arial" panose="020B0604020202020204" pitchFamily="34" charset="0"/>
              </a:rPr>
              <a:t>Plug-ins </a:t>
            </a:r>
            <a:r>
              <a:rPr lang="en-US" sz="2300" b="0" dirty="0">
                <a:solidFill>
                  <a:schemeClr val="tx1"/>
                </a:solidFill>
                <a:latin typeface="Arial" panose="020B0604020202020204" pitchFamily="34" charset="0"/>
              </a:rPr>
              <a:t>are integral part of Jenkins, without which The CI/CD server can’t be configured. Plugins can be configured to be updated</a:t>
            </a:r>
            <a:r>
              <a:rPr lang="en-US" sz="2300" dirty="0">
                <a:solidFill>
                  <a:schemeClr val="tx1"/>
                </a:solidFill>
                <a:latin typeface="Arial" panose="020B0604020202020204" pitchFamily="34" charset="0"/>
              </a:rPr>
              <a:t> </a:t>
            </a:r>
            <a:r>
              <a:rPr lang="en-US" sz="2300" b="0" dirty="0">
                <a:solidFill>
                  <a:schemeClr val="tx1"/>
                </a:solidFill>
                <a:latin typeface="Arial" panose="020B0604020202020204" pitchFamily="34" charset="0"/>
              </a:rPr>
              <a:t>automatically, or one can write own plug-in if a plugin is not available that suits our requirements</a:t>
            </a:r>
          </a:p>
          <a:p>
            <a:pPr marL="342900" indent="-342900">
              <a:buFont typeface="Wingdings" panose="05000000000000000000" pitchFamily="2" charset="2"/>
              <a:buChar char="§"/>
            </a:pPr>
            <a:r>
              <a:rPr lang="en-US" sz="2300" b="0" dirty="0">
                <a:solidFill>
                  <a:schemeClr val="tx1"/>
                </a:solidFill>
                <a:latin typeface="Arial" panose="020B0604020202020204" pitchFamily="34" charset="0"/>
              </a:rPr>
              <a:t>One can create Jenkins user database or can integrate with </a:t>
            </a:r>
            <a:r>
              <a:rPr lang="en-US" sz="2300" dirty="0">
                <a:solidFill>
                  <a:schemeClr val="tx1"/>
                </a:solidFill>
                <a:latin typeface="Arial" panose="020B0604020202020204" pitchFamily="34" charset="0"/>
              </a:rPr>
              <a:t>LDAP </a:t>
            </a:r>
            <a:r>
              <a:rPr lang="en-US" sz="2300" b="0" dirty="0">
                <a:solidFill>
                  <a:schemeClr val="tx1"/>
                </a:solidFill>
                <a:latin typeface="Arial" panose="020B0604020202020204" pitchFamily="34" charset="0"/>
              </a:rPr>
              <a:t>database. </a:t>
            </a:r>
          </a:p>
          <a:p>
            <a:pPr marL="342900" indent="-342900">
              <a:buFont typeface="Wingdings" panose="05000000000000000000" pitchFamily="2" charset="2"/>
              <a:buChar char="§"/>
            </a:pPr>
            <a:r>
              <a:rPr lang="en-US" sz="2300" b="0" dirty="0">
                <a:solidFill>
                  <a:schemeClr val="tx1"/>
                </a:solidFill>
                <a:latin typeface="Arial" panose="020B0604020202020204" pitchFamily="34" charset="0"/>
              </a:rPr>
              <a:t>Jenkins can also be used over command line using ‘</a:t>
            </a:r>
            <a:r>
              <a:rPr lang="en-US" sz="2300" dirty="0">
                <a:solidFill>
                  <a:schemeClr val="tx1"/>
                </a:solidFill>
                <a:latin typeface="Arial" panose="020B0604020202020204" pitchFamily="34" charset="0"/>
              </a:rPr>
              <a:t>Jenkins CLI</a:t>
            </a:r>
            <a:r>
              <a:rPr lang="en-US" sz="2300" b="0" dirty="0">
                <a:solidFill>
                  <a:schemeClr val="tx1"/>
                </a:solidFill>
                <a:latin typeface="Arial" panose="020B0604020202020204" pitchFamily="34" charset="0"/>
              </a:rPr>
              <a:t>’. </a:t>
            </a:r>
          </a:p>
        </p:txBody>
      </p:sp>
    </p:spTree>
    <p:extLst>
      <p:ext uri="{BB962C8B-B14F-4D97-AF65-F5344CB8AC3E}">
        <p14:creationId xmlns:p14="http://schemas.microsoft.com/office/powerpoint/2010/main" val="299777027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51961-F6BF-B6A0-FE6E-8AC1FC8FBA7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BA62FA1-8BC5-D4A1-188B-2F8E908BF8A9}"/>
              </a:ext>
            </a:extLst>
          </p:cNvPr>
          <p:cNvSpPr txBox="1"/>
          <p:nvPr/>
        </p:nvSpPr>
        <p:spPr>
          <a:xfrm>
            <a:off x="0" y="3962400"/>
            <a:ext cx="2590800" cy="1323439"/>
          </a:xfrm>
          <a:prstGeom prst="rect">
            <a:avLst/>
          </a:prstGeom>
          <a:noFill/>
        </p:spPr>
        <p:txBody>
          <a:bodyPr wrap="square" rtlCol="0">
            <a:spAutoFit/>
          </a:bodyPr>
          <a:lstStyle/>
          <a:p>
            <a:r>
              <a:rPr lang="en-US" sz="4000" b="1" dirty="0">
                <a:latin typeface="Helvetica" panose="020B0604020202020204" pitchFamily="34" charset="0"/>
                <a:cs typeface="Helvetica" panose="020B0604020202020204" pitchFamily="34" charset="0"/>
              </a:rPr>
              <a:t>Jenkins Plug-in</a:t>
            </a:r>
            <a:endParaRPr lang="en-IN" sz="4000" b="1" dirty="0">
              <a:latin typeface="Helvetica" panose="020B0604020202020204" pitchFamily="34" charset="0"/>
              <a:cs typeface="Helvetica" panose="020B0604020202020204" pitchFamily="34" charset="0"/>
            </a:endParaRPr>
          </a:p>
        </p:txBody>
      </p:sp>
      <p:pic>
        <p:nvPicPr>
          <p:cNvPr id="7" name="Content Placeholder 6">
            <a:extLst>
              <a:ext uri="{FF2B5EF4-FFF2-40B4-BE49-F238E27FC236}">
                <a16:creationId xmlns:a16="http://schemas.microsoft.com/office/drawing/2014/main" id="{F0C8ADC0-BA1E-0AF6-6226-0645A85F2A0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8800"/>
                    </a14:imgEffect>
                    <a14:imgEffect>
                      <a14:saturation sat="300000"/>
                    </a14:imgEffect>
                  </a14:imgLayer>
                </a14:imgProps>
              </a:ext>
            </a:extLst>
          </a:blip>
          <a:stretch>
            <a:fillRect/>
          </a:stretch>
        </p:blipFill>
        <p:spPr>
          <a:xfrm>
            <a:off x="3940120" y="1573192"/>
            <a:ext cx="6369160" cy="4166853"/>
          </a:xfrm>
        </p:spPr>
      </p:pic>
      <p:sp>
        <p:nvSpPr>
          <p:cNvPr id="9" name="TextBox 8">
            <a:extLst>
              <a:ext uri="{FF2B5EF4-FFF2-40B4-BE49-F238E27FC236}">
                <a16:creationId xmlns:a16="http://schemas.microsoft.com/office/drawing/2014/main" id="{654667F9-05F3-7575-8DBB-5F6766F3A9A7}"/>
              </a:ext>
            </a:extLst>
          </p:cNvPr>
          <p:cNvSpPr txBox="1"/>
          <p:nvPr/>
        </p:nvSpPr>
        <p:spPr>
          <a:xfrm>
            <a:off x="2598612" y="5752584"/>
            <a:ext cx="2743200" cy="381000"/>
          </a:xfrm>
          <a:prstGeom prst="rect">
            <a:avLst/>
          </a:prstGeom>
          <a:noFill/>
        </p:spPr>
        <p:txBody>
          <a:bodyPr wrap="square">
            <a:spAutoFit/>
          </a:bodyPr>
          <a:lstStyle/>
          <a:p>
            <a:r>
              <a:rPr lang="en-IN" u="sng" dirty="0">
                <a:solidFill>
                  <a:srgbClr val="0000FF"/>
                </a:solidFill>
              </a:rPr>
              <a:t>https://plugins.jenkins.io/</a:t>
            </a:r>
          </a:p>
        </p:txBody>
      </p:sp>
      <p:sp>
        <p:nvSpPr>
          <p:cNvPr id="10" name="TextBox 9">
            <a:extLst>
              <a:ext uri="{FF2B5EF4-FFF2-40B4-BE49-F238E27FC236}">
                <a16:creationId xmlns:a16="http://schemas.microsoft.com/office/drawing/2014/main" id="{F3100C47-C208-2D61-AB2D-C9B3C9A927E9}"/>
              </a:ext>
            </a:extLst>
          </p:cNvPr>
          <p:cNvSpPr txBox="1"/>
          <p:nvPr/>
        </p:nvSpPr>
        <p:spPr>
          <a:xfrm>
            <a:off x="2590800" y="816114"/>
            <a:ext cx="9067800" cy="707886"/>
          </a:xfrm>
          <a:prstGeom prst="rect">
            <a:avLst/>
          </a:prstGeom>
          <a:noFill/>
        </p:spPr>
        <p:txBody>
          <a:bodyPr wrap="square" rtlCol="0">
            <a:spAutoFit/>
          </a:bodyPr>
          <a:lstStyle/>
          <a:p>
            <a:r>
              <a:rPr lang="en-US" sz="2000" dirty="0">
                <a:latin typeface="Aptos" panose="020B0004020202020204" pitchFamily="34" charset="0"/>
              </a:rPr>
              <a:t>There are around 1900+ community contributed Jenkins plugins to support building, deploying and automating any project.</a:t>
            </a:r>
            <a:endParaRPr lang="en-IN" sz="2000" dirty="0">
              <a:latin typeface="Aptos" panose="020B0004020202020204" pitchFamily="34" charset="0"/>
            </a:endParaRPr>
          </a:p>
        </p:txBody>
      </p:sp>
    </p:spTree>
    <p:extLst>
      <p:ext uri="{BB962C8B-B14F-4D97-AF65-F5344CB8AC3E}">
        <p14:creationId xmlns:p14="http://schemas.microsoft.com/office/powerpoint/2010/main" val="3822763885"/>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251C3-EB16-5975-AC1D-0E83293DAF0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9079A04-ACF4-5D85-1A24-79D4908E46F8}"/>
              </a:ext>
            </a:extLst>
          </p:cNvPr>
          <p:cNvSpPr txBox="1"/>
          <p:nvPr/>
        </p:nvSpPr>
        <p:spPr>
          <a:xfrm>
            <a:off x="1" y="4038600"/>
            <a:ext cx="2590800" cy="1754326"/>
          </a:xfrm>
          <a:prstGeom prst="rect">
            <a:avLst/>
          </a:prstGeom>
          <a:noFill/>
        </p:spPr>
        <p:txBody>
          <a:bodyPr wrap="square" rtlCol="0">
            <a:spAutoFit/>
          </a:bodyPr>
          <a:lstStyle/>
          <a:p>
            <a:r>
              <a:rPr lang="en-US" sz="3600" b="1" dirty="0">
                <a:latin typeface="Helvetica" panose="020B0604020202020204" pitchFamily="34" charset="0"/>
                <a:cs typeface="Helvetica" panose="020B0604020202020204" pitchFamily="34" charset="0"/>
              </a:rPr>
              <a:t>Jenkins Plug-in categories</a:t>
            </a:r>
            <a:endParaRPr lang="en-IN" sz="36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A094C0-96A6-D977-12FA-6784BD76B78A}"/>
              </a:ext>
            </a:extLst>
          </p:cNvPr>
          <p:cNvSpPr>
            <a:spLocks noGrp="1"/>
          </p:cNvSpPr>
          <p:nvPr>
            <p:ph idx="1"/>
          </p:nvPr>
        </p:nvSpPr>
        <p:spPr>
          <a:xfrm>
            <a:off x="2667000" y="990600"/>
            <a:ext cx="9067800" cy="5181600"/>
          </a:xfrm>
        </p:spPr>
        <p:txBody>
          <a:bodyPr anchor="t">
            <a:normAutofit/>
          </a:bodyPr>
          <a:lstStyle/>
          <a:p>
            <a:r>
              <a:rPr lang="en-IN" sz="2800" dirty="0">
                <a:solidFill>
                  <a:schemeClr val="tx1"/>
                </a:solidFill>
                <a:latin typeface="Arial" panose="020B0604020202020204" pitchFamily="34" charset="0"/>
              </a:rPr>
              <a:t>Source code Plugins</a:t>
            </a:r>
            <a:r>
              <a:rPr lang="en-IN" sz="2800" b="0" dirty="0">
                <a:solidFill>
                  <a:schemeClr val="tx1"/>
                </a:solidFill>
                <a:latin typeface="Arial" panose="020B0604020202020204" pitchFamily="34" charset="0"/>
              </a:rPr>
              <a:t>: GIT, Mercurial, TFS </a:t>
            </a:r>
          </a:p>
          <a:p>
            <a:r>
              <a:rPr lang="en-IN" sz="2800" dirty="0">
                <a:solidFill>
                  <a:schemeClr val="tx1"/>
                </a:solidFill>
                <a:latin typeface="Arial" panose="020B0604020202020204" pitchFamily="34" charset="0"/>
              </a:rPr>
              <a:t>Trigger Plugin:</a:t>
            </a:r>
            <a:r>
              <a:rPr lang="en-IN" sz="2800" b="0" dirty="0">
                <a:solidFill>
                  <a:schemeClr val="tx1"/>
                </a:solidFill>
                <a:latin typeface="Arial" panose="020B0604020202020204" pitchFamily="34" charset="0"/>
              </a:rPr>
              <a:t> </a:t>
            </a:r>
            <a:r>
              <a:rPr lang="en-IN" dirty="0">
                <a:solidFill>
                  <a:schemeClr val="tx1"/>
                </a:solidFill>
                <a:latin typeface="Arial" panose="020B0604020202020204" pitchFamily="34" charset="0"/>
              </a:rPr>
              <a:t>GITHUB </a:t>
            </a:r>
            <a:r>
              <a:rPr lang="en-IN" b="0" dirty="0">
                <a:solidFill>
                  <a:schemeClr val="tx1"/>
                </a:solidFill>
                <a:latin typeface="Arial" panose="020B0604020202020204" pitchFamily="34" charset="0"/>
              </a:rPr>
              <a:t>pull request: </a:t>
            </a:r>
            <a:r>
              <a:rPr lang="en-IN" dirty="0">
                <a:solidFill>
                  <a:schemeClr val="tx1"/>
                </a:solidFill>
                <a:latin typeface="Arial" panose="020B0604020202020204" pitchFamily="34" charset="0"/>
              </a:rPr>
              <a:t>Join</a:t>
            </a:r>
            <a:r>
              <a:rPr lang="en-IN" b="0" dirty="0">
                <a:solidFill>
                  <a:schemeClr val="tx1"/>
                </a:solidFill>
                <a:latin typeface="Arial" panose="020B0604020202020204" pitchFamily="34" charset="0"/>
              </a:rPr>
              <a:t>: (different jobs / projects can be configured to run together, one after other etc.), </a:t>
            </a:r>
            <a:r>
              <a:rPr lang="en-IN" dirty="0">
                <a:solidFill>
                  <a:schemeClr val="tx1"/>
                </a:solidFill>
                <a:latin typeface="Arial" panose="020B0604020202020204" pitchFamily="34" charset="0"/>
              </a:rPr>
              <a:t>Locks </a:t>
            </a:r>
            <a:r>
              <a:rPr lang="en-IN" b="0" dirty="0">
                <a:solidFill>
                  <a:schemeClr val="tx1"/>
                </a:solidFill>
                <a:latin typeface="Arial" panose="020B0604020202020204" pitchFamily="34" charset="0"/>
              </a:rPr>
              <a:t>and </a:t>
            </a:r>
            <a:r>
              <a:rPr lang="en-IN" dirty="0">
                <a:solidFill>
                  <a:schemeClr val="tx1"/>
                </a:solidFill>
                <a:latin typeface="Arial" panose="020B0604020202020204" pitchFamily="34" charset="0"/>
              </a:rPr>
              <a:t>Latches</a:t>
            </a:r>
            <a:r>
              <a:rPr lang="en-IN" b="0" dirty="0">
                <a:solidFill>
                  <a:schemeClr val="tx1"/>
                </a:solidFill>
                <a:latin typeface="Arial" panose="020B0604020202020204" pitchFamily="34" charset="0"/>
              </a:rPr>
              <a:t>: </a:t>
            </a:r>
          </a:p>
          <a:p>
            <a:r>
              <a:rPr lang="en-IN" sz="2800" dirty="0">
                <a:solidFill>
                  <a:schemeClr val="tx1"/>
                </a:solidFill>
                <a:latin typeface="Arial" panose="020B0604020202020204" pitchFamily="34" charset="0"/>
              </a:rPr>
              <a:t>Build Tool Plugins: </a:t>
            </a:r>
            <a:r>
              <a:rPr lang="en-IN" b="0" dirty="0">
                <a:solidFill>
                  <a:schemeClr val="tx1"/>
                </a:solidFill>
                <a:latin typeface="Arial" panose="020B0604020202020204" pitchFamily="34" charset="0"/>
              </a:rPr>
              <a:t>Copy artifacts, Fitness, MSBuild, Promoted build MSTest runner, NANT, MAVEN, PowerShell. </a:t>
            </a:r>
          </a:p>
          <a:p>
            <a:r>
              <a:rPr lang="en-IN" sz="2800" dirty="0">
                <a:solidFill>
                  <a:schemeClr val="tx1"/>
                </a:solidFill>
                <a:latin typeface="Arial" panose="020B0604020202020204" pitchFamily="34" charset="0"/>
              </a:rPr>
              <a:t>Wrapper Plugin: </a:t>
            </a:r>
            <a:r>
              <a:rPr lang="en-IN" b="0" dirty="0">
                <a:solidFill>
                  <a:schemeClr val="tx1"/>
                </a:solidFill>
                <a:latin typeface="Arial" panose="020B0604020202020204" pitchFamily="34" charset="0"/>
              </a:rPr>
              <a:t>automated start and stop of a function upon certain action completion etc. </a:t>
            </a:r>
          </a:p>
          <a:p>
            <a:r>
              <a:rPr lang="en-IN" sz="2800" dirty="0">
                <a:solidFill>
                  <a:schemeClr val="tx1"/>
                </a:solidFill>
                <a:latin typeface="Arial" panose="020B0604020202020204" pitchFamily="34" charset="0"/>
              </a:rPr>
              <a:t>Notifier Plugins: </a:t>
            </a:r>
            <a:r>
              <a:rPr lang="en-IN" b="0" dirty="0">
                <a:solidFill>
                  <a:schemeClr val="tx1"/>
                </a:solidFill>
                <a:latin typeface="Arial" panose="020B0604020202020204" pitchFamily="34" charset="0"/>
              </a:rPr>
              <a:t>Slack, HipChat, IRC, Twitter, Jabber… helps to send notifications. </a:t>
            </a:r>
          </a:p>
          <a:p>
            <a:r>
              <a:rPr lang="en-IN" sz="2800" dirty="0">
                <a:solidFill>
                  <a:schemeClr val="tx1"/>
                </a:solidFill>
                <a:latin typeface="Arial" panose="020B0604020202020204" pitchFamily="34" charset="0"/>
              </a:rPr>
              <a:t>Reporting plugin: </a:t>
            </a:r>
            <a:r>
              <a:rPr lang="en-IN" b="0" dirty="0">
                <a:solidFill>
                  <a:schemeClr val="tx1"/>
                </a:solidFill>
                <a:latin typeface="Arial" panose="020B0604020202020204" pitchFamily="34" charset="0"/>
              </a:rPr>
              <a:t>Cobertura (code coverage), Findbugs, MSTest, PMD, etc. </a:t>
            </a:r>
            <a:endParaRPr lang="en-IN" dirty="0">
              <a:solidFill>
                <a:schemeClr val="tx1"/>
              </a:solidFill>
            </a:endParaRPr>
          </a:p>
        </p:txBody>
      </p:sp>
    </p:spTree>
    <p:extLst>
      <p:ext uri="{BB962C8B-B14F-4D97-AF65-F5344CB8AC3E}">
        <p14:creationId xmlns:p14="http://schemas.microsoft.com/office/powerpoint/2010/main" val="1189680250"/>
      </p:ext>
    </p:extLst>
  </p:cSld>
  <p:clrMapOvr>
    <a:masterClrMapping/>
  </p:clrMapOvr>
  <p:transition spd="slow">
    <p:cover/>
  </p:transition>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2081</TotalTime>
  <Words>650</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Corbel</vt:lpstr>
      <vt:lpstr>Helvetica</vt:lpstr>
      <vt:lpstr>Wingdings</vt:lpstr>
      <vt:lpstr>Wingdings 2</vt:lpstr>
      <vt:lpstr>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dc:creator>
  <cp:lastModifiedBy>Ganesh palnitkar</cp:lastModifiedBy>
  <cp:revision>31</cp:revision>
  <dcterms:created xsi:type="dcterms:W3CDTF">2017-04-20T14:26:02Z</dcterms:created>
  <dcterms:modified xsi:type="dcterms:W3CDTF">2024-07-30T06:45:30Z</dcterms:modified>
</cp:coreProperties>
</file>