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89" r:id="rId5"/>
    <p:sldId id="274" r:id="rId6"/>
    <p:sldId id="275" r:id="rId7"/>
    <p:sldId id="276" r:id="rId8"/>
    <p:sldId id="277" r:id="rId9"/>
    <p:sldId id="257" r:id="rId10"/>
    <p:sldId id="266" r:id="rId11"/>
    <p:sldId id="271" r:id="rId12"/>
    <p:sldId id="259" r:id="rId13"/>
    <p:sldId id="267" r:id="rId14"/>
    <p:sldId id="270" r:id="rId15"/>
    <p:sldId id="269" r:id="rId16"/>
    <p:sldId id="265" r:id="rId17"/>
    <p:sldId id="285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7" r:id="rId26"/>
    <p:sldId id="284" r:id="rId27"/>
    <p:sldId id="288" r:id="rId28"/>
    <p:sldId id="2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" y="5710100"/>
            <a:ext cx="9261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A short Briefing on Banking Analytics &amp; Credit vs Debit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9726A-A30D-47DC-ABE1-3D7CC53C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616" y="1250790"/>
            <a:ext cx="4530760" cy="43246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DFA1AC-8933-1929-1011-2C01715F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333" y="3726449"/>
            <a:ext cx="1995598" cy="19955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21251C-3125-1E17-7D98-BCC6CFBC6320}"/>
              </a:ext>
            </a:extLst>
          </p:cNvPr>
          <p:cNvSpPr/>
          <p:nvPr/>
        </p:nvSpPr>
        <p:spPr>
          <a:xfrm>
            <a:off x="2148046" y="3274490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</a:rPr>
              <a:t>&amp;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75991-D567-1780-1E39-212B561C0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25" y="1943150"/>
            <a:ext cx="2809875" cy="1661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38CCC-1EAE-D50A-BC45-9BFADBF7DF34}"/>
              </a:ext>
            </a:extLst>
          </p:cNvPr>
          <p:cNvSpPr txBox="1"/>
          <p:nvPr/>
        </p:nvSpPr>
        <p:spPr>
          <a:xfrm>
            <a:off x="3292849" y="639125"/>
            <a:ext cx="3757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Basic &amp;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Advance </a:t>
            </a:r>
            <a:r>
              <a:rPr lang="en-US" sz="2800" dirty="0">
                <a:solidFill>
                  <a:srgbClr val="FF0000"/>
                </a:solidFill>
              </a:rPr>
              <a:t>Excel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D35330-77F2-32E2-BBC5-A0D25C02A925}"/>
              </a:ext>
            </a:extLst>
          </p:cNvPr>
          <p:cNvSpPr/>
          <p:nvPr/>
        </p:nvSpPr>
        <p:spPr>
          <a:xfrm>
            <a:off x="562113" y="271478"/>
            <a:ext cx="8640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</a:rPr>
              <a:t>Below SQL code for :-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393950"/>
                </a:solidFill>
              </a:rPr>
              <a:t>For creating database schema.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393950"/>
                </a:solidFill>
              </a:rPr>
              <a:t>To calculate Total Credit &amp; Debit Amount insights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chemeClr val="accent3"/>
              </a:solidFill>
              <a:highlight>
                <a:srgbClr val="00FF00"/>
              </a:highlight>
            </a:endParaRPr>
          </a:p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Q1.   </a:t>
            </a:r>
            <a:r>
              <a:rPr lang="en-US" b="1" dirty="0">
                <a:solidFill>
                  <a:srgbClr val="393950"/>
                </a:solidFill>
              </a:rPr>
              <a:t>To calculate “Total Credit Amount”</a:t>
            </a:r>
          </a:p>
          <a:p>
            <a:endParaRPr lang="en-US" b="1" dirty="0">
              <a:solidFill>
                <a:srgbClr val="393950"/>
              </a:solidFill>
              <a:highlight>
                <a:srgbClr val="00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74E61-0883-B684-B14D-29DC207C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2" y="2436307"/>
            <a:ext cx="730669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0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D1980-6B5A-BF7A-12DE-BACB42094FF0}"/>
              </a:ext>
            </a:extLst>
          </p:cNvPr>
          <p:cNvSpPr/>
          <p:nvPr/>
        </p:nvSpPr>
        <p:spPr>
          <a:xfrm>
            <a:off x="562113" y="271478"/>
            <a:ext cx="8640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</a:rPr>
              <a:t>Below SQL code for :-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393950"/>
                </a:solidFill>
              </a:rPr>
              <a:t>For creating database schema.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393950"/>
                </a:solidFill>
              </a:rPr>
              <a:t>To calculate Total Credit &amp; Debit Amount insights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chemeClr val="accent3"/>
              </a:solidFill>
              <a:highlight>
                <a:srgbClr val="00FF00"/>
              </a:highlight>
            </a:endParaRPr>
          </a:p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Q2.   </a:t>
            </a:r>
            <a:r>
              <a:rPr lang="en-US" b="1" dirty="0">
                <a:solidFill>
                  <a:srgbClr val="393950"/>
                </a:solidFill>
              </a:rPr>
              <a:t>To calculate “Total Debit Amount”</a:t>
            </a:r>
          </a:p>
          <a:p>
            <a:endParaRPr lang="en-US" b="1" dirty="0">
              <a:solidFill>
                <a:srgbClr val="393950"/>
              </a:solidFill>
              <a:highlight>
                <a:srgbClr val="00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3CA59-1411-FCB7-867C-ACE54A70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3" y="2302803"/>
            <a:ext cx="675416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7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Bank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10" name="TextBox 87"/>
          <p:cNvSpPr txBox="1"/>
          <p:nvPr/>
        </p:nvSpPr>
        <p:spPr>
          <a:xfrm>
            <a:off x="609600" y="3938138"/>
            <a:ext cx="10317816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dirty="0"/>
          </a:p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2721F-76E3-B6BD-1780-979A9E96F73F}"/>
              </a:ext>
            </a:extLst>
          </p:cNvPr>
          <p:cNvSpPr/>
          <p:nvPr/>
        </p:nvSpPr>
        <p:spPr>
          <a:xfrm>
            <a:off x="444932" y="1080370"/>
            <a:ext cx="86405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</a:rPr>
              <a:t>Below SQL code for 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393950"/>
                </a:solidFill>
              </a:rPr>
              <a:t>To calculate Account Activity Transaction Ratio between Credit &amp; Debit Amount insights.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rgbClr val="393950"/>
              </a:solidFill>
            </a:endParaRPr>
          </a:p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Q.3 </a:t>
            </a:r>
            <a:r>
              <a:rPr lang="en-US" b="1" dirty="0">
                <a:solidFill>
                  <a:srgbClr val="393950"/>
                </a:solidFill>
              </a:rPr>
              <a:t>Credit &amp; Debit Amount Ratio</a:t>
            </a:r>
            <a:endParaRPr lang="en-US" b="1" dirty="0">
              <a:solidFill>
                <a:srgbClr val="393950"/>
              </a:solidFill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FF3A6-F952-85D7-C032-630D336A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8" y="2744017"/>
            <a:ext cx="9088118" cy="368668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B1BA18-94F4-E9F8-BCC5-5141541D6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99720"/>
              </p:ext>
            </p:extLst>
          </p:nvPr>
        </p:nvGraphicFramePr>
        <p:xfrm>
          <a:off x="6291434" y="5712174"/>
          <a:ext cx="2899458" cy="762000"/>
        </p:xfrm>
        <a:graphic>
          <a:graphicData uri="http://schemas.openxmlformats.org/drawingml/2006/table">
            <a:tbl>
              <a:tblPr/>
              <a:tblGrid>
                <a:gridCol w="1686957">
                  <a:extLst>
                    <a:ext uri="{9D8B030D-6E8A-4147-A177-3AD203B41FA5}">
                      <a16:colId xmlns:a16="http://schemas.microsoft.com/office/drawing/2014/main" val="1344413638"/>
                    </a:ext>
                  </a:extLst>
                </a:gridCol>
                <a:gridCol w="1212501">
                  <a:extLst>
                    <a:ext uri="{9D8B030D-6E8A-4147-A177-3AD203B41FA5}">
                      <a16:colId xmlns:a16="http://schemas.microsoft.com/office/drawing/2014/main" val="33147543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 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53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Credit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127603386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537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Debit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127285269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120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Bailance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2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C4DEE3-1CE3-E492-F58A-EE4E7965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65771"/>
              </p:ext>
            </p:extLst>
          </p:nvPr>
        </p:nvGraphicFramePr>
        <p:xfrm>
          <a:off x="6311965" y="5739686"/>
          <a:ext cx="2628900" cy="7620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403636191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174609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65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Credit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127603386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840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Debit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127285269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457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Bailance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318117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8144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07109BD-6281-F156-1E36-6DAAF28AAE17}"/>
              </a:ext>
            </a:extLst>
          </p:cNvPr>
          <p:cNvSpPr/>
          <p:nvPr/>
        </p:nvSpPr>
        <p:spPr>
          <a:xfrm>
            <a:off x="562113" y="271478"/>
            <a:ext cx="8640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</a:rPr>
              <a:t>Below SQL code for 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393950"/>
                </a:solidFill>
              </a:rPr>
              <a:t>To calculate Net Transaction between Credit &amp; Debit Amount insights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Q.4   </a:t>
            </a:r>
            <a:r>
              <a:rPr lang="en-US" b="1" dirty="0">
                <a:solidFill>
                  <a:srgbClr val="393950"/>
                </a:solidFill>
              </a:rPr>
              <a:t>Net Transaction Amount=Total Credit – Total Debit</a:t>
            </a: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EC561-0436-75F3-B0F1-F7653686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3" y="1832374"/>
            <a:ext cx="864050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CC883-637A-1652-D80F-B9CBAE381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3FF90-0282-9698-A07B-CC5DAA75D25C}"/>
              </a:ext>
            </a:extLst>
          </p:cNvPr>
          <p:cNvSpPr/>
          <p:nvPr/>
        </p:nvSpPr>
        <p:spPr>
          <a:xfrm>
            <a:off x="562113" y="271478"/>
            <a:ext cx="8640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</a:rPr>
              <a:t>Below SQL code for 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393950"/>
                </a:solidFill>
              </a:rPr>
              <a:t>To calculate Account Activity Ration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Q.5      </a:t>
            </a:r>
            <a:r>
              <a:rPr lang="en-US" b="1" dirty="0">
                <a:solidFill>
                  <a:srgbClr val="393950"/>
                </a:solidFill>
              </a:rPr>
              <a:t>Account Activity Ratio=Total Account no/Total Account Balance</a:t>
            </a: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28CBF-94E8-2851-2BF0-27D63A26F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3" y="1932020"/>
            <a:ext cx="7630590" cy="382958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5EFAB4-EA7B-770F-7D4E-C74F9A5B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6443"/>
              </p:ext>
            </p:extLst>
          </p:nvPr>
        </p:nvGraphicFramePr>
        <p:xfrm>
          <a:off x="5334000" y="4832197"/>
          <a:ext cx="4302368" cy="762000"/>
        </p:xfrm>
        <a:graphic>
          <a:graphicData uri="http://schemas.openxmlformats.org/drawingml/2006/table">
            <a:tbl>
              <a:tblPr/>
              <a:tblGrid>
                <a:gridCol w="2660402">
                  <a:extLst>
                    <a:ext uri="{9D8B030D-6E8A-4147-A177-3AD203B41FA5}">
                      <a16:colId xmlns:a16="http://schemas.microsoft.com/office/drawing/2014/main" val="4036361915"/>
                    </a:ext>
                  </a:extLst>
                </a:gridCol>
                <a:gridCol w="1641966">
                  <a:extLst>
                    <a:ext uri="{9D8B030D-6E8A-4147-A177-3AD203B41FA5}">
                      <a16:colId xmlns:a16="http://schemas.microsoft.com/office/drawing/2014/main" val="4174609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65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Customer 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'254888655.62999946'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840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Amount 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'100000'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457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Account Activity 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'2548.8865562999945'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8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4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31018-6CF6-941E-213D-2827F9E6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7" y="1277179"/>
            <a:ext cx="6820852" cy="385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976D3-7E21-0C83-F200-1B18C2483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19" y="1115231"/>
            <a:ext cx="6373114" cy="40201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A002F2-65EA-1983-D821-176D4A8D5034}"/>
              </a:ext>
            </a:extLst>
          </p:cNvPr>
          <p:cNvSpPr/>
          <p:nvPr/>
        </p:nvSpPr>
        <p:spPr>
          <a:xfrm>
            <a:off x="446467" y="76850"/>
            <a:ext cx="8640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</a:rPr>
              <a:t>Below SQL code for :</a:t>
            </a:r>
          </a:p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Q.6 </a:t>
            </a:r>
            <a:r>
              <a:rPr lang="en-US" b="1" dirty="0">
                <a:solidFill>
                  <a:srgbClr val="393950"/>
                </a:solidFill>
              </a:rPr>
              <a:t>To calculate Total Transaction Amount by Day/Week/Month/year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2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B18947-BF95-5813-556C-385E02F19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96595"/>
              </p:ext>
            </p:extLst>
          </p:nvPr>
        </p:nvGraphicFramePr>
        <p:xfrm>
          <a:off x="4759570" y="5855388"/>
          <a:ext cx="4302368" cy="762000"/>
        </p:xfrm>
        <a:graphic>
          <a:graphicData uri="http://schemas.openxmlformats.org/drawingml/2006/table">
            <a:tbl>
              <a:tblPr/>
              <a:tblGrid>
                <a:gridCol w="2660402">
                  <a:extLst>
                    <a:ext uri="{9D8B030D-6E8A-4147-A177-3AD203B41FA5}">
                      <a16:colId xmlns:a16="http://schemas.microsoft.com/office/drawing/2014/main" val="4036361915"/>
                    </a:ext>
                  </a:extLst>
                </a:gridCol>
                <a:gridCol w="1641966">
                  <a:extLst>
                    <a:ext uri="{9D8B030D-6E8A-4147-A177-3AD203B41FA5}">
                      <a16:colId xmlns:a16="http://schemas.microsoft.com/office/drawing/2014/main" val="4174609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Summary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Transaction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65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Customer 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'254888655.62999946'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840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Amount 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'100000'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457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Account Activity Ratio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'2548.8865562999945'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8144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4AA8563-E911-9BCC-701F-62A556C4C3AF}"/>
              </a:ext>
            </a:extLst>
          </p:cNvPr>
          <p:cNvSpPr/>
          <p:nvPr/>
        </p:nvSpPr>
        <p:spPr>
          <a:xfrm>
            <a:off x="562113" y="271478"/>
            <a:ext cx="8640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</a:rPr>
              <a:t>Below SQL code for :</a:t>
            </a:r>
          </a:p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Q.7 </a:t>
            </a:r>
            <a:r>
              <a:rPr lang="en-US" b="1" dirty="0">
                <a:solidFill>
                  <a:srgbClr val="393950"/>
                </a:solidFill>
              </a:rPr>
              <a:t>To calculate Total Transaction Amount by Branch wise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43DAB-7618-9ADD-0BB9-C898A254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3" y="1226612"/>
            <a:ext cx="9145276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0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DFC80B-1A7D-DB09-B9FC-A9D43B12BC03}"/>
              </a:ext>
            </a:extLst>
          </p:cNvPr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D6E071E2-084F-A3BA-6B5D-70A7F862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Bank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6" name="TextBox 86">
            <a:extLst>
              <a:ext uri="{FF2B5EF4-FFF2-40B4-BE49-F238E27FC236}">
                <a16:creationId xmlns:a16="http://schemas.microsoft.com/office/drawing/2014/main" id="{B461006C-1B13-737B-15C4-00E32C10EAA9}"/>
              </a:ext>
            </a:extLst>
          </p:cNvPr>
          <p:cNvSpPr txBox="1"/>
          <p:nvPr/>
        </p:nvSpPr>
        <p:spPr>
          <a:xfrm>
            <a:off x="398274" y="1092258"/>
            <a:ext cx="6354864" cy="3693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393950"/>
                </a:solidFill>
              </a:rPr>
              <a:t>Loan Dashboard KPI Description </a:t>
            </a:r>
          </a:p>
        </p:txBody>
      </p:sp>
      <p:sp>
        <p:nvSpPr>
          <p:cNvPr id="7" name="TextBox 87">
            <a:extLst>
              <a:ext uri="{FF2B5EF4-FFF2-40B4-BE49-F238E27FC236}">
                <a16:creationId xmlns:a16="http://schemas.microsoft.com/office/drawing/2014/main" id="{C0FED2EA-7568-42CF-52CB-C904FC962B5E}"/>
              </a:ext>
            </a:extLst>
          </p:cNvPr>
          <p:cNvSpPr txBox="1"/>
          <p:nvPr/>
        </p:nvSpPr>
        <p:spPr>
          <a:xfrm>
            <a:off x="660170" y="3785738"/>
            <a:ext cx="10317816" cy="58477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600" dirty="0"/>
          </a:p>
          <a:p>
            <a:pPr algn="just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97A3D-2EED-C682-1864-0DE0C25DB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74" y="1662760"/>
            <a:ext cx="10150679" cy="421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Loan Amount Funded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the total value of loans disbursed.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Loans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the number of loans issued.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Collection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Reflects repayment performance, including principal and interest.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Interest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Captures revenue from loan interest.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Branch-Wise Performance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Analyzes revenue (interest, fees, total) by branch.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State-Wise Loan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geographic distribution of loans.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Religion-Wise Loan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Monitors loan distribution across religious demographics.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Group-Wise Loan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Categorizes loans by product types (e.g., personal, auto).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Disbursement Trend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changes in loan disbursements over time.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Grade-Wise Loan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Assesses portfolio risk by borrower credit grades.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Loan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Counts loans in default.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Delinquent Client 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borrowers with missed payments.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Delinquent Loan 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Percentage of loans overdue in the portfolio.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Loan Rate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Proportion of defaulted loans to the total portfolio.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Status-Wise Loan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Breaks down loans by status (active, delinquent, closed).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Group-Wise Loan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Categorizes loans by borrowers’ age groups.</a:t>
            </a:r>
          </a:p>
          <a:p>
            <a:pPr marL="228600" indent="-2286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000" b="1" dirty="0">
                <a:latin typeface="Arial" panose="020B0604020202020204" pitchFamily="34" charset="0"/>
              </a:rPr>
              <a:t>Loan Maturity</a:t>
            </a:r>
            <a:r>
              <a:rPr lang="en-US" altLang="en-US" sz="1000" dirty="0">
                <a:latin typeface="Arial" panose="020B0604020202020204" pitchFamily="34" charset="0"/>
              </a:rPr>
              <a:t>: Tracks the timeline until full repayment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Verified Loans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Identifies loans without proper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403373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9A8C15-C38D-CBA5-0794-E9A233F82CC5}"/>
              </a:ext>
            </a:extLst>
          </p:cNvPr>
          <p:cNvSpPr/>
          <p:nvPr/>
        </p:nvSpPr>
        <p:spPr>
          <a:xfrm>
            <a:off x="562113" y="271478"/>
            <a:ext cx="8640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</a:rPr>
              <a:t>Below SQL code for Banking Analysis:</a:t>
            </a:r>
          </a:p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Q.1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Loan Amount Funded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899B7-CF1F-6639-3F89-2C6C551D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3" y="1118865"/>
            <a:ext cx="9039087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F8F5D3-DF5B-A2D3-1E2B-D546712E2025}"/>
              </a:ext>
            </a:extLst>
          </p:cNvPr>
          <p:cNvSpPr/>
          <p:nvPr/>
        </p:nvSpPr>
        <p:spPr>
          <a:xfrm>
            <a:off x="562113" y="271478"/>
            <a:ext cx="8640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Q.2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Loans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40F73-B8A2-B833-572C-843E978A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25" y="1048483"/>
            <a:ext cx="9134806" cy="54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107D4E-6799-387D-625C-17E13F00DBB4}"/>
              </a:ext>
            </a:extLst>
          </p:cNvPr>
          <p:cNvSpPr/>
          <p:nvPr/>
        </p:nvSpPr>
        <p:spPr>
          <a:xfrm>
            <a:off x="620729" y="400432"/>
            <a:ext cx="86405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Below Activity Steps  for DA Creating Visual &amp; Dashboard for </a:t>
            </a:r>
            <a:r>
              <a:rPr lang="en-US" b="1" dirty="0">
                <a:solidFill>
                  <a:srgbClr val="393950"/>
                </a:solidFill>
              </a:rPr>
              <a:t>:-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393950"/>
                </a:solidFill>
              </a:rPr>
              <a:t>To Collection of Database with different sources.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  <a:p>
            <a:r>
              <a:rPr lang="en-US" b="1" dirty="0">
                <a:solidFill>
                  <a:srgbClr val="393950"/>
                </a:solidFill>
              </a:rPr>
              <a:t>2. To ETL /EDA  for data cleaning </a:t>
            </a:r>
            <a:r>
              <a:rPr lang="en-US" b="1" dirty="0" err="1">
                <a:solidFill>
                  <a:srgbClr val="393950"/>
                </a:solidFill>
              </a:rPr>
              <a:t>i.e</a:t>
            </a:r>
            <a:r>
              <a:rPr lang="en-US" b="1" dirty="0">
                <a:solidFill>
                  <a:srgbClr val="393950"/>
                </a:solidFill>
              </a:rPr>
              <a:t> finding outliers, unexpected data to change in required format(date time, text , integer)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  <a:p>
            <a:r>
              <a:rPr lang="en-US" b="1" dirty="0">
                <a:solidFill>
                  <a:srgbClr val="393950"/>
                </a:solidFill>
              </a:rPr>
              <a:t>3. To Processing to create Visualization, Dashboard and then finding insights.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chemeClr val="accent3"/>
              </a:solidFill>
              <a:highlight>
                <a:srgbClr val="00FF00"/>
              </a:highlight>
            </a:endParaRPr>
          </a:p>
          <a:p>
            <a:endParaRPr lang="en-US" b="1" dirty="0">
              <a:solidFill>
                <a:srgbClr val="393950"/>
              </a:solidFill>
              <a:highlight>
                <a:srgbClr val="00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EEF8B-141D-57D6-9FA8-EF139C540B42}"/>
              </a:ext>
            </a:extLst>
          </p:cNvPr>
          <p:cNvSpPr/>
          <p:nvPr/>
        </p:nvSpPr>
        <p:spPr>
          <a:xfrm>
            <a:off x="386267" y="4093751"/>
            <a:ext cx="86405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chemeClr val="accent3"/>
              </a:solidFill>
              <a:highlight>
                <a:srgbClr val="00FF00"/>
              </a:highlight>
            </a:endParaRPr>
          </a:p>
          <a:p>
            <a:r>
              <a:rPr lang="en-US" sz="2800" b="1" dirty="0">
                <a:solidFill>
                  <a:srgbClr val="393950"/>
                </a:solidFill>
                <a:highlight>
                  <a:srgbClr val="00FF00"/>
                </a:highlight>
              </a:rPr>
              <a:t>Slide no 4 &amp; 5 is in Excel Dashboard Presentation:-</a:t>
            </a:r>
          </a:p>
        </p:txBody>
      </p:sp>
    </p:spTree>
    <p:extLst>
      <p:ext uri="{BB962C8B-B14F-4D97-AF65-F5344CB8AC3E}">
        <p14:creationId xmlns:p14="http://schemas.microsoft.com/office/powerpoint/2010/main" val="316280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5F1798-44D8-F05F-07EE-1AF09B1D7B38}"/>
              </a:ext>
            </a:extLst>
          </p:cNvPr>
          <p:cNvSpPr/>
          <p:nvPr/>
        </p:nvSpPr>
        <p:spPr>
          <a:xfrm>
            <a:off x="562113" y="271478"/>
            <a:ext cx="8640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600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8DE1-04F1-ABAA-8C78-67D3EC8A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3" y="808910"/>
            <a:ext cx="8640502" cy="577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AF8C1-B257-870B-9AC6-30BCB056F6EB}"/>
              </a:ext>
            </a:extLst>
          </p:cNvPr>
          <p:cNvSpPr/>
          <p:nvPr/>
        </p:nvSpPr>
        <p:spPr>
          <a:xfrm>
            <a:off x="562113" y="271478"/>
            <a:ext cx="8640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Total Interest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600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BA093-5237-72F3-1A09-B3E46C7A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3" y="785443"/>
            <a:ext cx="9437040" cy="580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21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3C48A-A74B-309B-0C93-495642F968C3}"/>
              </a:ext>
            </a:extLst>
          </p:cNvPr>
          <p:cNvSpPr/>
          <p:nvPr/>
        </p:nvSpPr>
        <p:spPr>
          <a:xfrm>
            <a:off x="562113" y="271478"/>
            <a:ext cx="8640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Q.5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Branch wise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600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F250A4-E7F7-E815-2D1C-24378707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3" y="794970"/>
            <a:ext cx="8968749" cy="579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0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9BFB6C-CFCE-CFBD-C817-0C483EF4C20C}"/>
              </a:ext>
            </a:extLst>
          </p:cNvPr>
          <p:cNvSpPr/>
          <p:nvPr/>
        </p:nvSpPr>
        <p:spPr>
          <a:xfrm>
            <a:off x="562113" y="271478"/>
            <a:ext cx="8640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Q.7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State Wise Loan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600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0C934-2688-671E-34C7-6E13CE73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3" y="1064600"/>
            <a:ext cx="8957025" cy="55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54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C37AD7-9B36-A6BB-D6C5-5E87D66E4885}"/>
              </a:ext>
            </a:extLst>
          </p:cNvPr>
          <p:cNvSpPr/>
          <p:nvPr/>
        </p:nvSpPr>
        <p:spPr>
          <a:xfrm>
            <a:off x="562113" y="271478"/>
            <a:ext cx="8640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Q.8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Religion Wise Loan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600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51386-1416-5D42-9209-78D99EF1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7" y="1172305"/>
            <a:ext cx="903514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83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D3B9B-D70A-C5F6-4C2B-933119F6F756}"/>
              </a:ext>
            </a:extLst>
          </p:cNvPr>
          <p:cNvSpPr/>
          <p:nvPr/>
        </p:nvSpPr>
        <p:spPr>
          <a:xfrm>
            <a:off x="562113" y="271478"/>
            <a:ext cx="8640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Q.9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 group Wise Loan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600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DDCC8-07C7-9413-71F8-C82B7337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4" y="1018447"/>
            <a:ext cx="9179764" cy="56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2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DD372-0F6F-703C-33E5-034E9725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019663"/>
            <a:ext cx="9916909" cy="51935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D3EB72-A80E-8275-2F93-61F627E016B3}"/>
              </a:ext>
            </a:extLst>
          </p:cNvPr>
          <p:cNvSpPr/>
          <p:nvPr/>
        </p:nvSpPr>
        <p:spPr>
          <a:xfrm>
            <a:off x="562113" y="271478"/>
            <a:ext cx="8640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  <a:highlight>
                  <a:srgbClr val="00FF00"/>
                </a:highlight>
              </a:rPr>
              <a:t>Q.10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Disbursement Trend Wise Loan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600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78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383980-EEC8-8FCE-3FEB-B745C8E5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5" y="269631"/>
            <a:ext cx="989427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12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5CDB7E-A476-BBDE-AE1D-5A6D4487C8CA}"/>
              </a:ext>
            </a:extLst>
          </p:cNvPr>
          <p:cNvSpPr txBox="1"/>
          <p:nvPr/>
        </p:nvSpPr>
        <p:spPr>
          <a:xfrm>
            <a:off x="5784464" y="4342174"/>
            <a:ext cx="46139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size and Name:</a:t>
            </a:r>
          </a:p>
          <a:p>
            <a:r>
              <a:rPr lang="en-US" b="1" dirty="0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1. GANESH PRASAD SHAH</a:t>
            </a:r>
          </a:p>
          <a:p>
            <a:r>
              <a:rPr lang="en-US" b="1" dirty="0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2. </a:t>
            </a:r>
            <a:r>
              <a:rPr lang="en-US" b="1" dirty="0" err="1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Aneesha</a:t>
            </a:r>
            <a:r>
              <a:rPr lang="en-US" b="1" dirty="0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K.P</a:t>
            </a:r>
          </a:p>
          <a:p>
            <a:r>
              <a:rPr lang="en-US" b="1" dirty="0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3. Md. Sujal</a:t>
            </a:r>
          </a:p>
          <a:p>
            <a:r>
              <a:rPr lang="en-US" b="1" dirty="0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b="1" dirty="0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b="1" dirty="0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B1CD1-0046-825F-8256-2E348B77C976}"/>
              </a:ext>
            </a:extLst>
          </p:cNvPr>
          <p:cNvSpPr txBox="1"/>
          <p:nvPr/>
        </p:nvSpPr>
        <p:spPr>
          <a:xfrm>
            <a:off x="1259357" y="1845160"/>
            <a:ext cx="461390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</a:p>
          <a:p>
            <a:r>
              <a:rPr lang="en-US" b="1" dirty="0">
                <a:solidFill>
                  <a:srgbClr val="3939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3054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72FC28-EDEC-490D-6CB6-9400F19FF31C}"/>
              </a:ext>
            </a:extLst>
          </p:cNvPr>
          <p:cNvSpPr/>
          <p:nvPr/>
        </p:nvSpPr>
        <p:spPr>
          <a:xfrm>
            <a:off x="562113" y="271478"/>
            <a:ext cx="86405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Below Credit &amp; Debit Cards Visual Dashboard for </a:t>
            </a:r>
            <a:r>
              <a:rPr lang="en-US" b="1" dirty="0">
                <a:solidFill>
                  <a:srgbClr val="393950"/>
                </a:solidFill>
              </a:rPr>
              <a:t>:-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chemeClr val="accent3"/>
              </a:solidFill>
              <a:highlight>
                <a:srgbClr val="00FF00"/>
              </a:highlight>
            </a:endParaRPr>
          </a:p>
          <a:p>
            <a:endParaRPr lang="en-US" b="1" dirty="0">
              <a:solidFill>
                <a:srgbClr val="393950"/>
              </a:solidFill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16F35-356A-38CA-D723-BE635B47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9" y="852301"/>
            <a:ext cx="10058995" cy="564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60934-82EF-B505-6A33-183D2B92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0"/>
            <a:ext cx="10241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46EF0A-ACBB-5B87-D4B1-AA0187136FCB}"/>
              </a:ext>
            </a:extLst>
          </p:cNvPr>
          <p:cNvSpPr/>
          <p:nvPr/>
        </p:nvSpPr>
        <p:spPr>
          <a:xfrm>
            <a:off x="562113" y="271478"/>
            <a:ext cx="86405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Below BANKING DATA ANALYSIS  Visual Dashboard for </a:t>
            </a:r>
            <a:r>
              <a:rPr lang="en-US" b="1" dirty="0">
                <a:solidFill>
                  <a:srgbClr val="393950"/>
                </a:solidFill>
              </a:rPr>
              <a:t>:-</a:t>
            </a: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chemeClr val="accent3"/>
              </a:solidFill>
              <a:highlight>
                <a:srgbClr val="00FF00"/>
              </a:highlight>
            </a:endParaRPr>
          </a:p>
          <a:p>
            <a:endParaRPr lang="en-US" b="1" dirty="0">
              <a:solidFill>
                <a:srgbClr val="393950"/>
              </a:solidFill>
              <a:highlight>
                <a:srgbClr val="00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FE4B9-F3C4-F389-D42F-AE079C42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0" y="783636"/>
            <a:ext cx="9609338" cy="58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DD9EB2-5557-E35E-78C0-A5E2991DCE79}"/>
              </a:ext>
            </a:extLst>
          </p:cNvPr>
          <p:cNvSpPr/>
          <p:nvPr/>
        </p:nvSpPr>
        <p:spPr>
          <a:xfrm>
            <a:off x="585560" y="0"/>
            <a:ext cx="86405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solidFill>
                <a:srgbClr val="393950"/>
              </a:solidFill>
            </a:endParaRPr>
          </a:p>
          <a:p>
            <a:endParaRPr lang="en-US" b="1" dirty="0">
              <a:solidFill>
                <a:schemeClr val="accent3"/>
              </a:solidFill>
              <a:highlight>
                <a:srgbClr val="00FF00"/>
              </a:highlight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Tableau(Credit &amp;Debit) Dashboard Presentation:-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E868C-7719-C330-D58B-9E3CAFEB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77218"/>
            <a:ext cx="9718431" cy="569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357685-16C6-0A14-06C8-C6B45E40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5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F114D7-0BE1-BC69-F4DA-8DEF5EDF2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701"/>
            <a:ext cx="10468708" cy="5855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35CD5A4-74C4-D638-2AB9-869752A543CF}"/>
              </a:ext>
            </a:extLst>
          </p:cNvPr>
          <p:cNvSpPr/>
          <p:nvPr/>
        </p:nvSpPr>
        <p:spPr>
          <a:xfrm>
            <a:off x="585560" y="0"/>
            <a:ext cx="8640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>
              <a:solidFill>
                <a:srgbClr val="393950"/>
              </a:solidFill>
              <a:highlight>
                <a:srgbClr val="00FFFF"/>
              </a:highlight>
            </a:endParaRPr>
          </a:p>
          <a:p>
            <a:endParaRPr lang="en-US" sz="1600" b="1" dirty="0">
              <a:solidFill>
                <a:schemeClr val="accent3"/>
              </a:solidFill>
              <a:highlight>
                <a:srgbClr val="00FFFF"/>
              </a:highlight>
            </a:endParaRP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Power BI(Credit &amp;Debit) Dashboard Presentation:-</a:t>
            </a:r>
          </a:p>
        </p:txBody>
      </p:sp>
    </p:spTree>
    <p:extLst>
      <p:ext uri="{BB962C8B-B14F-4D97-AF65-F5344CB8AC3E}">
        <p14:creationId xmlns:p14="http://schemas.microsoft.com/office/powerpoint/2010/main" val="399590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Bank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92FFD-8D2E-6F97-A05E-6DC9A66B117C}"/>
              </a:ext>
            </a:extLst>
          </p:cNvPr>
          <p:cNvSpPr/>
          <p:nvPr/>
        </p:nvSpPr>
        <p:spPr>
          <a:xfrm>
            <a:off x="484302" y="1254140"/>
            <a:ext cx="110538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1-Total Credit Amount: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Sum of the Amount column where Transaction Type = "Credit".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Measures the total amount of deposits or credits, which can be compared against total withdrawals.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2-Total Debit Amount: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Sum of the Amount column where Transaction Type = "Debit".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Measures the total amount of withdrawals or debits.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3-Credit to Debit Ratio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Formula: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Total Credit Amount ÷ Total Debit Amount.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Shows the ratio of credits to debits, which helps to understand whether the bank is receiving more deposits than withdrawals.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4-Net Transaction Amount: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Formula: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Total Credit Amount - Total Debit Amount.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Measures the net cash flow (positive or negative) for the bank over a period.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5-Account Activity Ratio: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Formula: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Number of transactions ÷ Account balance.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Indicates how active a customer is in relation to their balance.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6-Transactions per Day/Week/Month: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Formula: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Number of transactions occurring per day, week, or month.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Identifies transaction volume trends over time, helping to detect periods of high or low activity.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7-Total Transaction Amount by Branch: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Formula: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Sum of the Amount column grouped by Branch.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Measures the total transaction volume per branch, helping to compare branch performance.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Transaction Volume by Bank: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393A3-6B7D-E401-C73D-09081FF19849}"/>
              </a:ext>
            </a:extLst>
          </p:cNvPr>
          <p:cNvSpPr/>
          <p:nvPr/>
        </p:nvSpPr>
        <p:spPr>
          <a:xfrm>
            <a:off x="477362" y="904524"/>
            <a:ext cx="553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93950"/>
                </a:solidFill>
              </a:rPr>
              <a:t>Bank Debit and Credit Dashboard KPI Description </a:t>
            </a:r>
          </a:p>
        </p:txBody>
      </p: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3137</TotalTime>
  <Words>946</Words>
  <Application>Microsoft Office PowerPoint</Application>
  <PresentationFormat>Widescreen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Bank Analytics &amp; Dashboard Analytics for Stake-Holders </vt:lpstr>
      <vt:lpstr>PowerPoint Presentation</vt:lpstr>
      <vt:lpstr>PowerPoint Presentation</vt:lpstr>
      <vt:lpstr>Bank Analytics &amp; Dashboard Analytics for Stake-Holders </vt:lpstr>
      <vt:lpstr>PowerPoint Presentation</vt:lpstr>
      <vt:lpstr>PowerPoint Presentation</vt:lpstr>
      <vt:lpstr>PowerPoint Presentation</vt:lpstr>
      <vt:lpstr>PowerPoint Presentation</vt:lpstr>
      <vt:lpstr>Bank Analytics &amp; Dashboard Analytics for Stake-Holders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Ganesh Shah</cp:lastModifiedBy>
  <cp:revision>309</cp:revision>
  <dcterms:created xsi:type="dcterms:W3CDTF">2019-01-11T06:57:28Z</dcterms:created>
  <dcterms:modified xsi:type="dcterms:W3CDTF">2025-03-08T18:23:00Z</dcterms:modified>
</cp:coreProperties>
</file>