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1" r:id="rId7"/>
    <p:sldId id="262" r:id="rId8"/>
    <p:sldId id="263" r:id="rId9"/>
    <p:sldId id="265" r:id="rId10"/>
  </p:sldIdLst>
  <p:sldSz cx="14630400" cy="8229600"/>
  <p:notesSz cx="8229600" cy="14630400"/>
  <p:embeddedFontLst>
    <p:embeddedFont>
      <p:font typeface="Algerian" panose="04020705040A02060702" pitchFamily="82" charset="0"/>
      <p:regular r:id="rId12"/>
    </p:embeddedFont>
    <p:embeddedFont>
      <p:font typeface="Instrument Sans Medium" panose="020B0604020202020204" charset="0"/>
      <p:regular r:id="rId13"/>
    </p:embeddedFont>
    <p:embeddedFont>
      <p:font typeface="Open Sans" panose="020B0606030504020204" pitchFamily="3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8" d="100"/>
          <a:sy n="68" d="100"/>
        </p:scale>
        <p:origin x="701" y="2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20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011204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Smart Traffic Signal System with Dynamic Vehicle Detection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47770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Revolutionizing urban traffic management. Improving traffic flow, reducing congestion,  Optimizing signal timings in real-time.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83846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4D4D51"/>
            </a:solidFill>
            <a:prstDash val="solid"/>
          </a:ln>
        </p:spPr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C75E24-1ECD-7365-9482-BABE9EADB459}"/>
              </a:ext>
            </a:extLst>
          </p:cNvPr>
          <p:cNvSpPr/>
          <p:nvPr/>
        </p:nvSpPr>
        <p:spPr>
          <a:xfrm>
            <a:off x="12431352" y="7433006"/>
            <a:ext cx="2199048" cy="723666"/>
          </a:xfrm>
          <a:prstGeom prst="rect">
            <a:avLst/>
          </a:prstGeom>
          <a:solidFill>
            <a:srgbClr val="1F1F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5126AE-1FCB-DC6F-A0BA-7881534FBAE8}"/>
              </a:ext>
            </a:extLst>
          </p:cNvPr>
          <p:cNvSpPr txBox="1"/>
          <p:nvPr/>
        </p:nvSpPr>
        <p:spPr>
          <a:xfrm>
            <a:off x="1226916" y="983848"/>
            <a:ext cx="124196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bg1"/>
                </a:solidFill>
              </a:rPr>
              <a:t>Submitted by:</a:t>
            </a:r>
          </a:p>
          <a:p>
            <a:pPr algn="ctr"/>
            <a:endParaRPr lang="en-IN" sz="3600" dirty="0">
              <a:solidFill>
                <a:schemeClr val="bg1"/>
              </a:solidFill>
            </a:endParaRPr>
          </a:p>
          <a:p>
            <a:pPr algn="ctr"/>
            <a:r>
              <a:rPr lang="en-IN" sz="3600" dirty="0">
                <a:solidFill>
                  <a:schemeClr val="bg1"/>
                </a:solidFill>
              </a:rPr>
              <a:t>Mr. </a:t>
            </a:r>
            <a:r>
              <a:rPr lang="en-IN" sz="3600" dirty="0" err="1">
                <a:solidFill>
                  <a:schemeClr val="bg1"/>
                </a:solidFill>
              </a:rPr>
              <a:t>Buddhiraj</a:t>
            </a:r>
            <a:r>
              <a:rPr lang="en-IN" sz="3600" dirty="0">
                <a:solidFill>
                  <a:schemeClr val="bg1"/>
                </a:solidFill>
              </a:rPr>
              <a:t> Ganesh Bhosale (03)</a:t>
            </a:r>
          </a:p>
          <a:p>
            <a:pPr algn="ctr"/>
            <a:r>
              <a:rPr lang="en-IN" sz="3600" dirty="0">
                <a:solidFill>
                  <a:schemeClr val="bg1"/>
                </a:solidFill>
              </a:rPr>
              <a:t>Mr. Rajratn Ajit Ghatage (12)</a:t>
            </a:r>
          </a:p>
          <a:p>
            <a:pPr algn="ctr"/>
            <a:r>
              <a:rPr lang="en-IN" sz="3600" dirty="0">
                <a:solidFill>
                  <a:schemeClr val="bg1"/>
                </a:solidFill>
              </a:rPr>
              <a:t>Mr. Ganesh Ashok Ingale (19)</a:t>
            </a:r>
          </a:p>
          <a:p>
            <a:pPr algn="ctr"/>
            <a:r>
              <a:rPr lang="en-IN" sz="3600" dirty="0">
                <a:solidFill>
                  <a:schemeClr val="bg1"/>
                </a:solidFill>
              </a:rPr>
              <a:t>Mr. Kapil Jayram Kakade (21)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D8FF32-9DDE-743C-E84E-2908FB99EF2A}"/>
              </a:ext>
            </a:extLst>
          </p:cNvPr>
          <p:cNvSpPr/>
          <p:nvPr/>
        </p:nvSpPr>
        <p:spPr>
          <a:xfrm>
            <a:off x="12431352" y="7433006"/>
            <a:ext cx="2199048" cy="723666"/>
          </a:xfrm>
          <a:prstGeom prst="rect">
            <a:avLst/>
          </a:prstGeom>
          <a:solidFill>
            <a:srgbClr val="1F1F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85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18630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chemeClr val="bg1"/>
                </a:solidFill>
              </a:rPr>
              <a:t>Introduction &amp; Objective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0011D1-23F6-CAA0-5A7C-2A32077E95DE}"/>
              </a:ext>
            </a:extLst>
          </p:cNvPr>
          <p:cNvSpPr txBox="1"/>
          <p:nvPr/>
        </p:nvSpPr>
        <p:spPr>
          <a:xfrm>
            <a:off x="793790" y="2836188"/>
            <a:ext cx="13042820" cy="435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B4323F-9723-5435-C270-8A67D66268EF}"/>
              </a:ext>
            </a:extLst>
          </p:cNvPr>
          <p:cNvSpPr txBox="1"/>
          <p:nvPr/>
        </p:nvSpPr>
        <p:spPr>
          <a:xfrm>
            <a:off x="946190" y="2988588"/>
            <a:ext cx="13042820" cy="435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236606-20A0-D19E-4DE6-2539215374D8}"/>
              </a:ext>
            </a:extLst>
          </p:cNvPr>
          <p:cNvSpPr txBox="1"/>
          <p:nvPr/>
        </p:nvSpPr>
        <p:spPr>
          <a:xfrm>
            <a:off x="1098590" y="3140988"/>
            <a:ext cx="13042820" cy="435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9AC18-58CA-5C1F-9C04-DDE4E1A5BE1A}"/>
              </a:ext>
            </a:extLst>
          </p:cNvPr>
          <p:cNvSpPr txBox="1"/>
          <p:nvPr/>
        </p:nvSpPr>
        <p:spPr>
          <a:xfrm>
            <a:off x="641390" y="2988588"/>
            <a:ext cx="133476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Traditonal</a:t>
            </a:r>
            <a:r>
              <a:rPr lang="en-US" sz="4000" dirty="0">
                <a:solidFill>
                  <a:schemeClr val="bg1"/>
                </a:solidFill>
              </a:rPr>
              <a:t> traffic signals are static and inefficient during peak hours.</a:t>
            </a:r>
          </a:p>
          <a:p>
            <a:r>
              <a:rPr lang="en-US" sz="4000" dirty="0">
                <a:solidFill>
                  <a:schemeClr val="bg1"/>
                </a:solidFill>
              </a:rPr>
              <a:t>Our project introduces an AI-based smart traffic control system.</a:t>
            </a:r>
          </a:p>
          <a:p>
            <a:r>
              <a:rPr lang="en-US" sz="4000" dirty="0">
                <a:solidFill>
                  <a:schemeClr val="bg1"/>
                </a:solidFill>
              </a:rPr>
              <a:t>YOLOv5 detects real-time </a:t>
            </a:r>
            <a:r>
              <a:rPr lang="en-US" sz="4000" dirty="0" err="1">
                <a:solidFill>
                  <a:schemeClr val="bg1"/>
                </a:solidFill>
              </a:rPr>
              <a:t>vehilcle</a:t>
            </a:r>
            <a:r>
              <a:rPr lang="en-US" sz="4000" dirty="0">
                <a:solidFill>
                  <a:schemeClr val="bg1"/>
                </a:solidFill>
              </a:rPr>
              <a:t> counts.</a:t>
            </a:r>
          </a:p>
          <a:p>
            <a:r>
              <a:rPr lang="en-US" sz="4000" dirty="0">
                <a:solidFill>
                  <a:schemeClr val="bg1"/>
                </a:solidFill>
              </a:rPr>
              <a:t>Signal timings adjust dynamically to traffic volume.</a:t>
            </a:r>
          </a:p>
          <a:p>
            <a:r>
              <a:rPr lang="en-US" sz="4000" dirty="0">
                <a:solidFill>
                  <a:schemeClr val="bg1"/>
                </a:solidFill>
              </a:rPr>
              <a:t>Simulated </a:t>
            </a:r>
            <a:r>
              <a:rPr lang="en-US" sz="4000" dirty="0" err="1">
                <a:solidFill>
                  <a:schemeClr val="bg1"/>
                </a:solidFill>
              </a:rPr>
              <a:t>usingn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Pygame</a:t>
            </a:r>
            <a:r>
              <a:rPr lang="en-US" sz="4000" dirty="0">
                <a:solidFill>
                  <a:schemeClr val="bg1"/>
                </a:solidFill>
              </a:rPr>
              <a:t> for visual understanding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15F06B-7F0F-CCF8-717B-B8A0FCFC42AE}"/>
              </a:ext>
            </a:extLst>
          </p:cNvPr>
          <p:cNvSpPr/>
          <p:nvPr/>
        </p:nvSpPr>
        <p:spPr>
          <a:xfrm>
            <a:off x="12431352" y="7433006"/>
            <a:ext cx="2199048" cy="723666"/>
          </a:xfrm>
          <a:prstGeom prst="rect">
            <a:avLst/>
          </a:prstGeom>
          <a:solidFill>
            <a:srgbClr val="1F1F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28825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System Overview</a:t>
            </a:r>
            <a:endParaRPr lang="en-US" sz="4450" dirty="0"/>
          </a:p>
        </p:txBody>
      </p:sp>
      <p:sp>
        <p:nvSpPr>
          <p:cNvPr id="10" name="Text 5"/>
          <p:cNvSpPr/>
          <p:nvPr/>
        </p:nvSpPr>
        <p:spPr>
          <a:xfrm>
            <a:off x="5422583" y="33011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5422583" y="3791545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1976EE-10A8-121B-8A6D-AD807EC1B08C}"/>
              </a:ext>
            </a:extLst>
          </p:cNvPr>
          <p:cNvSpPr txBox="1"/>
          <p:nvPr/>
        </p:nvSpPr>
        <p:spPr>
          <a:xfrm>
            <a:off x="1329256" y="3371611"/>
            <a:ext cx="2395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Technologies</a:t>
            </a:r>
            <a:r>
              <a:rPr lang="en-IN" dirty="0">
                <a:solidFill>
                  <a:schemeClr val="bg1"/>
                </a:solidFill>
              </a:rPr>
              <a:t> Used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80DE23-2508-783D-B176-7E1741CBA2A7}"/>
              </a:ext>
            </a:extLst>
          </p:cNvPr>
          <p:cNvSpPr txBox="1"/>
          <p:nvPr/>
        </p:nvSpPr>
        <p:spPr>
          <a:xfrm>
            <a:off x="1341384" y="3799864"/>
            <a:ext cx="2927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Python, YOLOv5 (Torch), OpenCV, </a:t>
            </a:r>
            <a:r>
              <a:rPr lang="en-IN" dirty="0" err="1">
                <a:solidFill>
                  <a:schemeClr val="bg1"/>
                </a:solidFill>
              </a:rPr>
              <a:t>Tkinter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Pygame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21E3BA-E049-6DDF-DA83-C9EE677168C3}"/>
              </a:ext>
            </a:extLst>
          </p:cNvPr>
          <p:cNvSpPr txBox="1"/>
          <p:nvPr/>
        </p:nvSpPr>
        <p:spPr>
          <a:xfrm>
            <a:off x="5494047" y="3238023"/>
            <a:ext cx="1892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Modules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020D7D-B602-5E6B-C7F5-E1809A26D7AD}"/>
              </a:ext>
            </a:extLst>
          </p:cNvPr>
          <p:cNvSpPr txBox="1"/>
          <p:nvPr/>
        </p:nvSpPr>
        <p:spPr>
          <a:xfrm>
            <a:off x="5528219" y="3768923"/>
            <a:ext cx="3048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Vehicle </a:t>
            </a:r>
            <a:r>
              <a:rPr lang="en-US" dirty="0" err="1">
                <a:solidFill>
                  <a:schemeClr val="bg1"/>
                </a:solidFill>
              </a:rPr>
              <a:t>Detectgion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Signal Timer Calculation</a:t>
            </a:r>
          </a:p>
          <a:p>
            <a:r>
              <a:rPr lang="en-US" dirty="0">
                <a:solidFill>
                  <a:schemeClr val="bg1"/>
                </a:solidFill>
              </a:rPr>
              <a:t>Real-Time Simulation</a:t>
            </a:r>
          </a:p>
          <a:p>
            <a:r>
              <a:rPr lang="en-US" dirty="0">
                <a:solidFill>
                  <a:schemeClr val="bg1"/>
                </a:solidFill>
              </a:rPr>
              <a:t>Input : Webcam/File Dialog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52D15D-EFE3-F2CA-C4F8-180E8A2E32E0}"/>
              </a:ext>
            </a:extLst>
          </p:cNvPr>
          <p:cNvSpPr txBox="1"/>
          <p:nvPr/>
        </p:nvSpPr>
        <p:spPr>
          <a:xfrm>
            <a:off x="1398705" y="5749438"/>
            <a:ext cx="3173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>
                <a:solidFill>
                  <a:schemeClr val="bg1"/>
                </a:solidFill>
              </a:rPr>
              <a:t>Working &amp; Logic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2CAC24-58CF-F067-44C0-42FFD31DA594}"/>
              </a:ext>
            </a:extLst>
          </p:cNvPr>
          <p:cNvSpPr txBox="1"/>
          <p:nvPr/>
        </p:nvSpPr>
        <p:spPr>
          <a:xfrm>
            <a:off x="1398705" y="6235422"/>
            <a:ext cx="37970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YOLOv5</a:t>
            </a:r>
            <a:r>
              <a:rPr lang="en-US" sz="1400" dirty="0">
                <a:solidFill>
                  <a:schemeClr val="bg1"/>
                </a:solidFill>
              </a:rPr>
              <a:t> detects vehicles (cars, buses, trucks, bikes).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Based on vehicle count, system calculates </a:t>
            </a:r>
            <a:r>
              <a:rPr lang="en-US" sz="1400" b="1" dirty="0">
                <a:solidFill>
                  <a:schemeClr val="bg1"/>
                </a:solidFill>
              </a:rPr>
              <a:t>green light duration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Signals change dynamically and simulate a </a:t>
            </a:r>
            <a:r>
              <a:rPr lang="en-US" sz="1400" b="1" dirty="0">
                <a:solidFill>
                  <a:schemeClr val="bg1"/>
                </a:solidFill>
              </a:rPr>
              <a:t>4-way intersection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Simple UI allows input from webcam or file selection.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CE8553-13B8-C0C0-2599-8098F3F40531}"/>
              </a:ext>
            </a:extLst>
          </p:cNvPr>
          <p:cNvSpPr/>
          <p:nvPr/>
        </p:nvSpPr>
        <p:spPr>
          <a:xfrm>
            <a:off x="12431352" y="7433006"/>
            <a:ext cx="2199048" cy="723666"/>
          </a:xfrm>
          <a:prstGeom prst="rect">
            <a:avLst/>
          </a:prstGeom>
          <a:solidFill>
            <a:srgbClr val="1F1F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55900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8" name="Text 3"/>
          <p:cNvSpPr/>
          <p:nvPr/>
        </p:nvSpPr>
        <p:spPr>
          <a:xfrm>
            <a:off x="8912304" y="4110514"/>
            <a:ext cx="22920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8912304" y="4600932"/>
            <a:ext cx="22920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1" name="Text 5"/>
          <p:cNvSpPr/>
          <p:nvPr/>
        </p:nvSpPr>
        <p:spPr>
          <a:xfrm>
            <a:off x="11544538" y="4110514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1544538" y="4600932"/>
            <a:ext cx="22919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3" name="Text 7"/>
          <p:cNvSpPr/>
          <p:nvPr/>
        </p:nvSpPr>
        <p:spPr>
          <a:xfrm>
            <a:off x="6280190" y="5581888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C4E22A-25C1-E071-D462-B6633858FE69}"/>
              </a:ext>
            </a:extLst>
          </p:cNvPr>
          <p:cNvSpPr txBox="1"/>
          <p:nvPr/>
        </p:nvSpPr>
        <p:spPr>
          <a:xfrm>
            <a:off x="5787342" y="425052"/>
            <a:ext cx="65281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Results &amp; Benefits</a:t>
            </a:r>
          </a:p>
          <a:p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3D5F71-C7A7-6EB3-CAC7-D036A9973E09}"/>
              </a:ext>
            </a:extLst>
          </p:cNvPr>
          <p:cNvSpPr txBox="1"/>
          <p:nvPr/>
        </p:nvSpPr>
        <p:spPr>
          <a:xfrm>
            <a:off x="5984111" y="1724628"/>
            <a:ext cx="800968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Adapts to </a:t>
            </a:r>
            <a:r>
              <a:rPr lang="en-US" sz="4000" b="1" dirty="0">
                <a:solidFill>
                  <a:schemeClr val="bg1"/>
                </a:solidFill>
              </a:rPr>
              <a:t>real traffic flow</a:t>
            </a:r>
            <a:r>
              <a:rPr lang="en-US" sz="4000" dirty="0">
                <a:solidFill>
                  <a:schemeClr val="bg1"/>
                </a:solidFill>
              </a:rPr>
              <a:t>, reducing waiting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Eliminates need for costly hardware sensors.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Promotes smart city infrastructure.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Easily scalable for larger intersections.</a:t>
            </a:r>
          </a:p>
          <a:p>
            <a:endParaRPr lang="en-IN" sz="60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F8AEB5-C31A-616A-3F95-CDF937CD0C55}"/>
              </a:ext>
            </a:extLst>
          </p:cNvPr>
          <p:cNvSpPr/>
          <p:nvPr/>
        </p:nvSpPr>
        <p:spPr>
          <a:xfrm>
            <a:off x="12431352" y="7433006"/>
            <a:ext cx="2199048" cy="723666"/>
          </a:xfrm>
          <a:prstGeom prst="rect">
            <a:avLst/>
          </a:prstGeom>
          <a:solidFill>
            <a:srgbClr val="1F1F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5924" y="713422"/>
            <a:ext cx="7692152" cy="12961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endParaRPr lang="en-US" sz="4050" dirty="0"/>
          </a:p>
        </p:txBody>
      </p:sp>
      <p:sp>
        <p:nvSpPr>
          <p:cNvPr id="5" name="Text 1"/>
          <p:cNvSpPr/>
          <p:nvPr/>
        </p:nvSpPr>
        <p:spPr>
          <a:xfrm>
            <a:off x="2074069" y="2528054"/>
            <a:ext cx="2592824" cy="324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endParaRPr lang="en-US" sz="2000" dirty="0"/>
          </a:p>
        </p:txBody>
      </p:sp>
      <p:sp>
        <p:nvSpPr>
          <p:cNvPr id="13" name="Text 7"/>
          <p:cNvSpPr/>
          <p:nvPr/>
        </p:nvSpPr>
        <p:spPr>
          <a:xfrm>
            <a:off x="725924" y="6852404"/>
            <a:ext cx="7692152" cy="6636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82E155-3004-4480-5387-FC076CA13271}"/>
              </a:ext>
            </a:extLst>
          </p:cNvPr>
          <p:cNvSpPr txBox="1"/>
          <p:nvPr/>
        </p:nvSpPr>
        <p:spPr>
          <a:xfrm>
            <a:off x="725924" y="883884"/>
            <a:ext cx="74425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Conclusion &amp; Future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6FC1A9-662C-20B4-B2C5-7A8C10A9957C}"/>
              </a:ext>
            </a:extLst>
          </p:cNvPr>
          <p:cNvSpPr txBox="1"/>
          <p:nvPr/>
        </p:nvSpPr>
        <p:spPr>
          <a:xfrm>
            <a:off x="725925" y="2009536"/>
            <a:ext cx="769215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>
                <a:solidFill>
                  <a:schemeClr val="bg1"/>
                </a:solidFill>
              </a:rPr>
              <a:t>Real-time traffic management using AI.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>
                <a:solidFill>
                  <a:schemeClr val="bg1"/>
                </a:solidFill>
              </a:rPr>
              <a:t>Enhances traffic flow and reduces congestion.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>
                <a:solidFill>
                  <a:schemeClr val="bg1"/>
                </a:solidFill>
              </a:rPr>
              <a:t>Future Enhancements:</a:t>
            </a:r>
            <a:endParaRPr lang="en-US" sz="400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>
                <a:solidFill>
                  <a:schemeClr val="bg1"/>
                </a:solidFill>
              </a:rPr>
              <a:t>Cloud integration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>
                <a:solidFill>
                  <a:schemeClr val="bg1"/>
                </a:solidFill>
              </a:rPr>
              <a:t>Deep learning prediction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>
                <a:solidFill>
                  <a:schemeClr val="bg1"/>
                </a:solidFill>
              </a:rPr>
              <a:t>Live video feed processing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78374"/>
            <a:ext cx="1223593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Benefits: Reduced Congestion and Travel Time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440781"/>
            <a:ext cx="2173724" cy="1306949"/>
          </a:xfrm>
          <a:prstGeom prst="roundRect">
            <a:avLst>
              <a:gd name="adj" fmla="val 2603"/>
            </a:avLst>
          </a:prstGeom>
          <a:solidFill>
            <a:srgbClr val="3E3E3E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167" y="2894886"/>
            <a:ext cx="318968" cy="39862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194328" y="26675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Travel Reduction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3194328" y="3158014"/>
            <a:ext cx="39095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20-30% reduction during peak hours.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3080861" y="3732490"/>
            <a:ext cx="10642402" cy="15240"/>
          </a:xfrm>
          <a:prstGeom prst="roundRect">
            <a:avLst>
              <a:gd name="adj" fmla="val 223256"/>
            </a:avLst>
          </a:prstGeom>
          <a:solidFill>
            <a:srgbClr val="575757"/>
          </a:solidFill>
          <a:ln/>
        </p:spPr>
      </p:sp>
      <p:sp>
        <p:nvSpPr>
          <p:cNvPr id="8" name="Shape 5"/>
          <p:cNvSpPr/>
          <p:nvPr/>
        </p:nvSpPr>
        <p:spPr>
          <a:xfrm>
            <a:off x="793790" y="3861078"/>
            <a:ext cx="4347567" cy="1306949"/>
          </a:xfrm>
          <a:prstGeom prst="roundRect">
            <a:avLst>
              <a:gd name="adj" fmla="val 2603"/>
            </a:avLst>
          </a:prstGeom>
          <a:solidFill>
            <a:srgbClr val="3E3E3E"/>
          </a:solidFill>
          <a:ln/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089" y="4315182"/>
            <a:ext cx="318968" cy="398621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368171" y="40878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Efficient Flow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5368171" y="4578310"/>
            <a:ext cx="779085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Enhanced traffic flow improves overall efficiency and reduces bottlenecks.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254704" y="5152787"/>
            <a:ext cx="8468558" cy="15240"/>
          </a:xfrm>
          <a:prstGeom prst="roundRect">
            <a:avLst>
              <a:gd name="adj" fmla="val 223256"/>
            </a:avLst>
          </a:prstGeom>
          <a:solidFill>
            <a:srgbClr val="575757"/>
          </a:solidFill>
          <a:ln/>
        </p:spPr>
      </p:sp>
      <p:sp>
        <p:nvSpPr>
          <p:cNvPr id="13" name="Shape 9"/>
          <p:cNvSpPr/>
          <p:nvPr/>
        </p:nvSpPr>
        <p:spPr>
          <a:xfrm>
            <a:off x="793790" y="5281374"/>
            <a:ext cx="6521410" cy="1669852"/>
          </a:xfrm>
          <a:prstGeom prst="roundRect">
            <a:avLst>
              <a:gd name="adj" fmla="val 2038"/>
            </a:avLst>
          </a:prstGeom>
          <a:solidFill>
            <a:srgbClr val="3E3E3E"/>
          </a:solidFill>
          <a:ln/>
        </p:spPr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011" y="5916930"/>
            <a:ext cx="318968" cy="398621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7542014" y="55081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Fuel Saving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42014" y="5998607"/>
            <a:ext cx="60677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Fuel savings, emission reductions, and increased productivity.</a:t>
            </a:r>
            <a:endParaRPr lang="en-US" sz="17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03DBCF-8773-82DF-610A-4CADE5CFD7DB}"/>
              </a:ext>
            </a:extLst>
          </p:cNvPr>
          <p:cNvSpPr/>
          <p:nvPr/>
        </p:nvSpPr>
        <p:spPr>
          <a:xfrm>
            <a:off x="12431352" y="7433006"/>
            <a:ext cx="2199048" cy="723666"/>
          </a:xfrm>
          <a:prstGeom prst="rect">
            <a:avLst/>
          </a:prstGeom>
          <a:solidFill>
            <a:srgbClr val="1F1F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7241" y="947261"/>
            <a:ext cx="13010793" cy="7028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Benefits: Improved Safety and Reduced Emissions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1768673" y="3961567"/>
            <a:ext cx="281189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Smooth Flow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87241" y="4447937"/>
            <a:ext cx="3793331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Smoother traffic reduces accidents.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391" y="2099905"/>
            <a:ext cx="4569500" cy="4569500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232" y="3899356"/>
            <a:ext cx="336471" cy="42064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313" y="2554843"/>
            <a:ext cx="281189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Pedestrian Safety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37313" y="3041213"/>
            <a:ext cx="3905845" cy="719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Pedestrian detection and prioritization.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0391" y="2099905"/>
            <a:ext cx="4569500" cy="4569500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2629" y="2947333"/>
            <a:ext cx="336471" cy="42064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313" y="5008364"/>
            <a:ext cx="281189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Reduced Emissions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937313" y="5494734"/>
            <a:ext cx="3905845" cy="719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Reduced idling and stop-and-go traffic.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0391" y="2099905"/>
            <a:ext cx="4569500" cy="4569500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6379" y="5676245"/>
            <a:ext cx="336471" cy="420648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87241" y="6922413"/>
            <a:ext cx="13055918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Decreases CO2 emissions by 21% (Environmental Science &amp; Technology). Creating a greener, safer environment for all.</a:t>
            </a:r>
            <a:endParaRPr lang="en-US" sz="17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E84C2F-81D7-D2B0-887C-8DE2085A1BAF}"/>
              </a:ext>
            </a:extLst>
          </p:cNvPr>
          <p:cNvSpPr/>
          <p:nvPr/>
        </p:nvSpPr>
        <p:spPr>
          <a:xfrm>
            <a:off x="12431352" y="7433006"/>
            <a:ext cx="2199048" cy="723666"/>
          </a:xfrm>
          <a:prstGeom prst="rect">
            <a:avLst/>
          </a:prstGeom>
          <a:solidFill>
            <a:srgbClr val="1F1F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791985-1C30-492D-A915-95EE7362F61E}"/>
              </a:ext>
            </a:extLst>
          </p:cNvPr>
          <p:cNvSpPr txBox="1"/>
          <p:nvPr/>
        </p:nvSpPr>
        <p:spPr>
          <a:xfrm>
            <a:off x="5211520" y="2837527"/>
            <a:ext cx="44541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Algerian" panose="04020705040A02060702" pitchFamily="82" charset="0"/>
              </a:rPr>
              <a:t>THANK YOU!</a:t>
            </a:r>
            <a:endParaRPr lang="en-IN" sz="8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1EA7B2-2B96-AA60-0072-C3B45D6077E8}"/>
              </a:ext>
            </a:extLst>
          </p:cNvPr>
          <p:cNvSpPr/>
          <p:nvPr/>
        </p:nvSpPr>
        <p:spPr>
          <a:xfrm>
            <a:off x="12431352" y="7433006"/>
            <a:ext cx="2199048" cy="723666"/>
          </a:xfrm>
          <a:prstGeom prst="rect">
            <a:avLst/>
          </a:prstGeom>
          <a:solidFill>
            <a:srgbClr val="1F1F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158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340</Words>
  <Application>Microsoft Office PowerPoint</Application>
  <PresentationFormat>Custom</PresentationFormat>
  <Paragraphs>62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Instrument Sans Medium</vt:lpstr>
      <vt:lpstr>Open Sans</vt:lpstr>
      <vt:lpstr>Arial</vt:lpstr>
      <vt:lpstr>Algerian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Rajratn Ghatage</cp:lastModifiedBy>
  <cp:revision>3</cp:revision>
  <dcterms:created xsi:type="dcterms:W3CDTF">2025-04-17T06:12:51Z</dcterms:created>
  <dcterms:modified xsi:type="dcterms:W3CDTF">2025-04-17T07:15:39Z</dcterms:modified>
</cp:coreProperties>
</file>