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62" r:id="rId10"/>
    <p:sldId id="263" r:id="rId11"/>
    <p:sldId id="264" r:id="rId12"/>
    <p:sldId id="278" r:id="rId13"/>
    <p:sldId id="279" r:id="rId14"/>
    <p:sldId id="280" r:id="rId15"/>
    <p:sldId id="282" r:id="rId16"/>
    <p:sldId id="283" r:id="rId17"/>
    <p:sldId id="281" r:id="rId18"/>
    <p:sldId id="284" r:id="rId19"/>
    <p:sldId id="285" r:id="rId20"/>
    <p:sldId id="286" r:id="rId21"/>
    <p:sldId id="290" r:id="rId22"/>
    <p:sldId id="287" r:id="rId23"/>
    <p:sldId id="288" r:id="rId24"/>
    <p:sldId id="289" r:id="rId25"/>
    <p:sldId id="291" r:id="rId26"/>
    <p:sldId id="292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D151-96BD-433F-87ED-3F6CC561F387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7E4B-884F-475F-A0EE-9EADE5B44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186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</a:p>
          <a:p>
            <a:r>
              <a:rPr lang="en-US" dirty="0" smtClean="0"/>
              <a:t>hides icky details from the raw </a:t>
            </a:r>
            <a:r>
              <a:rPr lang="en-US" dirty="0" err="1" smtClean="0"/>
              <a:t>XMLHttpRequest</a:t>
            </a:r>
            <a:r>
              <a:rPr lang="en-US" dirty="0" smtClean="0"/>
              <a:t>; works well in all browsers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145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14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user's (and developer's) benefit, show an error message if a request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088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http://www.tizag.com/ajaxTutorial/index.php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80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B99E4E6-479C-4833-AA33-29B299FE6DDD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1499DF-29E7-4910-92D7-9B5A330D7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EDF39E-B539-4C08-B0D1-AE163B30E4DA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1FC36F86-44AF-4D7A-884F-9800E7156EDF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25C894-A415-474D-8B3A-CD086686912A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BDF1D-CA4D-417E-A3FE-2B84863762A0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D1499DF-29E7-4910-92D7-9B5A330D70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898A84-F61D-425C-AAF7-F17FEBCDB791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78DBEC-C209-4DE3-B69B-DE87BB764083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11C3A-0BDF-4141-9182-8C3AF7584FED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15E25-3441-4C00-A10F-CA52973B3CCA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1499DF-29E7-4910-92D7-9B5A330D7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5C84C-784D-4788-9632-143106BE3D26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44DBB2A2-DB23-49B4-8E24-2195F421F702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D1499DF-29E7-4910-92D7-9B5A330D70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1281573-5085-4B66-AEEF-0C57F3DF7663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D1499DF-29E7-4910-92D7-9B5A330D7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rototypejs.org/api/ajax/opt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1499DF-29E7-4910-92D7-9B5A330D70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44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Ajax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clicks, invoking </a:t>
            </a:r>
            <a:r>
              <a:rPr lang="en-US" dirty="0" smtClean="0"/>
              <a:t>an </a:t>
            </a:r>
            <a:r>
              <a:rPr lang="en-US" dirty="0"/>
              <a:t>event </a:t>
            </a:r>
            <a:r>
              <a:rPr lang="en-US" dirty="0" smtClean="0"/>
              <a:t>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handler's </a:t>
            </a:r>
            <a:r>
              <a:rPr lang="en-US" dirty="0"/>
              <a:t>code creates 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 </a:t>
            </a:r>
            <a:r>
              <a:rPr lang="en-US" dirty="0"/>
              <a:t>object requests page </a:t>
            </a:r>
            <a:r>
              <a:rPr lang="en-US" dirty="0" smtClean="0"/>
              <a:t>from server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server </a:t>
            </a:r>
            <a:r>
              <a:rPr lang="en-US" dirty="0"/>
              <a:t>retrieves appropriate data, sends it </a:t>
            </a:r>
            <a:r>
              <a:rPr lang="en-US" dirty="0" smtClean="0"/>
              <a:t>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 </a:t>
            </a:r>
            <a:r>
              <a:rPr lang="en-US" dirty="0"/>
              <a:t>fires an event when </a:t>
            </a:r>
            <a:r>
              <a:rPr lang="en-US" dirty="0" smtClean="0"/>
              <a:t>data arrives</a:t>
            </a:r>
            <a:endParaRPr lang="en-US" dirty="0"/>
          </a:p>
          <a:p>
            <a:pPr lvl="1"/>
            <a:r>
              <a:rPr lang="en-US" dirty="0"/>
              <a:t>this is often called a callback</a:t>
            </a:r>
          </a:p>
          <a:p>
            <a:pPr lvl="1"/>
            <a:r>
              <a:rPr lang="en-US" dirty="0"/>
              <a:t>you can attach a handler function to this </a:t>
            </a:r>
            <a:r>
              <a:rPr lang="en-US" dirty="0" smtClean="0"/>
              <a:t>event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</a:t>
            </a:r>
            <a:r>
              <a:rPr lang="en-US" dirty="0"/>
              <a:t>callback event handler processes the data and displays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82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Ajax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ajax_requ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762999" cy="495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08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Methods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abort()			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cancel current request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getAllResponseHeaders</a:t>
            </a:r>
            <a:r>
              <a:rPr lang="en-US" sz="2400" dirty="0" smtClean="0"/>
              <a:t>()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Returns the complete set of http headers as a string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getResponseHeader</a:t>
            </a:r>
            <a:r>
              <a:rPr lang="en-US" sz="2400" dirty="0" smtClean="0"/>
              <a:t>(</a:t>
            </a:r>
            <a:r>
              <a:rPr lang="ja-JP" altLang="en-US" sz="2400" smtClean="0"/>
              <a:t>“</a:t>
            </a:r>
            <a:r>
              <a:rPr lang="en-US" altLang="ja-JP" sz="2400" dirty="0" err="1" smtClean="0"/>
              <a:t>headername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Return the value of the specified header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open(</a:t>
            </a:r>
            <a:r>
              <a:rPr lang="ja-JP" altLang="en-US" sz="2400" smtClean="0"/>
              <a:t>“</a:t>
            </a:r>
            <a:r>
              <a:rPr lang="en-US" altLang="ja-JP" sz="2400" dirty="0" smtClean="0"/>
              <a:t>method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, </a:t>
            </a:r>
            <a:r>
              <a:rPr lang="ja-JP" altLang="en-US" sz="2400" smtClean="0"/>
              <a:t>“</a:t>
            </a:r>
            <a:r>
              <a:rPr lang="en-US" altLang="ja-JP" sz="2400" dirty="0" smtClean="0"/>
              <a:t>URL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async</a:t>
            </a:r>
            <a:r>
              <a:rPr lang="en-US" altLang="ja-JP" sz="2400" dirty="0" smtClean="0"/>
              <a:t>, </a:t>
            </a:r>
            <a:r>
              <a:rPr lang="ja-JP" altLang="en-US" sz="2400" smtClean="0"/>
              <a:t>“</a:t>
            </a:r>
            <a:r>
              <a:rPr lang="en-US" altLang="ja-JP" sz="2400" dirty="0" err="1" smtClean="0"/>
              <a:t>uname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, </a:t>
            </a:r>
            <a:r>
              <a:rPr lang="ja-JP" altLang="en-US" sz="2400" smtClean="0"/>
              <a:t>“</a:t>
            </a:r>
            <a:r>
              <a:rPr lang="en-US" altLang="ja-JP" sz="2400" dirty="0" err="1" smtClean="0"/>
              <a:t>passwd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Sets up the call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setRequestHeader</a:t>
            </a:r>
            <a:r>
              <a:rPr lang="en-US" sz="2400" dirty="0" smtClean="0"/>
              <a:t>(</a:t>
            </a:r>
            <a:r>
              <a:rPr lang="ja-JP" altLang="en-US" sz="2400" smtClean="0"/>
              <a:t>“</a:t>
            </a:r>
            <a:r>
              <a:rPr lang="en-US" altLang="ja-JP" sz="2400" dirty="0" smtClean="0"/>
              <a:t>label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, </a:t>
            </a:r>
            <a:r>
              <a:rPr lang="ja-JP" altLang="en-US" sz="2400" smtClean="0"/>
              <a:t>“</a:t>
            </a:r>
            <a:r>
              <a:rPr lang="en-US" altLang="ja-JP" sz="2400" dirty="0" smtClean="0"/>
              <a:t>value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send(content)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Actually sends the request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Properties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onreadystatechange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Event handler for an event that fires at every state change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readyState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Returns the state of the object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responseText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Returns the response as a string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responseXML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Returns the response as XML - use W3C DOM methods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status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Returns the status as a number - </a:t>
            </a:r>
            <a:r>
              <a:rPr lang="en-US" sz="1800" dirty="0" err="1" smtClean="0"/>
              <a:t>ie</a:t>
            </a:r>
            <a:r>
              <a:rPr lang="en-US" sz="1800" dirty="0" smtClean="0"/>
              <a:t>. 404 for </a:t>
            </a:r>
            <a:r>
              <a:rPr lang="ja-JP" altLang="en-US" sz="1800" smtClean="0"/>
              <a:t>“</a:t>
            </a:r>
            <a:r>
              <a:rPr lang="en-US" altLang="ja-JP" sz="1800" dirty="0" smtClean="0"/>
              <a:t>Not Found</a:t>
            </a:r>
            <a:r>
              <a:rPr lang="ja-JP" altLang="en-US" sz="1800" smtClean="0"/>
              <a:t>”</a:t>
            </a:r>
            <a:endParaRPr lang="en-US" altLang="ja-JP" sz="1800" dirty="0" smtClean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statusText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Returns the status as a string - </a:t>
            </a:r>
            <a:r>
              <a:rPr lang="en-US" sz="1800" dirty="0" err="1" smtClean="0"/>
              <a:t>ie</a:t>
            </a:r>
            <a:r>
              <a:rPr lang="en-US" sz="1800" dirty="0" smtClean="0"/>
              <a:t>. </a:t>
            </a:r>
            <a:r>
              <a:rPr lang="ja-JP" altLang="en-US" sz="1800" smtClean="0"/>
              <a:t>“</a:t>
            </a:r>
            <a:r>
              <a:rPr lang="en-US" altLang="ja-JP" sz="1800" dirty="0" smtClean="0"/>
              <a:t>Not Found</a:t>
            </a:r>
            <a:r>
              <a:rPr lang="ja-JP" altLang="en-US" sz="1800" smtClean="0"/>
              <a:t>”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AJAX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Make the call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Gather information (possibly from HTML form)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Set up the URL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Open the connection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Set a callback method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Send the request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Handle the response (in callback method)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When </a:t>
            </a:r>
            <a:r>
              <a:rPr lang="en-US" sz="1800" dirty="0" err="1" smtClean="0"/>
              <a:t>request.readyState</a:t>
            </a:r>
            <a:r>
              <a:rPr lang="en-US" sz="1800" dirty="0" smtClean="0"/>
              <a:t> == 4 and </a:t>
            </a:r>
            <a:r>
              <a:rPr lang="en-US" sz="1800" dirty="0" err="1" smtClean="0"/>
              <a:t>request.status</a:t>
            </a:r>
            <a:r>
              <a:rPr lang="en-US" sz="1800" dirty="0" smtClean="0"/>
              <a:t> == 200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Get the response in either text or xml</a:t>
            </a:r>
          </a:p>
          <a:p>
            <a:pPr lvl="2">
              <a:lnSpc>
                <a:spcPct val="90000"/>
              </a:lnSpc>
            </a:pPr>
            <a:r>
              <a:rPr lang="en-US" sz="1600" dirty="0" err="1" smtClean="0"/>
              <a:t>request.responseText</a:t>
            </a:r>
            <a:r>
              <a:rPr lang="en-US" sz="1600" dirty="0" smtClean="0"/>
              <a:t> or </a:t>
            </a:r>
            <a:r>
              <a:rPr lang="en-US" sz="1600" dirty="0" err="1" smtClean="0"/>
              <a:t>request.responseXML</a:t>
            </a: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Process the response appropriately for viewing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Get the objects on the page that will change</a:t>
            </a:r>
          </a:p>
          <a:p>
            <a:pPr lvl="2">
              <a:lnSpc>
                <a:spcPct val="90000"/>
              </a:lnSpc>
            </a:pPr>
            <a:r>
              <a:rPr lang="en-US" sz="1600" dirty="0" err="1" smtClean="0"/>
              <a:t>document.getElementById</a:t>
            </a:r>
            <a:r>
              <a:rPr lang="en-US" sz="1600" dirty="0" smtClean="0"/>
              <a:t> or </a:t>
            </a:r>
            <a:r>
              <a:rPr lang="en-US" sz="1600" dirty="0" err="1" smtClean="0"/>
              <a:t>document.getElementByName</a:t>
            </a:r>
            <a:r>
              <a:rPr lang="en-US" sz="1600" dirty="0" smtClean="0"/>
              <a:t>, etc.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Make the changes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990600"/>
          </a:xfrm>
        </p:spPr>
        <p:txBody>
          <a:bodyPr/>
          <a:lstStyle/>
          <a:p>
            <a:r>
              <a:rPr lang="en-US" sz="3200" dirty="0" smtClean="0"/>
              <a:t>The possible values of the </a:t>
            </a:r>
            <a:r>
              <a:rPr lang="en-US" sz="3200" b="1" dirty="0" err="1" smtClean="0"/>
              <a:t>readyState</a:t>
            </a:r>
            <a:r>
              <a:rPr lang="en-US" sz="3200" dirty="0" smtClean="0"/>
              <a:t> property are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398" y="1905000"/>
          <a:ext cx="8382001" cy="3807712"/>
        </p:xfrm>
        <a:graphic>
          <a:graphicData uri="http://schemas.openxmlformats.org/drawingml/2006/table">
            <a:tbl>
              <a:tblPr/>
              <a:tblGrid>
                <a:gridCol w="790756"/>
                <a:gridCol w="2846717"/>
                <a:gridCol w="4744528"/>
              </a:tblGrid>
              <a:tr h="30596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6393" marR="46393" marT="53020" marB="5302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State</a:t>
                      </a:r>
                    </a:p>
                  </a:txBody>
                  <a:tcPr marL="46393" marR="46393" marT="53020" marB="5302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46393" marR="46393" marT="53020" marB="5302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99355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</a:rPr>
                        <a:t>0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</a:rPr>
                        <a:t>UNSENT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</a:rPr>
                        <a:t>An XMLHttpRequest object has been created, but the open() method hasn't been called yet (i.e. request not initialized).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95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</a:rPr>
                        <a:t>1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</a:rPr>
                        <a:t>OPENED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</a:rPr>
                        <a:t>The open() method has been called (i.e. server connection established).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048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</a:rPr>
                        <a:t>2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</a:rPr>
                        <a:t>HEADERS_RECEIVED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</a:rPr>
                        <a:t>The send() method has been called (i.e. server has received the request).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42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</a:rPr>
                        <a:t>3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</a:rPr>
                        <a:t>LOADING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</a:rPr>
                        <a:t>The server is processing the request.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95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</a:rPr>
                        <a:t>4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</a:rPr>
                        <a:t>DONE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</a:rPr>
                        <a:t>The request has been processed and the response is ready.</a:t>
                      </a:r>
                    </a:p>
                  </a:txBody>
                  <a:tcPr marL="46393" marR="46393" marT="33138" marB="33138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32648" cy="990600"/>
          </a:xfrm>
        </p:spPr>
        <p:txBody>
          <a:bodyPr/>
          <a:lstStyle/>
          <a:p>
            <a:r>
              <a:rPr lang="en-US" sz="3600" b="1" dirty="0" smtClean="0"/>
              <a:t>HTTP Status Codes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95800"/>
          </a:xfrm>
        </p:spPr>
        <p:txBody>
          <a:bodyPr/>
          <a:lstStyle/>
          <a:p>
            <a:r>
              <a:rPr lang="en-US" sz="3400" dirty="0" smtClean="0"/>
              <a:t>The status code provides information about the status of the request. It also helps to identify the cause of the problem when a web page or other resource does not load properly.</a:t>
            </a:r>
          </a:p>
          <a:p>
            <a:pPr>
              <a:buNone/>
            </a:pPr>
            <a:r>
              <a:rPr lang="en-US" sz="3400" dirty="0" smtClean="0"/>
              <a:t>Some common status codes are:</a:t>
            </a:r>
          </a:p>
          <a:p>
            <a:r>
              <a:rPr lang="en-US" sz="3400" b="1" dirty="0" smtClean="0"/>
              <a:t>200</a:t>
            </a:r>
            <a:r>
              <a:rPr lang="en-US" sz="3400" dirty="0" smtClean="0"/>
              <a:t> - the server successfully returned the page</a:t>
            </a:r>
          </a:p>
          <a:p>
            <a:r>
              <a:rPr lang="en-US" sz="3400" b="1" dirty="0" smtClean="0"/>
              <a:t>404</a:t>
            </a:r>
            <a:r>
              <a:rPr lang="en-US" sz="3400" dirty="0" smtClean="0"/>
              <a:t> - the requested page doesn't exist</a:t>
            </a:r>
          </a:p>
          <a:p>
            <a:r>
              <a:rPr lang="en-US" sz="3400" b="1" dirty="0" smtClean="0"/>
              <a:t>503</a:t>
            </a:r>
            <a:r>
              <a:rPr lang="en-US" sz="3400" dirty="0" smtClean="0"/>
              <a:t> - the server is temporarily unavailable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457200"/>
          </a:xfrm>
        </p:spPr>
        <p:txBody>
          <a:bodyPr/>
          <a:lstStyle/>
          <a:p>
            <a:r>
              <a:rPr lang="en-US" sz="3200" dirty="0" smtClean="0"/>
              <a:t>Example: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962400" cy="44958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&lt;html&gt;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&lt;body&gt;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&lt;div id="</a:t>
            </a:r>
            <a:r>
              <a:rPr lang="en-US" sz="1600" dirty="0" err="1" smtClean="0">
                <a:latin typeface="Cambria" pitchFamily="18" charset="0"/>
              </a:rPr>
              <a:t>disp</a:t>
            </a:r>
            <a:r>
              <a:rPr lang="en-US" sz="1600" dirty="0" smtClean="0">
                <a:latin typeface="Cambria" pitchFamily="18" charset="0"/>
              </a:rPr>
              <a:t>"&gt;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&lt;h2&gt;The </a:t>
            </a:r>
            <a:r>
              <a:rPr lang="en-US" sz="1600" dirty="0" err="1" smtClean="0">
                <a:latin typeface="Cambria" pitchFamily="18" charset="0"/>
              </a:rPr>
              <a:t>XMLHttpRequest</a:t>
            </a:r>
            <a:r>
              <a:rPr lang="en-US" sz="1600" dirty="0" smtClean="0">
                <a:latin typeface="Cambria" pitchFamily="18" charset="0"/>
              </a:rPr>
              <a:t> Object&lt;/h2&gt;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&lt;button type="button" </a:t>
            </a:r>
            <a:r>
              <a:rPr lang="en-US" sz="1600" dirty="0" err="1" smtClean="0">
                <a:latin typeface="Cambria" pitchFamily="18" charset="0"/>
              </a:rPr>
              <a:t>onclick</a:t>
            </a:r>
            <a:r>
              <a:rPr lang="en-US" sz="1600" dirty="0" smtClean="0">
                <a:latin typeface="Cambria" pitchFamily="18" charset="0"/>
              </a:rPr>
              <a:t>="</a:t>
            </a:r>
            <a:r>
              <a:rPr lang="en-US" sz="1600" dirty="0" err="1" smtClean="0">
                <a:latin typeface="Cambria" pitchFamily="18" charset="0"/>
              </a:rPr>
              <a:t>getTextFile</a:t>
            </a:r>
            <a:r>
              <a:rPr lang="en-US" sz="1600" dirty="0" smtClean="0">
                <a:latin typeface="Cambria" pitchFamily="18" charset="0"/>
              </a:rPr>
              <a:t>()"&gt;Get Data From Text File&lt;/button&gt;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&lt;/div&gt;</a:t>
            </a:r>
          </a:p>
          <a:p>
            <a:pPr>
              <a:buNone/>
            </a:pPr>
            <a:r>
              <a:rPr lang="en-US" sz="1800" dirty="0" smtClean="0">
                <a:latin typeface="Cambria" pitchFamily="18" charset="0"/>
              </a:rPr>
              <a:t>&lt;script&gt;</a:t>
            </a:r>
          </a:p>
          <a:p>
            <a:pPr>
              <a:buNone/>
            </a:pPr>
            <a:r>
              <a:rPr lang="en-US" sz="1800" dirty="0" smtClean="0">
                <a:latin typeface="Cambria" pitchFamily="18" charset="0"/>
              </a:rPr>
              <a:t>function </a:t>
            </a:r>
            <a:r>
              <a:rPr lang="en-US" sz="1800" dirty="0" err="1" smtClean="0">
                <a:latin typeface="Cambria" pitchFamily="18" charset="0"/>
              </a:rPr>
              <a:t>getTextFile</a:t>
            </a:r>
            <a:r>
              <a:rPr lang="en-US" sz="1800" dirty="0" smtClean="0">
                <a:latin typeface="Cambria" pitchFamily="18" charset="0"/>
              </a:rPr>
              <a:t>()</a:t>
            </a:r>
          </a:p>
          <a:p>
            <a:pPr>
              <a:buNone/>
            </a:pPr>
            <a:r>
              <a:rPr lang="en-US" sz="1800" dirty="0" smtClean="0">
                <a:latin typeface="Cambria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ambria" pitchFamily="18" charset="0"/>
              </a:rPr>
              <a:t>// </a:t>
            </a:r>
            <a:r>
              <a:rPr lang="en-US" sz="1600" dirty="0" smtClean="0">
                <a:latin typeface="Cambria" pitchFamily="18" charset="0"/>
              </a:rPr>
              <a:t>Creating the </a:t>
            </a:r>
            <a:r>
              <a:rPr lang="en-US" sz="1600" dirty="0" err="1" smtClean="0">
                <a:latin typeface="Cambria" pitchFamily="18" charset="0"/>
              </a:rPr>
              <a:t>XMLHttpRequest</a:t>
            </a:r>
            <a:r>
              <a:rPr lang="en-US" sz="1600" dirty="0" smtClean="0">
                <a:latin typeface="Cambria" pitchFamily="18" charset="0"/>
              </a:rPr>
              <a:t> object</a:t>
            </a:r>
            <a:endParaRPr lang="en-US" sz="1800" dirty="0" smtClean="0">
              <a:latin typeface="Cambria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const </a:t>
            </a:r>
            <a:r>
              <a:rPr lang="en-US" sz="1600" dirty="0" err="1" smtClean="0">
                <a:latin typeface="Cambria" pitchFamily="18" charset="0"/>
              </a:rPr>
              <a:t>xhttp</a:t>
            </a:r>
            <a:r>
              <a:rPr lang="en-US" sz="1600" dirty="0" smtClean="0">
                <a:latin typeface="Cambria" pitchFamily="18" charset="0"/>
              </a:rPr>
              <a:t> = new </a:t>
            </a:r>
            <a:r>
              <a:rPr lang="en-US" sz="1600" dirty="0" err="1" smtClean="0">
                <a:latin typeface="Cambria" pitchFamily="18" charset="0"/>
              </a:rPr>
              <a:t>XMLHttpRequest</a:t>
            </a:r>
            <a:r>
              <a:rPr lang="en-US" sz="1600" dirty="0" smtClean="0">
                <a:latin typeface="Cambria" pitchFamily="18" charset="0"/>
              </a:rPr>
              <a:t>(); </a:t>
            </a:r>
          </a:p>
          <a:p>
            <a:pPr>
              <a:buNone/>
            </a:pPr>
            <a:r>
              <a:rPr lang="en-US" sz="1800" dirty="0" smtClean="0">
                <a:latin typeface="Cambria" pitchFamily="18" charset="0"/>
              </a:rPr>
              <a:t>// Instantiating the request object</a:t>
            </a:r>
          </a:p>
          <a:p>
            <a:pPr>
              <a:buNone/>
            </a:pPr>
            <a:r>
              <a:rPr lang="en-US" sz="1800" dirty="0" smtClean="0">
                <a:latin typeface="Cambria" pitchFamily="18" charset="0"/>
              </a:rPr>
              <a:t>  </a:t>
            </a:r>
            <a:r>
              <a:rPr lang="en-US" sz="1800" dirty="0" err="1" smtClean="0">
                <a:latin typeface="Cambria" pitchFamily="18" charset="0"/>
              </a:rPr>
              <a:t>xhttp.open</a:t>
            </a:r>
            <a:r>
              <a:rPr lang="en-US" sz="1800" dirty="0" smtClean="0">
                <a:latin typeface="Cambria" pitchFamily="18" charset="0"/>
              </a:rPr>
              <a:t>("GET", "sample.txt"); </a:t>
            </a:r>
          </a:p>
          <a:p>
            <a:endParaRPr lang="en-US" sz="700" dirty="0" smtClean="0">
              <a:latin typeface="Cambria" pitchFamily="18" charset="0"/>
            </a:endParaRPr>
          </a:p>
          <a:p>
            <a:endParaRPr lang="en-US" sz="700" dirty="0">
              <a:latin typeface="Cambr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1502688"/>
            <a:ext cx="518160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itchFamily="18" charset="0"/>
              </a:rPr>
              <a:t>xhttp.onreadystatechange</a:t>
            </a:r>
            <a:r>
              <a:rPr lang="en-US" dirty="0" smtClean="0">
                <a:latin typeface="Cambria" pitchFamily="18" charset="0"/>
              </a:rPr>
              <a:t> = function() </a:t>
            </a:r>
          </a:p>
          <a:p>
            <a:r>
              <a:rPr lang="en-US" dirty="0" smtClean="0">
                <a:latin typeface="Cambria" pitchFamily="18" charset="0"/>
              </a:rPr>
              <a:t>        {</a:t>
            </a:r>
          </a:p>
          <a:p>
            <a:r>
              <a:rPr lang="en-US" dirty="0" smtClean="0">
                <a:latin typeface="Cambria" pitchFamily="18" charset="0"/>
              </a:rPr>
              <a:t>        // Check if the request is compete and was successful</a:t>
            </a:r>
          </a:p>
          <a:p>
            <a:r>
              <a:rPr lang="en-US" dirty="0" smtClean="0">
                <a:latin typeface="Cambria" pitchFamily="18" charset="0"/>
              </a:rPr>
              <a:t>      if(</a:t>
            </a:r>
            <a:r>
              <a:rPr lang="en-US" dirty="0" err="1" smtClean="0">
                <a:latin typeface="Cambria" pitchFamily="18" charset="0"/>
              </a:rPr>
              <a:t>this.readyState</a:t>
            </a:r>
            <a:r>
              <a:rPr lang="en-US" dirty="0" smtClean="0">
                <a:latin typeface="Cambria" pitchFamily="18" charset="0"/>
              </a:rPr>
              <a:t> === 4 &amp;&amp; </a:t>
            </a:r>
            <a:r>
              <a:rPr lang="en-US" dirty="0" err="1" smtClean="0">
                <a:latin typeface="Cambria" pitchFamily="18" charset="0"/>
              </a:rPr>
              <a:t>this.status</a:t>
            </a:r>
            <a:r>
              <a:rPr lang="en-US" dirty="0" smtClean="0">
                <a:latin typeface="Cambria" pitchFamily="18" charset="0"/>
              </a:rPr>
              <a:t> === 200) </a:t>
            </a:r>
          </a:p>
          <a:p>
            <a:r>
              <a:rPr lang="en-US" dirty="0" smtClean="0">
                <a:latin typeface="Cambria" pitchFamily="18" charset="0"/>
              </a:rPr>
              <a:t>       {</a:t>
            </a:r>
          </a:p>
          <a:p>
            <a:r>
              <a:rPr lang="en-US" dirty="0" smtClean="0">
                <a:latin typeface="Cambria" pitchFamily="18" charset="0"/>
              </a:rPr>
              <a:t>            // Inserting the response from server into an HTML element</a:t>
            </a:r>
          </a:p>
          <a:p>
            <a:r>
              <a:rPr lang="en-US" dirty="0" smtClean="0">
                <a:latin typeface="Cambria" pitchFamily="18" charset="0"/>
              </a:rPr>
              <a:t>   </a:t>
            </a:r>
            <a:r>
              <a:rPr lang="en-US" dirty="0" err="1" smtClean="0">
                <a:latin typeface="Cambria" pitchFamily="18" charset="0"/>
              </a:rPr>
              <a:t>document.getElementById</a:t>
            </a:r>
            <a:r>
              <a:rPr lang="en-US" dirty="0" smtClean="0">
                <a:latin typeface="Cambria" pitchFamily="18" charset="0"/>
              </a:rPr>
              <a:t>("</a:t>
            </a:r>
            <a:r>
              <a:rPr lang="en-US" dirty="0" err="1" smtClean="0">
                <a:latin typeface="Cambria" pitchFamily="18" charset="0"/>
              </a:rPr>
              <a:t>disp</a:t>
            </a:r>
            <a:r>
              <a:rPr lang="en-US" dirty="0" smtClean="0">
                <a:latin typeface="Cambria" pitchFamily="18" charset="0"/>
              </a:rPr>
              <a:t>").</a:t>
            </a:r>
            <a:r>
              <a:rPr lang="en-US" dirty="0" err="1" smtClean="0">
                <a:latin typeface="Cambria" pitchFamily="18" charset="0"/>
              </a:rPr>
              <a:t>innerHTML</a:t>
            </a:r>
            <a:r>
              <a:rPr lang="en-US" dirty="0" smtClean="0">
                <a:latin typeface="Cambria" pitchFamily="18" charset="0"/>
              </a:rPr>
              <a:t> = </a:t>
            </a:r>
            <a:r>
              <a:rPr lang="en-US" dirty="0" err="1" smtClean="0">
                <a:latin typeface="Cambria" pitchFamily="18" charset="0"/>
              </a:rPr>
              <a:t>this.responseText</a:t>
            </a:r>
            <a:r>
              <a:rPr lang="en-US" dirty="0" smtClean="0">
                <a:latin typeface="Cambria" pitchFamily="18" charset="0"/>
              </a:rPr>
              <a:t>;</a:t>
            </a:r>
          </a:p>
          <a:p>
            <a:r>
              <a:rPr lang="en-US" dirty="0" smtClean="0">
                <a:latin typeface="Cambria" pitchFamily="18" charset="0"/>
              </a:rPr>
              <a:t>        }</a:t>
            </a:r>
          </a:p>
          <a:p>
            <a:r>
              <a:rPr lang="en-US" dirty="0" smtClean="0">
                <a:latin typeface="Cambria" pitchFamily="18" charset="0"/>
              </a:rPr>
              <a:t>    };</a:t>
            </a:r>
          </a:p>
          <a:p>
            <a:r>
              <a:rPr lang="en-US" dirty="0" smtClean="0">
                <a:latin typeface="Cambria" pitchFamily="18" charset="0"/>
              </a:rPr>
              <a:t>    </a:t>
            </a:r>
            <a:r>
              <a:rPr lang="en-US" dirty="0" err="1" smtClean="0">
                <a:latin typeface="Cambria" pitchFamily="18" charset="0"/>
              </a:rPr>
              <a:t>xhttp.send</a:t>
            </a:r>
            <a:r>
              <a:rPr lang="en-US" dirty="0" smtClean="0">
                <a:latin typeface="Cambria" pitchFamily="18" charset="0"/>
              </a:rPr>
              <a:t>(); // Sending the request to the server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  <a:p>
            <a:r>
              <a:rPr lang="en-US" dirty="0" smtClean="0">
                <a:latin typeface="Cambria" pitchFamily="18" charset="0"/>
              </a:rPr>
              <a:t>&lt;/script&gt;</a:t>
            </a:r>
          </a:p>
          <a:p>
            <a:r>
              <a:rPr lang="en-US" dirty="0" smtClean="0">
                <a:latin typeface="Cambria" pitchFamily="18" charset="0"/>
              </a:rPr>
              <a:t>&lt;/body&gt;</a:t>
            </a:r>
          </a:p>
          <a:p>
            <a:r>
              <a:rPr lang="en-US" dirty="0" smtClean="0">
                <a:latin typeface="Cambria" pitchFamily="18" charset="0"/>
              </a:rPr>
              <a:t>&lt;/html&gt;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990600"/>
          </a:xfrm>
        </p:spPr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4495800"/>
          </a:xfrm>
        </p:spPr>
        <p:txBody>
          <a:bodyPr/>
          <a:lstStyle/>
          <a:p>
            <a:r>
              <a:rPr lang="en-US" dirty="0" smtClean="0"/>
              <a:t>XML stands for </a:t>
            </a:r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XML is a markup language much like HTML</a:t>
            </a:r>
          </a:p>
          <a:p>
            <a:r>
              <a:rPr lang="en-US" dirty="0" smtClean="0"/>
              <a:t>XML was designed to store and transport data</a:t>
            </a:r>
          </a:p>
          <a:p>
            <a:r>
              <a:rPr lang="en-US" dirty="0" smtClean="0"/>
              <a:t>XML was designed to be self-descriptive</a:t>
            </a:r>
          </a:p>
          <a:p>
            <a:pPr>
              <a:spcBef>
                <a:spcPct val="0"/>
              </a:spcBef>
              <a:buNone/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Study XML?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XML plays an important role in many different IT systems.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XML is often used for distributing data over the Internet.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It is important (for all types of software developers!) to have a good understanding of XML.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/>
          <a:lstStyle/>
          <a:p>
            <a:r>
              <a:rPr lang="en-US" sz="4000" dirty="0" smtClean="0"/>
              <a:t>The Difference Between XML and 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495800"/>
          </a:xfrm>
        </p:spPr>
        <p:txBody>
          <a:bodyPr/>
          <a:lstStyle/>
          <a:p>
            <a:r>
              <a:rPr lang="en-US" dirty="0" smtClean="0"/>
              <a:t>XML and HTML were designed with different goals:</a:t>
            </a:r>
          </a:p>
          <a:p>
            <a:pPr lvl="1"/>
            <a:r>
              <a:rPr lang="en-US" dirty="0" smtClean="0"/>
              <a:t>XML was designed to carry data - with focus on what data is</a:t>
            </a:r>
          </a:p>
          <a:p>
            <a:pPr lvl="1"/>
            <a:r>
              <a:rPr lang="en-US" dirty="0" smtClean="0"/>
              <a:t>HTML was designed to display data - with focus on how data looks</a:t>
            </a:r>
          </a:p>
          <a:p>
            <a:pPr lvl="1"/>
            <a:r>
              <a:rPr lang="en-US" dirty="0" smtClean="0"/>
              <a:t>XML tags are not predefined like HTML tags 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web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synchronous: user must wait while new pages load</a:t>
            </a:r>
          </a:p>
          <a:p>
            <a:pPr lvl="1"/>
            <a:r>
              <a:rPr lang="en-US" dirty="0"/>
              <a:t>the typical communication pattern used in web pages (click, wait, refresh)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34068"/>
            <a:ext cx="7543800" cy="305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412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Does Not Use Predefined Tags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495800"/>
          </a:xfrm>
        </p:spPr>
        <p:txBody>
          <a:bodyPr/>
          <a:lstStyle/>
          <a:p>
            <a:r>
              <a:rPr lang="en-US" dirty="0" smtClean="0"/>
              <a:t>The XML language has no predefined tags.</a:t>
            </a:r>
          </a:p>
          <a:p>
            <a:r>
              <a:rPr lang="en-US" dirty="0" smtClean="0"/>
              <a:t>The tags in the example above (like &lt;to&gt; and &lt;from&gt;) are not defined in any XML standard. These tags are "invented" by the author of the XML document.</a:t>
            </a:r>
          </a:p>
          <a:p>
            <a:r>
              <a:rPr lang="en-US" dirty="0" smtClean="0"/>
              <a:t>HTML works with predefined tags like &lt;p&gt;, &lt;h1&gt;, &lt;table&gt;, etc.</a:t>
            </a:r>
          </a:p>
          <a:p>
            <a:r>
              <a:rPr lang="en-US" dirty="0" smtClean="0"/>
              <a:t>With XML, the author must define both the tags and the document structure.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 Tree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XML Tree Structure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26" name="AutoShape 2" descr="DOM nod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nodetre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19312"/>
            <a:ext cx="8763000" cy="41290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 Syntax Rules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XML documents must contain one </a:t>
            </a:r>
            <a:r>
              <a:rPr lang="en-US" b="1" dirty="0" smtClean="0"/>
              <a:t>root</a:t>
            </a:r>
            <a:r>
              <a:rPr lang="en-US" dirty="0" smtClean="0"/>
              <a:t> element that is the </a:t>
            </a:r>
            <a:r>
              <a:rPr lang="en-US" b="1" dirty="0" smtClean="0"/>
              <a:t>parent</a:t>
            </a:r>
            <a:r>
              <a:rPr lang="en-US" dirty="0" smtClean="0"/>
              <a:t> of all other elements: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&lt;root&gt;</a:t>
            </a:r>
            <a:br>
              <a:rPr lang="en-US" dirty="0" smtClean="0"/>
            </a:br>
            <a:r>
              <a:rPr lang="en-US" dirty="0" smtClean="0"/>
              <a:t>  &lt;child&gt;</a:t>
            </a:r>
            <a:br>
              <a:rPr lang="en-US" dirty="0" smtClean="0"/>
            </a:br>
            <a:r>
              <a:rPr lang="en-US" dirty="0" smtClean="0"/>
              <a:t>    &lt;subchild-1&gt;.....&lt;/subchild-1&gt;   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&lt;subchild-2&gt;.....&lt;/subchild-2&gt;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		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		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		.</a:t>
            </a:r>
            <a:br>
              <a:rPr lang="en-US" dirty="0" smtClean="0"/>
            </a:br>
            <a:r>
              <a:rPr lang="en-US" dirty="0" smtClean="0"/>
              <a:t>  &lt;/child&gt;</a:t>
            </a:r>
            <a:br>
              <a:rPr lang="en-US" dirty="0" smtClean="0"/>
            </a:br>
            <a:r>
              <a:rPr lang="en-US" dirty="0" smtClean="0"/>
              <a:t>&lt;/root&gt;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763000" cy="449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&lt;?xml </a:t>
            </a:r>
            <a:r>
              <a:rPr lang="en-US" dirty="0" smtClean="0"/>
              <a:t>version="1.0" encoding="UTF-8"?&gt;</a:t>
            </a:r>
          </a:p>
          <a:p>
            <a:pPr>
              <a:buNone/>
            </a:pPr>
            <a:r>
              <a:rPr lang="en-US" dirty="0" smtClean="0"/>
              <a:t>&lt;book&gt;</a:t>
            </a:r>
          </a:p>
          <a:p>
            <a:pPr>
              <a:buNone/>
            </a:pPr>
            <a:r>
              <a:rPr lang="en-US" dirty="0" smtClean="0"/>
              <a:t>  &lt;title&gt;Introduction to XML&lt;/title&gt;</a:t>
            </a:r>
          </a:p>
          <a:p>
            <a:pPr>
              <a:buNone/>
            </a:pPr>
            <a:r>
              <a:rPr lang="en-US" dirty="0" smtClean="0"/>
              <a:t>  &lt;author&gt;</a:t>
            </a:r>
            <a:r>
              <a:rPr lang="en-US" dirty="0" err="1" smtClean="0"/>
              <a:t>Jani</a:t>
            </a:r>
            <a:r>
              <a:rPr lang="en-US" dirty="0" smtClean="0"/>
              <a:t>&lt;/author&gt;</a:t>
            </a:r>
          </a:p>
          <a:p>
            <a:pPr>
              <a:buNone/>
            </a:pPr>
            <a:r>
              <a:rPr lang="en-US" dirty="0" smtClean="0"/>
              <a:t>  &lt;publisher&gt;person&lt;/publisher&gt;</a:t>
            </a:r>
          </a:p>
          <a:p>
            <a:pPr>
              <a:buNone/>
            </a:pPr>
            <a:r>
              <a:rPr lang="en-US" dirty="0" smtClean="0"/>
              <a:t>  &lt;body&gt;</a:t>
            </a:r>
          </a:p>
          <a:p>
            <a:pPr>
              <a:buNone/>
            </a:pPr>
            <a:r>
              <a:rPr lang="en-US" dirty="0" smtClean="0"/>
              <a:t>This book is very easy to understand the XML!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&lt;/book&gt;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XML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991600" cy="4495800"/>
          </a:xfrm>
        </p:spPr>
        <p:txBody>
          <a:bodyPr/>
          <a:lstStyle/>
          <a:p>
            <a:r>
              <a:rPr lang="en-US" dirty="0" smtClean="0"/>
              <a:t>This line is called the XML </a:t>
            </a:r>
            <a:r>
              <a:rPr lang="en-US" b="1" dirty="0" smtClean="0"/>
              <a:t>prolog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3950" dirty="0" smtClean="0">
                <a:solidFill>
                  <a:srgbClr val="FF0000"/>
                </a:solidFill>
              </a:rPr>
              <a:t>&lt;?xml version="1.0" encoding="UTF-8</a:t>
            </a:r>
            <a:r>
              <a:rPr lang="en-US" sz="3950" b="1" dirty="0" smtClean="0">
                <a:solidFill>
                  <a:srgbClr val="FF0000"/>
                </a:solidFill>
              </a:rPr>
              <a:t>"</a:t>
            </a:r>
            <a:r>
              <a:rPr lang="en-US" sz="3950" dirty="0" smtClean="0">
                <a:solidFill>
                  <a:srgbClr val="FF0000"/>
                </a:solidFill>
              </a:rPr>
              <a:t>?&gt;</a:t>
            </a:r>
          </a:p>
          <a:p>
            <a:r>
              <a:rPr lang="en-US" dirty="0" smtClean="0"/>
              <a:t>The XML prolog is optional. If it exists, it must come first in the document.</a:t>
            </a:r>
          </a:p>
          <a:p>
            <a:r>
              <a:rPr lang="en-US" dirty="0" smtClean="0"/>
              <a:t>XML documents can contain international characters, like Norwegian 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smtClean="0"/>
              <a:t>French.</a:t>
            </a:r>
            <a:endParaRPr lang="en-US" dirty="0" smtClean="0"/>
          </a:p>
          <a:p>
            <a:r>
              <a:rPr lang="en-US" dirty="0" smtClean="0"/>
              <a:t>To avoid errors, you should specify the encoding used, or save your XML files as UTF-8.</a:t>
            </a:r>
          </a:p>
          <a:p>
            <a:r>
              <a:rPr lang="en-US" dirty="0" smtClean="0"/>
              <a:t>UTF-8 is the default character encoding for XML documents.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Nodes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495800"/>
          </a:xfrm>
        </p:spPr>
        <p:txBody>
          <a:bodyPr/>
          <a:lstStyle/>
          <a:p>
            <a:r>
              <a:rPr lang="en-US" dirty="0" smtClean="0"/>
              <a:t>You can access a node in three ways:</a:t>
            </a:r>
          </a:p>
          <a:p>
            <a:pPr lvl="1"/>
            <a:r>
              <a:rPr lang="en-US" dirty="0" smtClean="0"/>
              <a:t>By using the </a:t>
            </a:r>
            <a:r>
              <a:rPr lang="en-US" dirty="0" err="1" smtClean="0"/>
              <a:t>getElementsByTagName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By looping through (traversing) the nodes tree</a:t>
            </a:r>
          </a:p>
          <a:p>
            <a:pPr lvl="1"/>
            <a:r>
              <a:rPr lang="en-US" dirty="0" smtClean="0"/>
              <a:t>By navigating the node tree, using the node relationships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getElementsByTagName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err="1" smtClean="0"/>
              <a:t>getElementsByTagName</a:t>
            </a:r>
            <a:r>
              <a:rPr lang="en-US" dirty="0" smtClean="0"/>
              <a:t>() returns all elements with a specified tag name.</a:t>
            </a:r>
          </a:p>
          <a:p>
            <a:pPr>
              <a:buNone/>
            </a:pPr>
            <a:r>
              <a:rPr lang="en-US" dirty="0" smtClean="0"/>
              <a:t>Syntax</a:t>
            </a:r>
          </a:p>
          <a:p>
            <a:pPr lvl="1"/>
            <a:r>
              <a:rPr lang="en-US" sz="3200" i="1" dirty="0" err="1" smtClean="0"/>
              <a:t>node</a:t>
            </a:r>
            <a:r>
              <a:rPr lang="en-US" sz="3200" dirty="0" err="1" smtClean="0"/>
              <a:t>.getElementsByTagName</a:t>
            </a:r>
            <a:r>
              <a:rPr lang="en-US" sz="3200" dirty="0" smtClean="0"/>
              <a:t>("</a:t>
            </a:r>
            <a:r>
              <a:rPr lang="en-US" sz="3200" i="1" dirty="0" err="1" smtClean="0"/>
              <a:t>tagname</a:t>
            </a:r>
            <a:r>
              <a:rPr lang="en-US" sz="3200" dirty="0" smtClean="0"/>
              <a:t>");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50" y="1524000"/>
            <a:ext cx="4724400" cy="4495800"/>
          </a:xfrm>
        </p:spPr>
        <p:txBody>
          <a:bodyPr/>
          <a:lstStyle/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&lt;html&gt;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&lt;body&gt;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&lt;</a:t>
            </a:r>
            <a:r>
              <a:rPr lang="en-US" sz="1200" dirty="0" smtClean="0">
                <a:latin typeface="Cambria" pitchFamily="18" charset="0"/>
              </a:rPr>
              <a:t>h1&gt;The </a:t>
            </a:r>
            <a:r>
              <a:rPr lang="en-US" sz="1200" dirty="0" err="1" smtClean="0">
                <a:latin typeface="Cambria" pitchFamily="18" charset="0"/>
              </a:rPr>
              <a:t>XMLHttpRequest</a:t>
            </a:r>
            <a:r>
              <a:rPr lang="en-US" sz="1200" dirty="0" smtClean="0">
                <a:latin typeface="Cambria" pitchFamily="18" charset="0"/>
              </a:rPr>
              <a:t> Object of Books Details&lt;/h1&gt;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&lt;</a:t>
            </a:r>
            <a:r>
              <a:rPr lang="en-US" sz="1200" dirty="0" smtClean="0">
                <a:latin typeface="Cambria" pitchFamily="18" charset="0"/>
              </a:rPr>
              <a:t>button type="button" </a:t>
            </a:r>
            <a:r>
              <a:rPr lang="en-US" sz="1200" dirty="0" err="1" smtClean="0">
                <a:latin typeface="Cambria" pitchFamily="18" charset="0"/>
              </a:rPr>
              <a:t>onclick</a:t>
            </a:r>
            <a:r>
              <a:rPr lang="en-US" sz="1200" dirty="0" smtClean="0">
                <a:latin typeface="Cambria" pitchFamily="18" charset="0"/>
              </a:rPr>
              <a:t>="</a:t>
            </a:r>
            <a:r>
              <a:rPr lang="en-US" sz="1200" dirty="0" err="1" smtClean="0">
                <a:latin typeface="Cambria" pitchFamily="18" charset="0"/>
              </a:rPr>
              <a:t>loadDoc</a:t>
            </a:r>
            <a:r>
              <a:rPr lang="en-US" sz="1200" dirty="0" smtClean="0">
                <a:latin typeface="Cambria" pitchFamily="18" charset="0"/>
              </a:rPr>
              <a:t>()"&gt;Get Books Details&lt;/button&gt;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&lt;</a:t>
            </a:r>
            <a:r>
              <a:rPr lang="en-US" sz="1200" dirty="0" err="1" smtClean="0">
                <a:latin typeface="Cambria" pitchFamily="18" charset="0"/>
              </a:rPr>
              <a:t>br</a:t>
            </a:r>
            <a:r>
              <a:rPr lang="en-US" sz="1200" dirty="0" smtClean="0">
                <a:latin typeface="Cambria" pitchFamily="18" charset="0"/>
              </a:rPr>
              <a:t>&gt;&lt;</a:t>
            </a:r>
            <a:r>
              <a:rPr lang="en-US" sz="1200" dirty="0" err="1" smtClean="0">
                <a:latin typeface="Cambria" pitchFamily="18" charset="0"/>
              </a:rPr>
              <a:t>br</a:t>
            </a:r>
            <a:r>
              <a:rPr lang="en-US" sz="1200" dirty="0" smtClean="0">
                <a:latin typeface="Cambria" pitchFamily="18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&lt;p id="p1"&gt;&lt;/p&gt;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&lt;p id="p2"&gt;&lt;/p&gt;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&lt;p id="p3"&gt;&lt;/p&gt;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&lt;script&gt;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function </a:t>
            </a:r>
            <a:r>
              <a:rPr lang="en-US" sz="1200" dirty="0" err="1" smtClean="0">
                <a:latin typeface="Cambria" pitchFamily="18" charset="0"/>
              </a:rPr>
              <a:t>loadDoc</a:t>
            </a:r>
            <a:r>
              <a:rPr lang="en-US" sz="1200" dirty="0" smtClean="0">
                <a:latin typeface="Cambria" pitchFamily="18" charset="0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  {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  </a:t>
            </a:r>
            <a:r>
              <a:rPr lang="en-US" sz="1200" dirty="0" err="1" smtClean="0">
                <a:latin typeface="Cambria" pitchFamily="18" charset="0"/>
              </a:rPr>
              <a:t>var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xhttp</a:t>
            </a:r>
            <a:r>
              <a:rPr lang="en-US" sz="1200" dirty="0" smtClean="0">
                <a:latin typeface="Cambria" pitchFamily="18" charset="0"/>
              </a:rPr>
              <a:t> = new </a:t>
            </a:r>
            <a:r>
              <a:rPr lang="en-US" sz="1200" dirty="0" err="1" smtClean="0">
                <a:latin typeface="Cambria" pitchFamily="18" charset="0"/>
              </a:rPr>
              <a:t>XMLHttpRequest</a:t>
            </a:r>
            <a:r>
              <a:rPr lang="en-US" sz="1200" dirty="0" smtClean="0">
                <a:latin typeface="Cambria" pitchFamily="18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  </a:t>
            </a:r>
            <a:r>
              <a:rPr lang="en-US" sz="1200" dirty="0" err="1" smtClean="0">
                <a:latin typeface="Cambria" pitchFamily="18" charset="0"/>
              </a:rPr>
              <a:t>xhttp.onreadystatechange</a:t>
            </a:r>
            <a:r>
              <a:rPr lang="en-US" sz="1200" dirty="0" smtClean="0">
                <a:latin typeface="Cambria" pitchFamily="18" charset="0"/>
              </a:rPr>
              <a:t> = function() 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    if (</a:t>
            </a:r>
            <a:r>
              <a:rPr lang="en-US" sz="1200" dirty="0" err="1" smtClean="0">
                <a:latin typeface="Cambria" pitchFamily="18" charset="0"/>
              </a:rPr>
              <a:t>this.readyState</a:t>
            </a:r>
            <a:r>
              <a:rPr lang="en-US" sz="1200" dirty="0" smtClean="0">
                <a:latin typeface="Cambria" pitchFamily="18" charset="0"/>
              </a:rPr>
              <a:t> == 4 &amp;&amp; </a:t>
            </a:r>
            <a:r>
              <a:rPr lang="en-US" sz="1200" dirty="0" err="1" smtClean="0">
                <a:latin typeface="Cambria" pitchFamily="18" charset="0"/>
              </a:rPr>
              <a:t>this.status</a:t>
            </a:r>
            <a:r>
              <a:rPr lang="en-US" sz="1200" dirty="0" smtClean="0">
                <a:latin typeface="Cambria" pitchFamily="18" charset="0"/>
              </a:rPr>
              <a:t> == 200)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      </a:t>
            </a:r>
            <a:r>
              <a:rPr lang="en-US" sz="1200" dirty="0" err="1" smtClean="0">
                <a:latin typeface="Cambria" pitchFamily="18" charset="0"/>
              </a:rPr>
              <a:t>myFunction</a:t>
            </a:r>
            <a:r>
              <a:rPr lang="en-US" sz="1200" dirty="0" smtClean="0">
                <a:latin typeface="Cambria" pitchFamily="18" charset="0"/>
              </a:rPr>
              <a:t>(this);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ambria" pitchFamily="18" charset="0"/>
              </a:rPr>
              <a:t>  };</a:t>
            </a:r>
          </a:p>
          <a:p>
            <a:pPr>
              <a:buNone/>
            </a:pPr>
            <a:endParaRPr lang="en-US" sz="1200" dirty="0">
              <a:latin typeface="Cambr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2672239"/>
            <a:ext cx="5638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 </a:t>
            </a:r>
            <a:r>
              <a:rPr lang="en-US" sz="1400" dirty="0" err="1" smtClean="0">
                <a:latin typeface="Cambria" pitchFamily="18" charset="0"/>
              </a:rPr>
              <a:t>xhttp.open</a:t>
            </a:r>
            <a:r>
              <a:rPr lang="en-US" sz="1400" dirty="0" smtClean="0">
                <a:latin typeface="Cambria" pitchFamily="18" charset="0"/>
              </a:rPr>
              <a:t>("GET", "sam.xml", true);</a:t>
            </a:r>
          </a:p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  </a:t>
            </a:r>
            <a:r>
              <a:rPr lang="en-US" sz="1400" dirty="0" err="1" smtClean="0">
                <a:latin typeface="Cambria" pitchFamily="18" charset="0"/>
              </a:rPr>
              <a:t>xhttp.send</a:t>
            </a:r>
            <a:r>
              <a:rPr lang="en-US" sz="1400" dirty="0" smtClean="0">
                <a:latin typeface="Cambria" pitchFamily="18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function </a:t>
            </a:r>
            <a:r>
              <a:rPr lang="en-US" sz="1400" dirty="0" err="1" smtClean="0">
                <a:latin typeface="Cambria" pitchFamily="18" charset="0"/>
              </a:rPr>
              <a:t>myFunction</a:t>
            </a:r>
            <a:r>
              <a:rPr lang="en-US" sz="1400" dirty="0" smtClean="0">
                <a:latin typeface="Cambria" pitchFamily="18" charset="0"/>
              </a:rPr>
              <a:t>(xml) {</a:t>
            </a:r>
          </a:p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    </a:t>
            </a:r>
            <a:r>
              <a:rPr lang="en-US" sz="1400" dirty="0" err="1" smtClean="0">
                <a:latin typeface="Cambria" pitchFamily="18" charset="0"/>
              </a:rPr>
              <a:t>var</a:t>
            </a:r>
            <a:r>
              <a:rPr lang="en-US" sz="1400" dirty="0" smtClean="0">
                <a:latin typeface="Cambria" pitchFamily="18" charset="0"/>
              </a:rPr>
              <a:t> </a:t>
            </a:r>
            <a:r>
              <a:rPr lang="en-US" sz="1400" dirty="0" err="1" smtClean="0">
                <a:latin typeface="Cambria" pitchFamily="18" charset="0"/>
              </a:rPr>
              <a:t>xmlDoc</a:t>
            </a:r>
            <a:r>
              <a:rPr lang="en-US" sz="1400" dirty="0" smtClean="0">
                <a:latin typeface="Cambria" pitchFamily="18" charset="0"/>
              </a:rPr>
              <a:t> = </a:t>
            </a:r>
            <a:r>
              <a:rPr lang="en-US" sz="1400" dirty="0" err="1" smtClean="0">
                <a:latin typeface="Cambria" pitchFamily="18" charset="0"/>
              </a:rPr>
              <a:t>xml.responseXML</a:t>
            </a:r>
            <a:r>
              <a:rPr lang="en-US" sz="1400" dirty="0" smtClean="0">
                <a:latin typeface="Cambria" pitchFamily="18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    </a:t>
            </a:r>
            <a:r>
              <a:rPr lang="en-US" sz="1400" dirty="0" err="1" smtClean="0">
                <a:latin typeface="Cambria" pitchFamily="18" charset="0"/>
              </a:rPr>
              <a:t>var</a:t>
            </a:r>
            <a:r>
              <a:rPr lang="en-US" sz="1400" dirty="0" smtClean="0">
                <a:latin typeface="Cambria" pitchFamily="18" charset="0"/>
              </a:rPr>
              <a:t> x = </a:t>
            </a:r>
            <a:r>
              <a:rPr lang="en-US" sz="1400" dirty="0" err="1" smtClean="0">
                <a:latin typeface="Cambria" pitchFamily="18" charset="0"/>
              </a:rPr>
              <a:t>xmlDoc.getElementsByTagName</a:t>
            </a:r>
            <a:r>
              <a:rPr lang="en-US" sz="1400" dirty="0" smtClean="0">
                <a:latin typeface="Cambria" pitchFamily="18" charset="0"/>
              </a:rPr>
              <a:t>("title");</a:t>
            </a:r>
          </a:p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    </a:t>
            </a:r>
            <a:r>
              <a:rPr lang="en-US" sz="1400" dirty="0" err="1" smtClean="0">
                <a:latin typeface="Cambria" pitchFamily="18" charset="0"/>
              </a:rPr>
              <a:t>document.getElementById</a:t>
            </a:r>
            <a:r>
              <a:rPr lang="en-US" sz="1400" dirty="0" smtClean="0">
                <a:latin typeface="Cambria" pitchFamily="18" charset="0"/>
              </a:rPr>
              <a:t>("p1").</a:t>
            </a:r>
            <a:r>
              <a:rPr lang="en-US" sz="1400" dirty="0" err="1" smtClean="0">
                <a:latin typeface="Cambria" pitchFamily="18" charset="0"/>
              </a:rPr>
              <a:t>innerHTML</a:t>
            </a:r>
            <a:r>
              <a:rPr lang="en-US" sz="1400" dirty="0" smtClean="0">
                <a:latin typeface="Cambria" pitchFamily="18" charset="0"/>
              </a:rPr>
              <a:t> = x[0].</a:t>
            </a:r>
            <a:r>
              <a:rPr lang="en-US" sz="1400" dirty="0" err="1" smtClean="0">
                <a:latin typeface="Cambria" pitchFamily="18" charset="0"/>
              </a:rPr>
              <a:t>childNodes</a:t>
            </a:r>
            <a:r>
              <a:rPr lang="en-US" sz="1400" dirty="0" smtClean="0">
                <a:latin typeface="Cambria" pitchFamily="18" charset="0"/>
              </a:rPr>
              <a:t>[0].</a:t>
            </a:r>
            <a:r>
              <a:rPr lang="en-US" sz="1400" dirty="0" err="1" smtClean="0">
                <a:latin typeface="Cambria" pitchFamily="18" charset="0"/>
              </a:rPr>
              <a:t>nodeValue</a:t>
            </a:r>
            <a:r>
              <a:rPr lang="en-US" sz="1400" dirty="0" smtClean="0">
                <a:latin typeface="Cambria" pitchFamily="18" charset="0"/>
              </a:rPr>
              <a:t>;</a:t>
            </a:r>
          </a:p>
          <a:p>
            <a:pPr>
              <a:buNone/>
            </a:pPr>
            <a:r>
              <a:rPr lang="en-US" sz="1400" dirty="0" err="1" smtClean="0">
                <a:latin typeface="Cambria" pitchFamily="18" charset="0"/>
              </a:rPr>
              <a:t>var</a:t>
            </a:r>
            <a:r>
              <a:rPr lang="en-US" sz="1400" dirty="0" smtClean="0">
                <a:latin typeface="Cambria" pitchFamily="18" charset="0"/>
              </a:rPr>
              <a:t> y = </a:t>
            </a:r>
            <a:r>
              <a:rPr lang="en-US" sz="1400" dirty="0" err="1" smtClean="0">
                <a:latin typeface="Cambria" pitchFamily="18" charset="0"/>
              </a:rPr>
              <a:t>xmlDoc.getElementsByTagName</a:t>
            </a:r>
            <a:r>
              <a:rPr lang="en-US" sz="1400" dirty="0" smtClean="0">
                <a:latin typeface="Cambria" pitchFamily="18" charset="0"/>
              </a:rPr>
              <a:t>("author");</a:t>
            </a:r>
          </a:p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    </a:t>
            </a:r>
            <a:r>
              <a:rPr lang="en-US" sz="1400" dirty="0" err="1" smtClean="0">
                <a:latin typeface="Cambria" pitchFamily="18" charset="0"/>
              </a:rPr>
              <a:t>document.getElementById</a:t>
            </a:r>
            <a:r>
              <a:rPr lang="en-US" sz="1400" dirty="0" smtClean="0">
                <a:latin typeface="Cambria" pitchFamily="18" charset="0"/>
              </a:rPr>
              <a:t>("p2").</a:t>
            </a:r>
            <a:r>
              <a:rPr lang="en-US" sz="1400" dirty="0" err="1" smtClean="0">
                <a:latin typeface="Cambria" pitchFamily="18" charset="0"/>
              </a:rPr>
              <a:t>innerHTML</a:t>
            </a:r>
            <a:r>
              <a:rPr lang="en-US" sz="1400" dirty="0" smtClean="0">
                <a:latin typeface="Cambria" pitchFamily="18" charset="0"/>
              </a:rPr>
              <a:t> = y[0].</a:t>
            </a:r>
            <a:r>
              <a:rPr lang="en-US" sz="1400" dirty="0" err="1" smtClean="0">
                <a:latin typeface="Cambria" pitchFamily="18" charset="0"/>
              </a:rPr>
              <a:t>childNodes</a:t>
            </a:r>
            <a:r>
              <a:rPr lang="en-US" sz="1400" dirty="0" smtClean="0">
                <a:latin typeface="Cambria" pitchFamily="18" charset="0"/>
              </a:rPr>
              <a:t>[0].</a:t>
            </a:r>
            <a:r>
              <a:rPr lang="en-US" sz="1400" dirty="0" err="1" smtClean="0">
                <a:latin typeface="Cambria" pitchFamily="18" charset="0"/>
              </a:rPr>
              <a:t>nodeValue</a:t>
            </a:r>
            <a:r>
              <a:rPr lang="en-US" sz="1400" dirty="0" smtClean="0">
                <a:latin typeface="Cambria" pitchFamily="18" charset="0"/>
              </a:rPr>
              <a:t>;</a:t>
            </a:r>
          </a:p>
          <a:p>
            <a:pPr>
              <a:buNone/>
            </a:pPr>
            <a:r>
              <a:rPr lang="en-US" sz="1400" dirty="0" err="1" smtClean="0">
                <a:latin typeface="Cambria" pitchFamily="18" charset="0"/>
              </a:rPr>
              <a:t>var</a:t>
            </a:r>
            <a:r>
              <a:rPr lang="en-US" sz="1400" dirty="0" smtClean="0">
                <a:latin typeface="Cambria" pitchFamily="18" charset="0"/>
              </a:rPr>
              <a:t> z = </a:t>
            </a:r>
            <a:r>
              <a:rPr lang="en-US" sz="1400" dirty="0" err="1" smtClean="0">
                <a:latin typeface="Cambria" pitchFamily="18" charset="0"/>
              </a:rPr>
              <a:t>xmlDoc.getElementsByTagName</a:t>
            </a:r>
            <a:r>
              <a:rPr lang="en-US" sz="1400" dirty="0" smtClean="0">
                <a:latin typeface="Cambria" pitchFamily="18" charset="0"/>
              </a:rPr>
              <a:t>("publisher");</a:t>
            </a:r>
          </a:p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    </a:t>
            </a:r>
            <a:r>
              <a:rPr lang="en-US" sz="1400" dirty="0" err="1" smtClean="0">
                <a:latin typeface="Cambria" pitchFamily="18" charset="0"/>
              </a:rPr>
              <a:t>document.getElementById</a:t>
            </a:r>
            <a:r>
              <a:rPr lang="en-US" sz="1400" dirty="0" smtClean="0">
                <a:latin typeface="Cambria" pitchFamily="18" charset="0"/>
              </a:rPr>
              <a:t>("p3").</a:t>
            </a:r>
            <a:r>
              <a:rPr lang="en-US" sz="1400" dirty="0" err="1" smtClean="0">
                <a:latin typeface="Cambria" pitchFamily="18" charset="0"/>
              </a:rPr>
              <a:t>innerHTML</a:t>
            </a:r>
            <a:r>
              <a:rPr lang="en-US" sz="1400" dirty="0" smtClean="0">
                <a:latin typeface="Cambria" pitchFamily="18" charset="0"/>
              </a:rPr>
              <a:t> = z[0].</a:t>
            </a:r>
            <a:r>
              <a:rPr lang="en-US" sz="1400" dirty="0" err="1" smtClean="0">
                <a:latin typeface="Cambria" pitchFamily="18" charset="0"/>
              </a:rPr>
              <a:t>childNodes</a:t>
            </a:r>
            <a:r>
              <a:rPr lang="en-US" sz="1400" dirty="0" smtClean="0">
                <a:latin typeface="Cambria" pitchFamily="18" charset="0"/>
              </a:rPr>
              <a:t>[0].</a:t>
            </a:r>
            <a:r>
              <a:rPr lang="en-US" sz="1400" dirty="0" err="1" smtClean="0">
                <a:latin typeface="Cambria" pitchFamily="18" charset="0"/>
              </a:rPr>
              <a:t>nodeValue</a:t>
            </a:r>
            <a:r>
              <a:rPr lang="en-US" sz="1400" dirty="0" smtClean="0">
                <a:latin typeface="Cambria" pitchFamily="18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}</a:t>
            </a:r>
          </a:p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&lt;/script&gt;</a:t>
            </a:r>
          </a:p>
          <a:p>
            <a:pPr>
              <a:buNone/>
            </a:pPr>
            <a:endParaRPr lang="en-US" sz="1400" dirty="0" smtClean="0">
              <a:latin typeface="Cambria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&lt;/body&gt;</a:t>
            </a:r>
          </a:p>
          <a:p>
            <a:pPr>
              <a:buNone/>
            </a:pPr>
            <a:r>
              <a:rPr lang="en-US" sz="1400" dirty="0" smtClean="0">
                <a:latin typeface="Cambria" pitchFamily="18" charset="0"/>
              </a:rPr>
              <a:t>&lt;/html&gt;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Ajax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86200"/>
            <a:ext cx="8153400" cy="2667000"/>
          </a:xfrm>
        </p:spPr>
        <p:txBody>
          <a:bodyPr/>
          <a:lstStyle/>
          <a:p>
            <a:r>
              <a:rPr lang="en-US" dirty="0"/>
              <a:t>construct a Prototype </a:t>
            </a:r>
            <a:r>
              <a:rPr lang="en-US" dirty="0" err="1"/>
              <a:t>Ajax.Request</a:t>
            </a:r>
            <a:r>
              <a:rPr lang="en-US" dirty="0"/>
              <a:t> object to request a page from a server using Ajax</a:t>
            </a:r>
          </a:p>
          <a:p>
            <a:r>
              <a:rPr lang="en-US" dirty="0"/>
              <a:t>constructor accepts 2 parameters: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the URL to 1. fetch, as a String,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 set of options, as an array of key : value pairs in {} braces (an anonymous </a:t>
            </a:r>
            <a:r>
              <a:rPr lang="en-US" dirty="0" smtClean="0"/>
              <a:t>JS object)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option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value,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option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value,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option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value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="" xmlns:p14="http://schemas.microsoft.com/office/powerpoint/2010/main" val="28401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Ajax methods and properties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247249152"/>
              </p:ext>
            </p:extLst>
          </p:nvPr>
        </p:nvGraphicFramePr>
        <p:xfrm>
          <a:off x="533400" y="1676400"/>
          <a:ext cx="81534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how to fetch the request from the server (default "post")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parameters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query parameters to pass to the server, if any </a:t>
                      </a:r>
                    </a:p>
                  </a:txBody>
                  <a:tcPr anchor="ctr"/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asynchronous (default true), </a:t>
                      </a:r>
                      <a:r>
                        <a:rPr lang="en-US" sz="2400" dirty="0" err="1">
                          <a:effectLst/>
                        </a:rPr>
                        <a:t>contentType</a:t>
                      </a:r>
                      <a:r>
                        <a:rPr lang="en-US" sz="2400" dirty="0">
                          <a:effectLst/>
                        </a:rPr>
                        <a:t>, encoding, </a:t>
                      </a:r>
                      <a:r>
                        <a:rPr lang="en-US" sz="2400" dirty="0" err="1">
                          <a:effectLst/>
                        </a:rPr>
                        <a:t>requestHeaders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4950768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options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that can be passed to the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Ajax.Request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constructor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95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Ajax methods and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4950768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events in the </a:t>
            </a:r>
            <a:r>
              <a:rPr lang="en-US" sz="2400" dirty="0" err="1"/>
              <a:t>Ajax.Request</a:t>
            </a:r>
            <a:r>
              <a:rPr lang="en-US" sz="2400" dirty="0"/>
              <a:t> object that you can handle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21758620"/>
              </p:ext>
            </p:extLst>
          </p:nvPr>
        </p:nvGraphicFramePr>
        <p:xfrm>
          <a:off x="533400" y="1752600"/>
          <a:ext cx="8153400" cy="2194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onSuccess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request completed successfully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onFailure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 was unsuccessful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onException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 has a syntax error, security error, etc.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2768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web application</a:t>
            </a:r>
            <a:r>
              <a:rPr lang="en-US" dirty="0"/>
              <a:t>: a dynamic web site that mimics the feel of </a:t>
            </a:r>
            <a:r>
              <a:rPr lang="en-US" dirty="0" smtClean="0"/>
              <a:t>a desktop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presents a continuous user experience rather than </a:t>
            </a:r>
            <a:r>
              <a:rPr lang="en-US" dirty="0" smtClean="0"/>
              <a:t>disjoint pages</a:t>
            </a:r>
            <a:endParaRPr lang="en-US" dirty="0"/>
          </a:p>
          <a:p>
            <a:pPr lvl="1"/>
            <a:r>
              <a:rPr lang="en-US" dirty="0"/>
              <a:t>examples: Gmail, Google Maps, Google Docs </a:t>
            </a:r>
            <a:r>
              <a:rPr lang="en-US" dirty="0" smtClean="0"/>
              <a:t>and Spreadsheets</a:t>
            </a:r>
            <a:r>
              <a:rPr lang="en-US" dirty="0"/>
              <a:t>, Flickr, </a:t>
            </a:r>
            <a:r>
              <a:rPr lang="en-US" dirty="0" smtClean="0"/>
              <a:t>A9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61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Prototype Ajax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562987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ajax.responseText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2796332"/>
              </p:ext>
            </p:extLst>
          </p:nvPr>
        </p:nvGraphicFramePr>
        <p:xfrm>
          <a:off x="612775" y="1661160"/>
          <a:ext cx="8153400" cy="3749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status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request's HTTP error code (200 = OK, etc.)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statusText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HTTP error code text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responseText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entire text of the fetched page, as a String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responseXML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entire contents of the fetched page, as an XML DOM tree (seen later)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45137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security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86200"/>
            <a:ext cx="8153400" cy="1828800"/>
          </a:xfrm>
        </p:spPr>
        <p:txBody>
          <a:bodyPr/>
          <a:lstStyle/>
          <a:p>
            <a:r>
              <a:rPr lang="en-US" sz="2800" dirty="0"/>
              <a:t>cannot be run from a web page stored on your hard drive</a:t>
            </a:r>
          </a:p>
          <a:p>
            <a:r>
              <a:rPr lang="en-US" sz="2800" dirty="0"/>
              <a:t>can only be run on a web page stored on a web server</a:t>
            </a:r>
          </a:p>
          <a:p>
            <a:r>
              <a:rPr lang="en-US" sz="2800" dirty="0"/>
              <a:t>can only fetch files from the same site that the page is </a:t>
            </a:r>
            <a:r>
              <a:rPr lang="en-US" sz="2800" dirty="0" smtClean="0"/>
              <a:t>on </a:t>
            </a:r>
            <a:r>
              <a:rPr lang="en-US" sz="2400" dirty="0" smtClean="0"/>
              <a:t>www.foo.com/a/b/c.html </a:t>
            </a:r>
            <a:r>
              <a:rPr lang="en-US" sz="2400" dirty="0"/>
              <a:t>can only fetch from www.foo.com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066800"/>
            <a:ext cx="64484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90171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Ajax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181600"/>
            <a:ext cx="8153400" cy="914400"/>
          </a:xfrm>
        </p:spPr>
        <p:txBody>
          <a:bodyPr/>
          <a:lstStyle/>
          <a:p>
            <a:r>
              <a:rPr lang="en-US" dirty="0"/>
              <a:t>for user's (and developer's) benefit, show an error message if a request fails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3286"/>
            <a:ext cx="8153400" cy="480131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"get",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ajaxFailure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exception)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("Error making Ajax request:"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"\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status:\n"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ajax.status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 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ajax.statusText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text:\n"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ajax.responseText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(exception)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throw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="" xmlns:p14="http://schemas.microsoft.com/office/powerpoint/2010/main" val="2114076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Ajax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8153400" cy="838200"/>
          </a:xfrm>
        </p:spPr>
        <p:txBody>
          <a:bodyPr/>
          <a:lstStyle/>
          <a:p>
            <a:r>
              <a:rPr lang="en-US" dirty="0"/>
              <a:t>Net tab shows each request, its parameters, response, any errors</a:t>
            </a:r>
          </a:p>
          <a:p>
            <a:r>
              <a:rPr lang="en-US" dirty="0"/>
              <a:t>expand a request with + and look at Response tab to see Ajax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05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49602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852" y="1667470"/>
            <a:ext cx="8153400" cy="286232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"post",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optional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name: value, name: value, ..., name: value },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988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2743200"/>
          </a:xfrm>
        </p:spPr>
        <p:txBody>
          <a:bodyPr/>
          <a:lstStyle/>
          <a:p>
            <a:r>
              <a:rPr lang="en-US" dirty="0" err="1"/>
              <a:t>Ajax.Request</a:t>
            </a:r>
            <a:r>
              <a:rPr lang="en-US" dirty="0"/>
              <a:t> can also be used to post data to a web server</a:t>
            </a:r>
          </a:p>
          <a:p>
            <a:r>
              <a:rPr lang="en-US" dirty="0"/>
              <a:t>method should be changed to "post" (or omitted; post is default)</a:t>
            </a:r>
          </a:p>
          <a:p>
            <a:r>
              <a:rPr lang="en-US" dirty="0"/>
              <a:t>any query parameters should be passed as a parameters parameter</a:t>
            </a:r>
          </a:p>
          <a:p>
            <a:pPr lvl="1"/>
            <a:r>
              <a:rPr lang="en-US" dirty="0"/>
              <a:t>written between {} braces as a set of name : value pairs (another anonymous object)</a:t>
            </a:r>
          </a:p>
          <a:p>
            <a:pPr lvl="1"/>
            <a:r>
              <a:rPr lang="en-US" dirty="0"/>
              <a:t>get request parameters can also be passed this way, if you like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6536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Ajax Updater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86200"/>
            <a:ext cx="8153400" cy="2286000"/>
          </a:xfrm>
        </p:spPr>
        <p:txBody>
          <a:bodyPr/>
          <a:lstStyle/>
          <a:p>
            <a:r>
              <a:rPr lang="en-US" dirty="0" err="1"/>
              <a:t>Ajax.Updater</a:t>
            </a:r>
            <a:r>
              <a:rPr lang="en-US" dirty="0"/>
              <a:t> fetches a file and injects its content into an element as </a:t>
            </a:r>
            <a:r>
              <a:rPr lang="en-US" dirty="0" err="1"/>
              <a:t>innerHTML</a:t>
            </a:r>
            <a:endParaRPr lang="en-US" dirty="0"/>
          </a:p>
          <a:p>
            <a:r>
              <a:rPr lang="en-US" dirty="0"/>
              <a:t>additional (1st) parameter specifies the id of element to inject into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852" y="166747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Ajax.Updater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id",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"get"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="" xmlns:p14="http://schemas.microsoft.com/office/powerpoint/2010/main" val="218319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Ajax</a:t>
            </a:r>
            <a:r>
              <a:rPr lang="en-US" dirty="0"/>
              <a:t>: Asynchronous JavaScript and XML</a:t>
            </a:r>
          </a:p>
          <a:p>
            <a:pPr lvl="1"/>
            <a:r>
              <a:rPr lang="en-US" dirty="0"/>
              <a:t>not a programming language; a particular way of </a:t>
            </a:r>
            <a:r>
              <a:rPr lang="en-US" dirty="0" smtClean="0"/>
              <a:t>using JavaScript</a:t>
            </a:r>
            <a:endParaRPr lang="en-US" dirty="0"/>
          </a:p>
          <a:p>
            <a:pPr lvl="1"/>
            <a:r>
              <a:rPr lang="en-US" dirty="0"/>
              <a:t>downloads data from a server in the background</a:t>
            </a:r>
          </a:p>
          <a:p>
            <a:pPr lvl="1"/>
            <a:r>
              <a:rPr lang="en-US" dirty="0"/>
              <a:t>allows dynamically updating a page without making the </a:t>
            </a:r>
            <a:r>
              <a:rPr lang="en-US" dirty="0" smtClean="0"/>
              <a:t>user wait</a:t>
            </a:r>
            <a:endParaRPr lang="en-US" dirty="0"/>
          </a:p>
          <a:p>
            <a:pPr lvl="1"/>
            <a:r>
              <a:rPr lang="en-US" dirty="0" smtClean="0"/>
              <a:t>avoids </a:t>
            </a:r>
            <a:r>
              <a:rPr lang="en-US" dirty="0"/>
              <a:t>the "click-wait-refresh" pattern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/>
              <a:t>Google Suggest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33875"/>
            <a:ext cx="1609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62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web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b="1" dirty="0"/>
              <a:t>asynchronous</a:t>
            </a:r>
            <a:r>
              <a:rPr lang="en-US" dirty="0"/>
              <a:t>: user can keep interacting with page while data loads</a:t>
            </a:r>
          </a:p>
          <a:p>
            <a:pPr lvl="1"/>
            <a:r>
              <a:rPr lang="en-US" dirty="0"/>
              <a:t>communication pattern made possible by </a:t>
            </a: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8797"/>
            <a:ext cx="7848600" cy="330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424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HTML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to build web forms and identify fields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Javascript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Facilitates asynchronous communication and modification of HTML in-place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DHTML - Dynamic HTML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Additional markup for modifying and updating HTML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DOM - Document Object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via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work with both the structure of your HTML and also XML from the server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Base object for AJAX</a:t>
            </a:r>
          </a:p>
          <a:p>
            <a:pPr lvl="1"/>
            <a:r>
              <a:rPr lang="en-US" sz="2400" dirty="0" smtClean="0"/>
              <a:t>Used to make connections, send data, receive data, etc.</a:t>
            </a:r>
          </a:p>
          <a:p>
            <a:r>
              <a:rPr lang="en-US" sz="3200" dirty="0" smtClean="0"/>
              <a:t>Allows your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 to talk back and forth with the server all it wants to, without the user really knowing what is going on.</a:t>
            </a:r>
          </a:p>
          <a:p>
            <a:r>
              <a:rPr lang="en-US" sz="3200" dirty="0" smtClean="0"/>
              <a:t>Available in most browsers</a:t>
            </a:r>
          </a:p>
          <a:p>
            <a:pPr lvl="1"/>
            <a:r>
              <a:rPr lang="en-US" sz="2400" dirty="0" smtClean="0"/>
              <a:t>But called different things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(and why we won't use 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includes an </a:t>
            </a:r>
            <a:r>
              <a:rPr lang="en-US" dirty="0" err="1"/>
              <a:t>XMLHttpRequest</a:t>
            </a:r>
            <a:r>
              <a:rPr lang="en-US" dirty="0"/>
              <a:t> object that can fetch files from a web server</a:t>
            </a:r>
          </a:p>
          <a:p>
            <a:pPr lvl="1"/>
            <a:r>
              <a:rPr lang="en-US" dirty="0"/>
              <a:t>supported in IE5+, Safari, Firefox, Opera, Chrome, etc. (with minor compatibilities)</a:t>
            </a:r>
          </a:p>
          <a:p>
            <a:r>
              <a:rPr lang="en-US" dirty="0"/>
              <a:t>it can do this asynchronously (in the background, transparent to user)</a:t>
            </a:r>
          </a:p>
          <a:p>
            <a:r>
              <a:rPr lang="en-US" dirty="0"/>
              <a:t>the contents of the fetched file can be put into current web page using the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32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(and why we won't use 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sounds </a:t>
            </a:r>
            <a:r>
              <a:rPr lang="en-US" dirty="0"/>
              <a:t>great!...</a:t>
            </a:r>
          </a:p>
          <a:p>
            <a:r>
              <a:rPr lang="en-US" dirty="0"/>
              <a:t>... but it is clunky to use, and has various browser incompatibilities</a:t>
            </a:r>
          </a:p>
          <a:p>
            <a:r>
              <a:rPr lang="en-US" dirty="0"/>
              <a:t>Prototype provides a better wrapper for Ajax, so we will use that instead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29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1751</TotalTime>
  <Words>1855</Words>
  <Application>Microsoft Office PowerPoint</Application>
  <PresentationFormat>On-screen Show (4:3)</PresentationFormat>
  <Paragraphs>387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Theme2</vt:lpstr>
      <vt:lpstr>Ajax</vt:lpstr>
      <vt:lpstr>Synchronous web communication</vt:lpstr>
      <vt:lpstr>Web applications and Ajax</vt:lpstr>
      <vt:lpstr>Web applications and Ajax</vt:lpstr>
      <vt:lpstr>Asynchronous web communication</vt:lpstr>
      <vt:lpstr>AJAX Technologies</vt:lpstr>
      <vt:lpstr>The XMLHttpRequest Object</vt:lpstr>
      <vt:lpstr>XMLHttpRequest (and why we won't use it)</vt:lpstr>
      <vt:lpstr>XMLHttpRequest (and why we won't use it)</vt:lpstr>
      <vt:lpstr>A typical Ajax request</vt:lpstr>
      <vt:lpstr>A typical Ajax request</vt:lpstr>
      <vt:lpstr>The XMLHttpRequest Object</vt:lpstr>
      <vt:lpstr>The XMLHttpRequest Object</vt:lpstr>
      <vt:lpstr>Typical AJAX Flow</vt:lpstr>
      <vt:lpstr>The possible values of the readyState property are</vt:lpstr>
      <vt:lpstr>HTTP Status Codes </vt:lpstr>
      <vt:lpstr>Example:</vt:lpstr>
      <vt:lpstr>What is XML?</vt:lpstr>
      <vt:lpstr>The Difference Between XML and HTML </vt:lpstr>
      <vt:lpstr>XML Does Not Use Predefined Tags </vt:lpstr>
      <vt:lpstr>XML Tree </vt:lpstr>
      <vt:lpstr>XML Syntax Rules </vt:lpstr>
      <vt:lpstr>Example:</vt:lpstr>
      <vt:lpstr>The XML Prolog</vt:lpstr>
      <vt:lpstr>Accessing Nodes </vt:lpstr>
      <vt:lpstr>Slide 26</vt:lpstr>
      <vt:lpstr>Prototype's Ajax model</vt:lpstr>
      <vt:lpstr>Prototype Ajax methods and properties</vt:lpstr>
      <vt:lpstr>Prototype Ajax methods and properties</vt:lpstr>
      <vt:lpstr>Basic Prototype Ajax template</vt:lpstr>
      <vt:lpstr>XMLHttpRequest security restrictions</vt:lpstr>
      <vt:lpstr>Handling Ajax errors</vt:lpstr>
      <vt:lpstr>Debugging Ajax code</vt:lpstr>
      <vt:lpstr>Creating a POST request</vt:lpstr>
      <vt:lpstr>Creating a POST request</vt:lpstr>
      <vt:lpstr>Prototype's Ajax Updater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Xenia Mountrouidou</dc:creator>
  <cp:lastModifiedBy>Rabiya_Umar</cp:lastModifiedBy>
  <cp:revision>65</cp:revision>
  <dcterms:created xsi:type="dcterms:W3CDTF">2011-10-23T03:09:42Z</dcterms:created>
  <dcterms:modified xsi:type="dcterms:W3CDTF">2023-01-31T19:10:22Z</dcterms:modified>
</cp:coreProperties>
</file>