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AE1D-FA4D-4B25-8523-B008F2A4E17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B075-E2E6-4BDC-A251-943B33C36F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0"/>
            <a:ext cx="1788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PHP 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mbria" pitchFamily="18" charset="0"/>
              </a:rPr>
              <a:t>What is an Array?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An array is a special variable, which can hold more than one value at a time.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If you have a list of items (a list of car names, for example), storing the cars in single variables could look like this: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5908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$branch1 </a:t>
            </a:r>
            <a:r>
              <a:rPr lang="en-US" sz="2400" dirty="0">
                <a:latin typeface="Cambria" pitchFamily="18" charset="0"/>
              </a:rPr>
              <a:t>= </a:t>
            </a:r>
            <a:r>
              <a:rPr lang="en-US" sz="2400" dirty="0" smtClean="0">
                <a:latin typeface="Cambria" pitchFamily="18" charset="0"/>
              </a:rPr>
              <a:t>“CSE";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 smtClean="0">
                <a:latin typeface="Cambria" pitchFamily="18" charset="0"/>
              </a:rPr>
              <a:t>$branch2 </a:t>
            </a:r>
            <a:r>
              <a:rPr lang="en-US" sz="2400" dirty="0">
                <a:latin typeface="Cambria" pitchFamily="18" charset="0"/>
              </a:rPr>
              <a:t>= </a:t>
            </a:r>
            <a:r>
              <a:rPr lang="en-US" sz="2400" dirty="0" smtClean="0">
                <a:latin typeface="Cambria" pitchFamily="18" charset="0"/>
              </a:rPr>
              <a:t>“CSM";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 smtClean="0">
                <a:latin typeface="Cambria" pitchFamily="18" charset="0"/>
              </a:rPr>
              <a:t>$branch3 </a:t>
            </a:r>
            <a:r>
              <a:rPr lang="en-US" sz="2400" dirty="0">
                <a:latin typeface="Cambria" pitchFamily="18" charset="0"/>
              </a:rPr>
              <a:t>= </a:t>
            </a:r>
            <a:r>
              <a:rPr lang="en-US" sz="2400" dirty="0" smtClean="0">
                <a:latin typeface="Cambria" pitchFamily="18" charset="0"/>
              </a:rPr>
              <a:t>“AI&amp;DS";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3810000"/>
            <a:ext cx="8382000" cy="9348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Segoe UI" pitchFamily="34" charset="0"/>
              </a:rPr>
              <a:t>Create an Array in PHP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In PHP,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array()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function is used to create an array: </a:t>
            </a:r>
            <a:r>
              <a:rPr lang="en-US" sz="1600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sz="2800" dirty="0">
                <a:latin typeface="Cambria" pitchFamily="18" charset="0"/>
              </a:rPr>
              <a:t>array();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919008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itchFamily="18" charset="0"/>
              </a:rPr>
              <a:t>In PHP, there are three types of arrays:</a:t>
            </a:r>
          </a:p>
          <a:p>
            <a:r>
              <a:rPr lang="en-US" sz="2000" b="1" dirty="0">
                <a:latin typeface="Cambria" pitchFamily="18" charset="0"/>
              </a:rPr>
              <a:t>Indexed arrays</a:t>
            </a:r>
            <a:r>
              <a:rPr lang="en-US" sz="2000" dirty="0">
                <a:latin typeface="Cambria" pitchFamily="18" charset="0"/>
              </a:rPr>
              <a:t> - Arrays with a numeric index</a:t>
            </a:r>
          </a:p>
          <a:p>
            <a:r>
              <a:rPr lang="en-US" sz="2000" b="1" dirty="0">
                <a:latin typeface="Cambria" pitchFamily="18" charset="0"/>
              </a:rPr>
              <a:t>Associative arrays</a:t>
            </a:r>
            <a:r>
              <a:rPr lang="en-US" sz="2000" dirty="0">
                <a:latin typeface="Cambria" pitchFamily="18" charset="0"/>
              </a:rPr>
              <a:t> - Arrays with named keys</a:t>
            </a:r>
          </a:p>
          <a:p>
            <a:r>
              <a:rPr lang="en-US" sz="2000" b="1" dirty="0">
                <a:latin typeface="Cambria" pitchFamily="18" charset="0"/>
              </a:rPr>
              <a:t>Multidimensional arrays</a:t>
            </a:r>
            <a:r>
              <a:rPr lang="en-US" sz="2000" dirty="0">
                <a:latin typeface="Cambria" pitchFamily="18" charset="0"/>
              </a:rPr>
              <a:t> - Arrays containing one or more arrays</a:t>
            </a:r>
          </a:p>
          <a:p>
            <a:r>
              <a:rPr lang="en-US" sz="2000" dirty="0" smtClean="0">
                <a:latin typeface="Cambria" pitchFamily="18" charset="0"/>
              </a:rPr>
              <a:t/>
            </a:r>
            <a:br>
              <a:rPr lang="en-US" sz="2000" dirty="0" smtClean="0">
                <a:latin typeface="Cambria" pitchFamily="18" charset="0"/>
              </a:rPr>
            </a:br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itchFamily="18" charset="0"/>
              </a:rPr>
              <a:t>PHP Indexed Arrays</a:t>
            </a:r>
          </a:p>
          <a:p>
            <a:r>
              <a:rPr lang="en-US" sz="2400" dirty="0">
                <a:latin typeface="Cambria" pitchFamily="18" charset="0"/>
              </a:rPr>
              <a:t>There are two ways to create indexed arrays:</a:t>
            </a:r>
          </a:p>
          <a:p>
            <a:r>
              <a:rPr lang="en-US" sz="2400" dirty="0">
                <a:latin typeface="Cambria" pitchFamily="18" charset="0"/>
              </a:rPr>
              <a:t>The index can be assigned automatically (index always starts at 0), like this:</a:t>
            </a:r>
          </a:p>
          <a:p>
            <a:r>
              <a:rPr lang="en-US" sz="2400" dirty="0" smtClean="0">
                <a:latin typeface="Cambria" pitchFamily="18" charset="0"/>
              </a:rPr>
              <a:t>	$</a:t>
            </a:r>
            <a:r>
              <a:rPr lang="en-US" sz="2400" dirty="0" err="1" smtClean="0">
                <a:latin typeface="Cambria" pitchFamily="18" charset="0"/>
              </a:rPr>
              <a:t>colg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= array</a:t>
            </a:r>
            <a:r>
              <a:rPr lang="en-US" sz="2400" dirty="0" smtClean="0">
                <a:latin typeface="Cambria" pitchFamily="18" charset="0"/>
              </a:rPr>
              <a:t>(“LBRCE", “VRSE", “ALITE");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or the index can be assigned manually:</a:t>
            </a:r>
          </a:p>
          <a:p>
            <a:r>
              <a:rPr lang="en-US" sz="2400" dirty="0" smtClean="0">
                <a:latin typeface="Cambria" pitchFamily="18" charset="0"/>
              </a:rPr>
              <a:t>	$</a:t>
            </a:r>
            <a:r>
              <a:rPr lang="en-US" sz="2400" dirty="0" err="1" smtClean="0">
                <a:latin typeface="Cambria" pitchFamily="18" charset="0"/>
              </a:rPr>
              <a:t>colg</a:t>
            </a:r>
            <a:r>
              <a:rPr lang="en-US" sz="2400" dirty="0" smtClean="0">
                <a:latin typeface="Cambria" pitchFamily="18" charset="0"/>
              </a:rPr>
              <a:t>[0</a:t>
            </a:r>
            <a:r>
              <a:rPr lang="en-US" sz="2400" dirty="0">
                <a:latin typeface="Cambria" pitchFamily="18" charset="0"/>
              </a:rPr>
              <a:t>] = </a:t>
            </a:r>
            <a:r>
              <a:rPr lang="en-US" sz="2400" dirty="0" smtClean="0">
                <a:latin typeface="Cambria" pitchFamily="18" charset="0"/>
              </a:rPr>
              <a:t>“LBRCE";</a:t>
            </a: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 smtClean="0">
                <a:latin typeface="Cambria" pitchFamily="18" charset="0"/>
              </a:rPr>
              <a:t>	$</a:t>
            </a:r>
            <a:r>
              <a:rPr lang="en-US" sz="2400" dirty="0" err="1" smtClean="0">
                <a:latin typeface="Cambria" pitchFamily="18" charset="0"/>
              </a:rPr>
              <a:t>colg</a:t>
            </a:r>
            <a:r>
              <a:rPr lang="en-US" sz="2400" dirty="0" smtClean="0">
                <a:latin typeface="Cambria" pitchFamily="18" charset="0"/>
              </a:rPr>
              <a:t>[1</a:t>
            </a:r>
            <a:r>
              <a:rPr lang="en-US" sz="2400" dirty="0">
                <a:latin typeface="Cambria" pitchFamily="18" charset="0"/>
              </a:rPr>
              <a:t>] = </a:t>
            </a:r>
            <a:r>
              <a:rPr lang="en-US" sz="2400" dirty="0" smtClean="0">
                <a:latin typeface="Cambria" pitchFamily="18" charset="0"/>
              </a:rPr>
              <a:t>“VRSE";</a:t>
            </a: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 smtClean="0">
                <a:latin typeface="Cambria" pitchFamily="18" charset="0"/>
              </a:rPr>
              <a:t>	$</a:t>
            </a:r>
            <a:r>
              <a:rPr lang="en-US" sz="2400" dirty="0" err="1" smtClean="0">
                <a:latin typeface="Cambria" pitchFamily="18" charset="0"/>
              </a:rPr>
              <a:t>colg</a:t>
            </a:r>
            <a:r>
              <a:rPr lang="en-US" sz="2400" dirty="0" smtClean="0">
                <a:latin typeface="Cambria" pitchFamily="18" charset="0"/>
              </a:rPr>
              <a:t>[2</a:t>
            </a:r>
            <a:r>
              <a:rPr lang="en-US" sz="2400" dirty="0">
                <a:latin typeface="Cambria" pitchFamily="18" charset="0"/>
              </a:rPr>
              <a:t>] = </a:t>
            </a:r>
            <a:r>
              <a:rPr lang="en-US" sz="2400" dirty="0" smtClean="0">
                <a:latin typeface="Cambria" pitchFamily="18" charset="0"/>
              </a:rPr>
              <a:t>“ALITE";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429000"/>
            <a:ext cx="815340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&lt;html&gt;</a:t>
            </a:r>
          </a:p>
          <a:p>
            <a:r>
              <a:rPr lang="en-US" sz="2000" dirty="0" smtClean="0">
                <a:latin typeface="Cambria" pitchFamily="18" charset="0"/>
              </a:rPr>
              <a:t>&lt;body&gt;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&lt;?</a:t>
            </a:r>
            <a:r>
              <a:rPr lang="en-US" sz="2000" dirty="0" err="1" smtClean="0">
                <a:latin typeface="Cambria" pitchFamily="18" charset="0"/>
              </a:rPr>
              <a:t>php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$</a:t>
            </a:r>
            <a:r>
              <a:rPr lang="en-US" sz="2000" dirty="0" err="1" smtClean="0">
                <a:latin typeface="Cambria" pitchFamily="18" charset="0"/>
              </a:rPr>
              <a:t>colg</a:t>
            </a:r>
            <a:r>
              <a:rPr lang="en-US" sz="2000" dirty="0" smtClean="0">
                <a:latin typeface="Cambria" pitchFamily="18" charset="0"/>
              </a:rPr>
              <a:t> = array(“LBRCE", “VRSE", “ALITE"); </a:t>
            </a:r>
          </a:p>
          <a:p>
            <a:r>
              <a:rPr lang="en-US" sz="2000" dirty="0" smtClean="0">
                <a:latin typeface="Cambria" pitchFamily="18" charset="0"/>
              </a:rPr>
              <a:t>echo "I like " . $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colg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[0] . ", " . $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colg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[1] . " and " . $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colg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[2] . ".";</a:t>
            </a:r>
          </a:p>
          <a:p>
            <a:r>
              <a:rPr lang="en-US" sz="2000" dirty="0" smtClean="0">
                <a:latin typeface="Cambria" pitchFamily="18" charset="0"/>
              </a:rPr>
              <a:t>?&gt;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&lt;/body&gt;</a:t>
            </a:r>
          </a:p>
          <a:p>
            <a:r>
              <a:rPr lang="en-US" sz="2000" dirty="0" smtClean="0">
                <a:latin typeface="Cambria" pitchFamily="18" charset="0"/>
              </a:rPr>
              <a:t>&lt;/html&gt;</a:t>
            </a:r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391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Loop Through an Indexed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&lt;?</a:t>
            </a:r>
            <a:r>
              <a:rPr lang="en-US" sz="2400" dirty="0" err="1" smtClean="0">
                <a:latin typeface="Cambria" pitchFamily="18" charset="0"/>
              </a:rPr>
              <a:t>php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$</a:t>
            </a:r>
            <a:r>
              <a:rPr lang="en-US" sz="2400" dirty="0" err="1" smtClean="0">
                <a:latin typeface="Cambria" pitchFamily="18" charset="0"/>
              </a:rPr>
              <a:t>colg</a:t>
            </a:r>
            <a:r>
              <a:rPr lang="en-US" sz="2400" dirty="0" smtClean="0">
                <a:latin typeface="Cambria" pitchFamily="18" charset="0"/>
              </a:rPr>
              <a:t> = array(“LBRCE", “VRSE", “ALITE"); </a:t>
            </a:r>
          </a:p>
          <a:p>
            <a:r>
              <a:rPr lang="en-US" sz="2400" dirty="0" smtClean="0">
                <a:latin typeface="Cambria" pitchFamily="18" charset="0"/>
              </a:rPr>
              <a:t>$</a:t>
            </a:r>
            <a:r>
              <a:rPr lang="en-US" sz="2400" dirty="0" err="1" smtClean="0">
                <a:latin typeface="Cambria" pitchFamily="18" charset="0"/>
              </a:rPr>
              <a:t>arrlength</a:t>
            </a:r>
            <a:r>
              <a:rPr lang="en-US" sz="2400" dirty="0" smtClean="0">
                <a:latin typeface="Cambria" pitchFamily="18" charset="0"/>
              </a:rPr>
              <a:t> = count($</a:t>
            </a:r>
            <a:r>
              <a:rPr lang="en-US" sz="2400" dirty="0" err="1" smtClean="0">
                <a:latin typeface="Cambria" pitchFamily="18" charset="0"/>
              </a:rPr>
              <a:t>colg</a:t>
            </a:r>
            <a:r>
              <a:rPr lang="en-US" sz="2400" dirty="0" smtClean="0">
                <a:latin typeface="Cambria" pitchFamily="18" charset="0"/>
              </a:rPr>
              <a:t>);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for($x = 0; $x &lt; $</a:t>
            </a:r>
            <a:r>
              <a:rPr lang="en-US" sz="2400" dirty="0" err="1" smtClean="0">
                <a:latin typeface="Cambria" pitchFamily="18" charset="0"/>
              </a:rPr>
              <a:t>arrlength</a:t>
            </a:r>
            <a:r>
              <a:rPr lang="en-US" sz="2400" dirty="0" smtClean="0">
                <a:latin typeface="Cambria" pitchFamily="18" charset="0"/>
              </a:rPr>
              <a:t>; $x++) </a:t>
            </a:r>
          </a:p>
          <a:p>
            <a:r>
              <a:rPr lang="en-US" sz="2400" dirty="0" smtClean="0">
                <a:latin typeface="Cambria" pitchFamily="18" charset="0"/>
              </a:rPr>
              <a:t>{</a:t>
            </a:r>
          </a:p>
          <a:p>
            <a:r>
              <a:rPr lang="en-US" sz="2400" dirty="0" smtClean="0">
                <a:latin typeface="Cambria" pitchFamily="18" charset="0"/>
              </a:rPr>
              <a:t>  echo $</a:t>
            </a:r>
            <a:r>
              <a:rPr lang="en-US" sz="2400" dirty="0" err="1" smtClean="0">
                <a:latin typeface="Cambria" pitchFamily="18" charset="0"/>
              </a:rPr>
              <a:t>colg</a:t>
            </a:r>
            <a:r>
              <a:rPr lang="en-US" sz="2400" dirty="0" smtClean="0">
                <a:latin typeface="Cambria" pitchFamily="18" charset="0"/>
              </a:rPr>
              <a:t>[$x];</a:t>
            </a:r>
          </a:p>
          <a:p>
            <a:r>
              <a:rPr lang="en-US" sz="2400" dirty="0" smtClean="0">
                <a:latin typeface="Cambria" pitchFamily="18" charset="0"/>
              </a:rPr>
              <a:t>  echo "&lt;</a:t>
            </a:r>
            <a:r>
              <a:rPr lang="en-US" sz="2400" dirty="0" err="1" smtClean="0">
                <a:latin typeface="Cambria" pitchFamily="18" charset="0"/>
              </a:rPr>
              <a:t>br</a:t>
            </a:r>
            <a:r>
              <a:rPr lang="en-US" sz="2400" dirty="0" smtClean="0">
                <a:latin typeface="Cambria" pitchFamily="18" charset="0"/>
              </a:rPr>
              <a:t>&gt;";</a:t>
            </a:r>
          </a:p>
          <a:p>
            <a:r>
              <a:rPr lang="en-US" sz="2400" dirty="0" smtClean="0">
                <a:latin typeface="Cambria" pitchFamily="18" charset="0"/>
              </a:rPr>
              <a:t>}</a:t>
            </a:r>
          </a:p>
          <a:p>
            <a:r>
              <a:rPr lang="en-US" sz="2400" dirty="0" smtClean="0">
                <a:latin typeface="Cambria" pitchFamily="18" charset="0"/>
              </a:rPr>
              <a:t>?&gt;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34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PHP Associative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5334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Associative </a:t>
            </a:r>
            <a:r>
              <a:rPr lang="en-US" sz="2800" dirty="0">
                <a:latin typeface="Cambria" pitchFamily="18" charset="0"/>
              </a:rPr>
              <a:t>arrays are arrays that use named keys that you assign to them.</a:t>
            </a:r>
          </a:p>
          <a:p>
            <a:r>
              <a:rPr lang="en-US" sz="2800" dirty="0">
                <a:latin typeface="Cambria" pitchFamily="18" charset="0"/>
              </a:rPr>
              <a:t>There are two ways to create an associative array: </a:t>
            </a:r>
          </a:p>
          <a:p>
            <a:r>
              <a:rPr lang="en-US" sz="2800" dirty="0" smtClean="0">
                <a:latin typeface="Cambria" pitchFamily="18" charset="0"/>
              </a:rPr>
              <a:t>$marks </a:t>
            </a:r>
            <a:r>
              <a:rPr lang="en-US" sz="2800" dirty="0">
                <a:latin typeface="Cambria" pitchFamily="18" charset="0"/>
              </a:rPr>
              <a:t>= array</a:t>
            </a:r>
            <a:r>
              <a:rPr lang="en-US" sz="2800" dirty="0" smtClean="0">
                <a:latin typeface="Cambria" pitchFamily="18" charset="0"/>
              </a:rPr>
              <a:t>(“PPSC"=&gt;"</a:t>
            </a:r>
            <a:r>
              <a:rPr lang="en-US" sz="2800" dirty="0">
                <a:latin typeface="Cambria" pitchFamily="18" charset="0"/>
              </a:rPr>
              <a:t>35", </a:t>
            </a:r>
            <a:r>
              <a:rPr lang="en-US" sz="2800" dirty="0" smtClean="0">
                <a:latin typeface="Cambria" pitchFamily="18" charset="0"/>
              </a:rPr>
              <a:t>“</a:t>
            </a:r>
            <a:r>
              <a:rPr lang="en-US" sz="2800" dirty="0" err="1" smtClean="0">
                <a:latin typeface="Cambria" pitchFamily="18" charset="0"/>
              </a:rPr>
              <a:t>Pyp</a:t>
            </a:r>
            <a:r>
              <a:rPr lang="en-US" sz="2800" dirty="0" smtClean="0">
                <a:latin typeface="Cambria" pitchFamily="18" charset="0"/>
              </a:rPr>
              <a:t>"=&gt;"</a:t>
            </a:r>
            <a:r>
              <a:rPr lang="en-US" sz="2800" dirty="0">
                <a:latin typeface="Cambria" pitchFamily="18" charset="0"/>
              </a:rPr>
              <a:t>37", </a:t>
            </a:r>
            <a:r>
              <a:rPr lang="en-US" sz="2800" dirty="0" smtClean="0">
                <a:latin typeface="Cambria" pitchFamily="18" charset="0"/>
              </a:rPr>
              <a:t>“</a:t>
            </a:r>
            <a:r>
              <a:rPr lang="en-US" sz="2800" dirty="0" err="1" smtClean="0">
                <a:latin typeface="Cambria" pitchFamily="18" charset="0"/>
              </a:rPr>
              <a:t>dbms</a:t>
            </a:r>
            <a:r>
              <a:rPr lang="en-US" sz="2800" dirty="0" smtClean="0">
                <a:latin typeface="Cambria" pitchFamily="18" charset="0"/>
              </a:rPr>
              <a:t>"=&gt;"</a:t>
            </a:r>
            <a:r>
              <a:rPr lang="en-US" sz="2800" dirty="0">
                <a:latin typeface="Cambria" pitchFamily="18" charset="0"/>
              </a:rPr>
              <a:t>43");</a:t>
            </a:r>
          </a:p>
          <a:p>
            <a:r>
              <a:rPr lang="en-US" sz="2800" dirty="0" smtClean="0">
                <a:latin typeface="Cambria" pitchFamily="18" charset="0"/>
              </a:rPr>
              <a:t>		or</a:t>
            </a:r>
            <a:r>
              <a:rPr lang="en-US" sz="2800" dirty="0">
                <a:latin typeface="Cambria" pitchFamily="18" charset="0"/>
              </a:rPr>
              <a:t>:</a:t>
            </a:r>
          </a:p>
          <a:p>
            <a:r>
              <a:rPr lang="en-US" sz="2800" dirty="0" smtClean="0">
                <a:latin typeface="Cambria" pitchFamily="18" charset="0"/>
              </a:rPr>
              <a:t>	$</a:t>
            </a:r>
            <a:r>
              <a:rPr lang="en-US" sz="2800" dirty="0">
                <a:latin typeface="Cambria" pitchFamily="18" charset="0"/>
              </a:rPr>
              <a:t>age[</a:t>
            </a:r>
            <a:r>
              <a:rPr lang="en-US" sz="2800" dirty="0" smtClean="0">
                <a:latin typeface="Cambria" pitchFamily="18" charset="0"/>
              </a:rPr>
              <a:t>'PPSC'] </a:t>
            </a:r>
            <a:r>
              <a:rPr lang="en-US" sz="2800" dirty="0">
                <a:latin typeface="Cambria" pitchFamily="18" charset="0"/>
              </a:rPr>
              <a:t>= "35";</a:t>
            </a:r>
            <a:br>
              <a:rPr lang="en-US" sz="2800" dirty="0">
                <a:latin typeface="Cambria" pitchFamily="18" charset="0"/>
              </a:rPr>
            </a:br>
            <a:r>
              <a:rPr lang="en-US" sz="2800" dirty="0" smtClean="0">
                <a:latin typeface="Cambria" pitchFamily="18" charset="0"/>
              </a:rPr>
              <a:t>	$</a:t>
            </a:r>
            <a:r>
              <a:rPr lang="en-US" sz="2800" dirty="0">
                <a:latin typeface="Cambria" pitchFamily="18" charset="0"/>
              </a:rPr>
              <a:t>age</a:t>
            </a:r>
            <a:r>
              <a:rPr lang="en-US" sz="2800" dirty="0" smtClean="0">
                <a:latin typeface="Cambria" pitchFamily="18" charset="0"/>
              </a:rPr>
              <a:t>[‘</a:t>
            </a:r>
            <a:r>
              <a:rPr lang="en-US" sz="2800" dirty="0" err="1" smtClean="0">
                <a:latin typeface="Cambria" pitchFamily="18" charset="0"/>
              </a:rPr>
              <a:t>Pyp</a:t>
            </a:r>
            <a:r>
              <a:rPr lang="en-US" sz="2800" dirty="0" smtClean="0">
                <a:latin typeface="Cambria" pitchFamily="18" charset="0"/>
              </a:rPr>
              <a:t>'] </a:t>
            </a:r>
            <a:r>
              <a:rPr lang="en-US" sz="2800" dirty="0">
                <a:latin typeface="Cambria" pitchFamily="18" charset="0"/>
              </a:rPr>
              <a:t>= "37";</a:t>
            </a:r>
            <a:br>
              <a:rPr lang="en-US" sz="2800" dirty="0">
                <a:latin typeface="Cambria" pitchFamily="18" charset="0"/>
              </a:rPr>
            </a:br>
            <a:r>
              <a:rPr lang="en-US" sz="2800" dirty="0" smtClean="0">
                <a:latin typeface="Cambria" pitchFamily="18" charset="0"/>
              </a:rPr>
              <a:t>	$</a:t>
            </a:r>
            <a:r>
              <a:rPr lang="en-US" sz="2800" dirty="0">
                <a:latin typeface="Cambria" pitchFamily="18" charset="0"/>
              </a:rPr>
              <a:t>age</a:t>
            </a:r>
            <a:r>
              <a:rPr lang="en-US" sz="2800" dirty="0" smtClean="0">
                <a:latin typeface="Cambria" pitchFamily="18" charset="0"/>
              </a:rPr>
              <a:t>[‘</a:t>
            </a:r>
            <a:r>
              <a:rPr lang="en-US" sz="2800" dirty="0" err="1" smtClean="0">
                <a:latin typeface="Cambria" pitchFamily="18" charset="0"/>
              </a:rPr>
              <a:t>dbms</a:t>
            </a:r>
            <a:r>
              <a:rPr lang="en-US" sz="2800" dirty="0" smtClean="0">
                <a:latin typeface="Cambria" pitchFamily="18" charset="0"/>
              </a:rPr>
              <a:t>'] </a:t>
            </a:r>
            <a:r>
              <a:rPr lang="en-US" sz="2800" dirty="0">
                <a:latin typeface="Cambria" pitchFamily="18" charset="0"/>
              </a:rPr>
              <a:t>= "43";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64820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&lt;?</a:t>
            </a:r>
            <a:r>
              <a:rPr lang="en-US" sz="2800" dirty="0" err="1" smtClean="0">
                <a:latin typeface="Cambria" pitchFamily="18" charset="0"/>
              </a:rPr>
              <a:t>php</a:t>
            </a:r>
            <a:endParaRPr lang="en-US" sz="2800" dirty="0" smtClean="0">
              <a:latin typeface="Cambria" pitchFamily="18" charset="0"/>
            </a:endParaRPr>
          </a:p>
          <a:p>
            <a:r>
              <a:rPr lang="en-US" sz="2600" dirty="0" smtClean="0">
                <a:latin typeface="Cambria" pitchFamily="18" charset="0"/>
              </a:rPr>
              <a:t>$marks = array(“PPSC"=&gt;"35", “</a:t>
            </a:r>
            <a:r>
              <a:rPr lang="en-US" sz="2600" dirty="0" err="1" smtClean="0">
                <a:latin typeface="Cambria" pitchFamily="18" charset="0"/>
              </a:rPr>
              <a:t>Pyp</a:t>
            </a:r>
            <a:r>
              <a:rPr lang="en-US" sz="2600" dirty="0" smtClean="0">
                <a:latin typeface="Cambria" pitchFamily="18" charset="0"/>
              </a:rPr>
              <a:t>"=&gt;"37", “</a:t>
            </a:r>
            <a:r>
              <a:rPr lang="en-US" sz="2600" dirty="0" err="1" smtClean="0">
                <a:latin typeface="Cambria" pitchFamily="18" charset="0"/>
              </a:rPr>
              <a:t>dbms</a:t>
            </a:r>
            <a:r>
              <a:rPr lang="en-US" sz="2600" dirty="0" smtClean="0">
                <a:latin typeface="Cambria" pitchFamily="18" charset="0"/>
              </a:rPr>
              <a:t>"=&gt;"43");</a:t>
            </a:r>
          </a:p>
          <a:p>
            <a:r>
              <a:rPr lang="en-US" sz="2800" dirty="0" smtClean="0">
                <a:latin typeface="Cambria" pitchFamily="18" charset="0"/>
              </a:rPr>
              <a:t>echo “PPSC Marks  " . </a:t>
            </a:r>
            <a:r>
              <a:rPr lang="en-US" sz="2800" dirty="0" smtClean="0">
                <a:latin typeface="Cambria" pitchFamily="18" charset="0"/>
              </a:rPr>
              <a:t>$age['PPSC'] </a:t>
            </a:r>
            <a:r>
              <a:rPr lang="en-US" sz="2800" dirty="0" smtClean="0">
                <a:latin typeface="Cambria" pitchFamily="18" charset="0"/>
              </a:rPr>
              <a:t>;</a:t>
            </a:r>
          </a:p>
          <a:p>
            <a:r>
              <a:rPr lang="en-US" sz="2800" dirty="0" smtClean="0">
                <a:latin typeface="Cambria" pitchFamily="18" charset="0"/>
              </a:rPr>
              <a:t>?&gt;</a:t>
            </a: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"/>
            <a:ext cx="3664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PHP Multidimensional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685800"/>
            <a:ext cx="792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itchFamily="18" charset="0"/>
              </a:rPr>
              <a:t>A multidimensional array is an array containing one or more arrays.</a:t>
            </a:r>
          </a:p>
          <a:p>
            <a:pPr algn="just"/>
            <a:r>
              <a:rPr lang="en-US" sz="2000" dirty="0">
                <a:latin typeface="Cambria" pitchFamily="18" charset="0"/>
              </a:rPr>
              <a:t>PHP supports multidimensional arrays that are two, three, four, five, or more levels deep. However, arrays more than three levels deep are hard to manage for most people.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57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mbria" pitchFamily="18" charset="0"/>
              </a:rPr>
              <a:t>The dimension of an array indicates the number of indices you need to select an element.</a:t>
            </a:r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For a two-dimensional array you need two indices to select an element</a:t>
            </a:r>
          </a:p>
          <a:p>
            <a:pPr algn="just"/>
            <a:r>
              <a:rPr lang="en-US" dirty="0">
                <a:latin typeface="Cambria" pitchFamily="18" charset="0"/>
              </a:rPr>
              <a:t>For a three-dimensional array you need three indices to select an element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6576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$cars = array (</a:t>
            </a:r>
            <a:r>
              <a:rPr lang="en-US" sz="2400" dirty="0" smtClean="0">
                <a:latin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  array("Volvo",22,18),</a:t>
            </a:r>
            <a:r>
              <a:rPr lang="en-US" sz="2400" dirty="0" smtClean="0">
                <a:latin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  array("BMW",15,13),</a:t>
            </a:r>
            <a:r>
              <a:rPr lang="en-US" sz="2400" dirty="0" smtClean="0">
                <a:latin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  array("Saab",5,2),</a:t>
            </a:r>
            <a:r>
              <a:rPr lang="en-US" sz="2400" dirty="0" smtClean="0">
                <a:latin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  array("Land Rover",17,15)</a:t>
            </a:r>
            <a:r>
              <a:rPr lang="en-US" sz="2400" dirty="0" smtClean="0">
                <a:latin typeface="Cambria" pitchFamily="18" charset="0"/>
              </a:rPr>
              <a:t/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8610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&lt;?</a:t>
            </a:r>
            <a:r>
              <a:rPr lang="en-US" sz="2000" dirty="0" err="1" smtClean="0">
                <a:latin typeface="Cambria" pitchFamily="18" charset="0"/>
              </a:rPr>
              <a:t>php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$cars = array (</a:t>
            </a:r>
          </a:p>
          <a:p>
            <a:r>
              <a:rPr lang="en-US" sz="2000" dirty="0" smtClean="0">
                <a:latin typeface="Cambria" pitchFamily="18" charset="0"/>
              </a:rPr>
              <a:t>  array("Volvo",22,18),</a:t>
            </a:r>
          </a:p>
          <a:p>
            <a:r>
              <a:rPr lang="en-US" sz="2000" dirty="0" smtClean="0">
                <a:latin typeface="Cambria" pitchFamily="18" charset="0"/>
              </a:rPr>
              <a:t>  array("BMW",15,13),</a:t>
            </a:r>
          </a:p>
          <a:p>
            <a:r>
              <a:rPr lang="en-US" sz="2000" dirty="0" smtClean="0">
                <a:latin typeface="Cambria" pitchFamily="18" charset="0"/>
              </a:rPr>
              <a:t>  array("Saab",5,2),</a:t>
            </a:r>
          </a:p>
          <a:p>
            <a:r>
              <a:rPr lang="en-US" sz="2000" dirty="0" smtClean="0">
                <a:latin typeface="Cambria" pitchFamily="18" charset="0"/>
              </a:rPr>
              <a:t>  array("Land Rover",17,15)</a:t>
            </a:r>
          </a:p>
          <a:p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  </a:t>
            </a:r>
          </a:p>
          <a:p>
            <a:r>
              <a:rPr lang="en-US" sz="2000" dirty="0" smtClean="0">
                <a:latin typeface="Cambria" pitchFamily="18" charset="0"/>
              </a:rPr>
              <a:t>echo $cars[0][0].": In stock: ".$cars[0][1].", sold: ".$cars[0][2].".&lt;</a:t>
            </a:r>
            <a:r>
              <a:rPr lang="en-US" sz="2000" dirty="0" err="1" smtClean="0">
                <a:latin typeface="Cambria" pitchFamily="18" charset="0"/>
              </a:rPr>
              <a:t>br</a:t>
            </a:r>
            <a:r>
              <a:rPr lang="en-US" sz="2000" dirty="0" smtClean="0">
                <a:latin typeface="Cambria" pitchFamily="18" charset="0"/>
              </a:rPr>
              <a:t>&gt;";</a:t>
            </a:r>
          </a:p>
          <a:p>
            <a:r>
              <a:rPr lang="en-US" sz="2000" dirty="0" smtClean="0">
                <a:latin typeface="Cambria" pitchFamily="18" charset="0"/>
              </a:rPr>
              <a:t>echo $cars[1][0].": In stock: ".$cars[1][1].", sold: ".$cars[1][2].".&lt;</a:t>
            </a:r>
            <a:r>
              <a:rPr lang="en-US" sz="2000" dirty="0" err="1" smtClean="0">
                <a:latin typeface="Cambria" pitchFamily="18" charset="0"/>
              </a:rPr>
              <a:t>br</a:t>
            </a:r>
            <a:r>
              <a:rPr lang="en-US" sz="2000" dirty="0" smtClean="0">
                <a:latin typeface="Cambria" pitchFamily="18" charset="0"/>
              </a:rPr>
              <a:t>&gt;";</a:t>
            </a:r>
          </a:p>
          <a:p>
            <a:r>
              <a:rPr lang="en-US" sz="2000" dirty="0" smtClean="0">
                <a:latin typeface="Cambria" pitchFamily="18" charset="0"/>
              </a:rPr>
              <a:t>echo $cars[2][0].": In stock: ".$cars[2][1].", sold: ".$cars[2][2].".&lt;</a:t>
            </a:r>
            <a:r>
              <a:rPr lang="en-US" sz="2000" dirty="0" err="1" smtClean="0">
                <a:latin typeface="Cambria" pitchFamily="18" charset="0"/>
              </a:rPr>
              <a:t>br</a:t>
            </a:r>
            <a:r>
              <a:rPr lang="en-US" sz="2000" dirty="0" smtClean="0">
                <a:latin typeface="Cambria" pitchFamily="18" charset="0"/>
              </a:rPr>
              <a:t>&gt;";</a:t>
            </a:r>
          </a:p>
          <a:p>
            <a:r>
              <a:rPr lang="en-US" sz="2000" dirty="0" smtClean="0">
                <a:latin typeface="Cambria" pitchFamily="18" charset="0"/>
              </a:rPr>
              <a:t>echo $cars[3][0].": In stock: ".$cars[3][1].", sold: ".$cars[3][2].".&lt;</a:t>
            </a:r>
            <a:r>
              <a:rPr lang="en-US" sz="2000" dirty="0" err="1" smtClean="0">
                <a:latin typeface="Cambria" pitchFamily="18" charset="0"/>
              </a:rPr>
              <a:t>br</a:t>
            </a:r>
            <a:r>
              <a:rPr lang="en-US" sz="2000" dirty="0" smtClean="0">
                <a:latin typeface="Cambria" pitchFamily="18" charset="0"/>
              </a:rPr>
              <a:t>&gt;";</a:t>
            </a:r>
          </a:p>
          <a:p>
            <a:r>
              <a:rPr lang="en-US" sz="2000" dirty="0" smtClean="0">
                <a:latin typeface="Cambria" pitchFamily="18" charset="0"/>
              </a:rPr>
              <a:t>?&gt;</a:t>
            </a:r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508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Rabiya_Umar</dc:creator>
  <cp:lastModifiedBy>Rabiya_Umar</cp:lastModifiedBy>
  <cp:revision>8</cp:revision>
  <dcterms:created xsi:type="dcterms:W3CDTF">2023-02-28T17:14:48Z</dcterms:created>
  <dcterms:modified xsi:type="dcterms:W3CDTF">2023-02-28T17:49:09Z</dcterms:modified>
</cp:coreProperties>
</file>