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7" r:id="rId2"/>
    <p:sldId id="258" r:id="rId3"/>
    <p:sldId id="302" r:id="rId4"/>
    <p:sldId id="259" r:id="rId5"/>
    <p:sldId id="260" r:id="rId6"/>
    <p:sldId id="303" r:id="rId7"/>
    <p:sldId id="304" r:id="rId8"/>
    <p:sldId id="305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x="9144000" cy="6858000" type="screen4x3"/>
  <p:notesSz cx="6735763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3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764" y="0"/>
            <a:ext cx="2918831" cy="493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9C450-7B96-4EA0-97C6-EA7ADD2FE206}" type="datetimeFigureOut">
              <a:rPr lang="en-US" smtClean="0"/>
              <a:pPr/>
              <a:t>12/19/2023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3729"/>
            <a:ext cx="2918831" cy="493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764" y="9373729"/>
            <a:ext cx="2918831" cy="493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472FE-7DFE-48CD-92C0-B32A422866A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3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764" y="0"/>
            <a:ext cx="2918831" cy="493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EA1E7-FED4-4A04-9C1F-249C8C095B54}" type="datetimeFigureOut">
              <a:rPr lang="en-US" smtClean="0"/>
              <a:pPr/>
              <a:t>12/19/2023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8008"/>
            <a:ext cx="5388610" cy="444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3729"/>
            <a:ext cx="2918831" cy="493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764" y="9373729"/>
            <a:ext cx="2918831" cy="493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E80A1-D1A2-4D2E-95F2-D7809BA0B94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1210"/>
              </a:lnSpc>
            </a:pPr>
            <a:r>
              <a:rPr spc="-5" dirty="0"/>
              <a:t>5/18/2021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1210"/>
              </a:lnSpc>
            </a:pPr>
            <a:fld id="{1032A1C6-BB62-4B96-ACC5-E562F5734E0D}" type="datetime1">
              <a:rPr lang="en-IN" smtClean="0"/>
              <a:pPr marL="12700">
                <a:lnSpc>
                  <a:spcPts val="1210"/>
                </a:lnSpc>
              </a:pPr>
              <a:t>19-12-2023</a:t>
            </a:fld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ndara"/>
                <a:cs typeface="Candara"/>
              </a:defRPr>
            </a:lvl1pPr>
          </a:lstStyle>
          <a:p>
            <a:pPr marL="38100">
              <a:lnSpc>
                <a:spcPts val="1210"/>
              </a:lnSpc>
            </a:pPr>
            <a:fld id="{81D60167-4931-47E6-BA6A-407CBD079E47}" type="slidenum">
              <a:rPr dirty="0"/>
              <a:pPr marL="38100">
                <a:lnSpc>
                  <a:spcPts val="12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1F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1210"/>
              </a:lnSpc>
            </a:pPr>
            <a:r>
              <a:rPr spc="-5" dirty="0"/>
              <a:t>5/18/2021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1210"/>
              </a:lnSpc>
            </a:pPr>
            <a:fld id="{724621B4-D98F-480F-AC5F-9047F6262E72}" type="datetime1">
              <a:rPr lang="en-IN" smtClean="0"/>
              <a:pPr marL="12700">
                <a:lnSpc>
                  <a:spcPts val="1210"/>
                </a:lnSpc>
              </a:pPr>
              <a:t>19-12-2023</a:t>
            </a:fld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ndara"/>
                <a:cs typeface="Candara"/>
              </a:defRPr>
            </a:lvl1pPr>
          </a:lstStyle>
          <a:p>
            <a:pPr marL="38100">
              <a:lnSpc>
                <a:spcPts val="1210"/>
              </a:lnSpc>
            </a:pPr>
            <a:fld id="{81D60167-4931-47E6-BA6A-407CBD079E47}" type="slidenum">
              <a:rPr dirty="0"/>
              <a:pPr marL="38100">
                <a:lnSpc>
                  <a:spcPts val="12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513495"/>
            <a:ext cx="2070735" cy="4527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001F5F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1210"/>
              </a:lnSpc>
            </a:pPr>
            <a:r>
              <a:rPr spc="-5" dirty="0"/>
              <a:t>5/18/2021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1210"/>
              </a:lnSpc>
            </a:pPr>
            <a:fld id="{D5A2B651-1540-453C-A9B6-01FB3DA34E1B}" type="datetime1">
              <a:rPr lang="en-IN" smtClean="0"/>
              <a:pPr marL="12700">
                <a:lnSpc>
                  <a:spcPts val="1210"/>
                </a:lnSpc>
              </a:pPr>
              <a:t>19-12-2023</a:t>
            </a:fld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ndara"/>
                <a:cs typeface="Candara"/>
              </a:defRPr>
            </a:lvl1pPr>
          </a:lstStyle>
          <a:p>
            <a:pPr marL="38100">
              <a:lnSpc>
                <a:spcPts val="1210"/>
              </a:lnSpc>
            </a:pPr>
            <a:fld id="{81D60167-4931-47E6-BA6A-407CBD079E47}" type="slidenum">
              <a:rPr dirty="0"/>
              <a:pPr marL="38100">
                <a:lnSpc>
                  <a:spcPts val="12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1210"/>
              </a:lnSpc>
            </a:pPr>
            <a:r>
              <a:rPr spc="-5" dirty="0"/>
              <a:t>5/18/2021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1210"/>
              </a:lnSpc>
            </a:pPr>
            <a:fld id="{DFF2459D-E203-42FA-A8C1-5CE375969207}" type="datetime1">
              <a:rPr lang="en-IN" smtClean="0"/>
              <a:pPr marL="12700">
                <a:lnSpc>
                  <a:spcPts val="1210"/>
                </a:lnSpc>
              </a:pPr>
              <a:t>19-12-2023</a:t>
            </a:fld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ndara"/>
                <a:cs typeface="Candara"/>
              </a:defRPr>
            </a:lvl1pPr>
          </a:lstStyle>
          <a:p>
            <a:pPr marL="38100">
              <a:lnSpc>
                <a:spcPts val="1210"/>
              </a:lnSpc>
            </a:pPr>
            <a:fld id="{81D60167-4931-47E6-BA6A-407CBD079E47}" type="slidenum">
              <a:rPr dirty="0"/>
              <a:pPr marL="38100">
                <a:lnSpc>
                  <a:spcPts val="12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1210"/>
              </a:lnSpc>
            </a:pPr>
            <a:r>
              <a:rPr spc="-5" dirty="0"/>
              <a:t>5/18/2021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1210"/>
              </a:lnSpc>
            </a:pPr>
            <a:fld id="{A7EB0F17-3E2B-4FD4-877C-8974FBBC0BD5}" type="datetime1">
              <a:rPr lang="en-IN" smtClean="0"/>
              <a:pPr marL="12700">
                <a:lnSpc>
                  <a:spcPts val="1210"/>
                </a:lnSpc>
              </a:pPr>
              <a:t>19-12-2023</a:t>
            </a:fld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ndara"/>
                <a:cs typeface="Candara"/>
              </a:defRPr>
            </a:lvl1pPr>
          </a:lstStyle>
          <a:p>
            <a:pPr marL="38100">
              <a:lnSpc>
                <a:spcPts val="1210"/>
              </a:lnSpc>
            </a:pPr>
            <a:fld id="{81D60167-4931-47E6-BA6A-407CBD079E47}" type="slidenum">
              <a:rPr dirty="0"/>
              <a:pPr marL="38100">
                <a:lnSpc>
                  <a:spcPts val="12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86000" y="685800"/>
            <a:ext cx="4663440" cy="500634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447800"/>
            <a:ext cx="7000240" cy="76200"/>
          </a:xfrm>
          <a:custGeom>
            <a:avLst/>
            <a:gdLst/>
            <a:ahLst/>
            <a:cxnLst/>
            <a:rect l="l" t="t" r="r" b="b"/>
            <a:pathLst>
              <a:path w="7000240" h="76200">
                <a:moveTo>
                  <a:pt x="6999732" y="0"/>
                </a:moveTo>
                <a:lnTo>
                  <a:pt x="0" y="0"/>
                </a:lnTo>
                <a:lnTo>
                  <a:pt x="0" y="76200"/>
                </a:lnTo>
                <a:lnTo>
                  <a:pt x="6999732" y="76200"/>
                </a:lnTo>
                <a:lnTo>
                  <a:pt x="6999732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133600" y="6248400"/>
            <a:ext cx="7010400" cy="76200"/>
          </a:xfrm>
          <a:custGeom>
            <a:avLst/>
            <a:gdLst/>
            <a:ahLst/>
            <a:cxnLst/>
            <a:rect l="l" t="t" r="r" b="b"/>
            <a:pathLst>
              <a:path w="7010400" h="76200">
                <a:moveTo>
                  <a:pt x="7010400" y="0"/>
                </a:moveTo>
                <a:lnTo>
                  <a:pt x="0" y="0"/>
                </a:lnTo>
                <a:lnTo>
                  <a:pt x="0" y="76200"/>
                </a:lnTo>
                <a:lnTo>
                  <a:pt x="7010400" y="76200"/>
                </a:lnTo>
                <a:lnTo>
                  <a:pt x="70104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6529" y="421386"/>
            <a:ext cx="371094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1004" y="2220595"/>
            <a:ext cx="8301990" cy="3317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1F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68558"/>
            <a:ext cx="5969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1210"/>
              </a:lnSpc>
            </a:pPr>
            <a:r>
              <a:rPr spc="-5" dirty="0"/>
              <a:t>5/18/2021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955541" y="6468558"/>
            <a:ext cx="12350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1210"/>
              </a:lnSpc>
            </a:pPr>
            <a:fld id="{C9A9E0CB-7575-45E2-98C0-09B4564BDC47}" type="datetime1">
              <a:rPr lang="en-IN" smtClean="0"/>
              <a:pPr marL="12700">
                <a:lnSpc>
                  <a:spcPts val="1210"/>
                </a:lnSpc>
              </a:pPr>
              <a:t>19-12-2023</a:t>
            </a:fld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92414" y="6468558"/>
            <a:ext cx="24193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ndara"/>
                <a:cs typeface="Candara"/>
              </a:defRPr>
            </a:lvl1pPr>
          </a:lstStyle>
          <a:p>
            <a:pPr marL="38100">
              <a:lnSpc>
                <a:spcPts val="1210"/>
              </a:lnSpc>
            </a:pPr>
            <a:fld id="{81D60167-4931-47E6-BA6A-407CBD079E47}" type="slidenum">
              <a:rPr dirty="0"/>
              <a:pPr marL="38100">
                <a:lnSpc>
                  <a:spcPts val="121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install.ph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default.as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s/default.asp" TargetMode="External"/><Relationship Id="rId4" Type="http://schemas.openxmlformats.org/officeDocument/2006/relationships/hyperlink" Target="https://www.w3schools.com/css/default.asp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685800"/>
            <a:ext cx="4663440" cy="50063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5800" y="1752600"/>
            <a:ext cx="7844790" cy="3377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24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24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24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general-purpose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 scripting</a:t>
            </a:r>
            <a:r>
              <a:rPr sz="24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language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especially </a:t>
            </a:r>
            <a:r>
              <a:rPr sz="2400" spc="-5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suited 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to web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development</a:t>
            </a:r>
            <a:r>
              <a:rPr sz="2400" spc="-5">
                <a:solidFill>
                  <a:srgbClr val="001F5F"/>
                </a:solidFill>
                <a:latin typeface="Cambria"/>
                <a:cs typeface="Cambria"/>
              </a:rPr>
              <a:t>. </a:t>
            </a:r>
            <a:endParaRPr lang="en-US" sz="2400" spc="-5" dirty="0" smtClean="0">
              <a:solidFill>
                <a:srgbClr val="001F5F"/>
              </a:solidFill>
              <a:latin typeface="Cambria"/>
              <a:cs typeface="Cambria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6235" algn="l"/>
              </a:tabLst>
            </a:pPr>
            <a:endParaRPr lang="en-US" sz="2400" spc="-5" dirty="0" smtClean="0">
              <a:solidFill>
                <a:srgbClr val="001F5F"/>
              </a:solidFill>
              <a:latin typeface="Cambria"/>
              <a:cs typeface="Cambria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mtClean="0">
                <a:solidFill>
                  <a:srgbClr val="001F5F"/>
                </a:solidFill>
                <a:latin typeface="Cambria"/>
                <a:cs typeface="Cambria"/>
              </a:rPr>
              <a:t>It </a:t>
            </a:r>
            <a:r>
              <a:rPr sz="2400" spc="-20" dirty="0">
                <a:solidFill>
                  <a:srgbClr val="001F5F"/>
                </a:solidFill>
                <a:latin typeface="Cambria"/>
                <a:cs typeface="Cambria"/>
              </a:rPr>
              <a:t>was 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originally created </a:t>
            </a:r>
            <a:r>
              <a:rPr sz="2400" spc="-45" dirty="0">
                <a:solidFill>
                  <a:srgbClr val="001F5F"/>
                </a:solidFill>
                <a:latin typeface="Cambria"/>
                <a:cs typeface="Cambria"/>
              </a:rPr>
              <a:t>by </a:t>
            </a:r>
            <a:r>
              <a:rPr sz="2400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Danish-Canadian</a:t>
            </a:r>
            <a:r>
              <a:rPr sz="24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10">
                <a:solidFill>
                  <a:srgbClr val="001F5F"/>
                </a:solidFill>
                <a:latin typeface="Cambria"/>
                <a:cs typeface="Cambria"/>
              </a:rPr>
              <a:t>programmer</a:t>
            </a:r>
            <a:r>
              <a:rPr sz="2400" spc="-15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lang="en-US" sz="2400" spc="-15" dirty="0" smtClean="0">
                <a:solidFill>
                  <a:srgbClr val="001F5F"/>
                </a:solidFill>
                <a:latin typeface="Cambria"/>
                <a:cs typeface="Cambria"/>
              </a:rPr>
              <a:t>"</a:t>
            </a:r>
            <a:r>
              <a:rPr sz="2400" b="1" spc="-10" smtClean="0">
                <a:solidFill>
                  <a:srgbClr val="001F5F"/>
                </a:solidFill>
                <a:latin typeface="Cambria"/>
                <a:cs typeface="Cambria"/>
              </a:rPr>
              <a:t>Rasmus</a:t>
            </a:r>
            <a:r>
              <a:rPr sz="2400" b="1" spc="10" smtClean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b="1" spc="-5">
                <a:solidFill>
                  <a:srgbClr val="001F5F"/>
                </a:solidFill>
                <a:latin typeface="Cambria"/>
                <a:cs typeface="Cambria"/>
              </a:rPr>
              <a:t>Lerdorf</a:t>
            </a:r>
            <a:r>
              <a:rPr sz="2400" b="1" spc="-15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lang="en-US" sz="2400" b="1" spc="-15" dirty="0" smtClean="0">
                <a:solidFill>
                  <a:srgbClr val="001F5F"/>
                </a:solidFill>
                <a:latin typeface="Cambria"/>
                <a:cs typeface="Cambria"/>
              </a:rPr>
              <a:t>“ </a:t>
            </a:r>
            <a:r>
              <a:rPr sz="2400" smtClean="0">
                <a:solidFill>
                  <a:srgbClr val="001F5F"/>
                </a:solidFill>
                <a:latin typeface="Cambria"/>
                <a:cs typeface="Cambria"/>
              </a:rPr>
              <a:t>in</a:t>
            </a:r>
            <a:r>
              <a:rPr sz="2400" b="1" spc="-30" smtClean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mbria"/>
                <a:cs typeface="Cambria"/>
              </a:rPr>
              <a:t>1994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Wingdings"/>
              <a:buChar char=""/>
            </a:pPr>
            <a:endParaRPr sz="2450">
              <a:latin typeface="Cambria"/>
              <a:cs typeface="Cambria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Initially</a:t>
            </a:r>
            <a:r>
              <a:rPr sz="2400" spc="-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4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full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form</a:t>
            </a:r>
            <a:r>
              <a:rPr sz="24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b="1" u="sng" spc="-10" dirty="0">
                <a:solidFill>
                  <a:srgbClr val="001F5F"/>
                </a:solidFill>
                <a:latin typeface="Cambria"/>
                <a:cs typeface="Cambria"/>
              </a:rPr>
              <a:t>P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ersonal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b="1" u="sng" spc="-5" dirty="0">
                <a:solidFill>
                  <a:srgbClr val="001F5F"/>
                </a:solidFill>
                <a:latin typeface="Cambria"/>
                <a:cs typeface="Cambria"/>
              </a:rPr>
              <a:t>H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ome</a:t>
            </a:r>
            <a:r>
              <a:rPr sz="24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b="1" u="sng" spc="-15" dirty="0">
                <a:solidFill>
                  <a:srgbClr val="001F5F"/>
                </a:solidFill>
                <a:latin typeface="Cambria"/>
                <a:cs typeface="Cambria"/>
              </a:rPr>
              <a:t>P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age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Wingdings"/>
              <a:buChar char=""/>
            </a:pPr>
            <a:endParaRPr sz="2450">
              <a:latin typeface="Cambria"/>
              <a:cs typeface="Cambria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400" spc="-50" dirty="0">
                <a:solidFill>
                  <a:srgbClr val="001F5F"/>
                </a:solidFill>
                <a:latin typeface="Cambria"/>
                <a:cs typeface="Cambria"/>
              </a:rPr>
              <a:t>Now,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24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(</a:t>
            </a:r>
            <a:r>
              <a:rPr sz="2400" b="1" spc="-5" dirty="0">
                <a:solidFill>
                  <a:srgbClr val="001F5F"/>
                </a:solidFill>
                <a:latin typeface="Cambria"/>
                <a:cs typeface="Cambria"/>
              </a:rPr>
              <a:t>H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ypertext</a:t>
            </a:r>
            <a:r>
              <a:rPr sz="24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mbria"/>
                <a:cs typeface="Cambria"/>
              </a:rPr>
              <a:t>P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reprocessor)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5541" y="6605108"/>
            <a:ext cx="12350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z="1200" b="1" dirty="0">
                <a:solidFill>
                  <a:srgbClr val="FF0000"/>
                </a:solidFill>
                <a:latin typeface="Candara"/>
                <a:cs typeface="Candara"/>
              </a:rPr>
              <a:t>PHP</a:t>
            </a:r>
            <a:r>
              <a:rPr sz="1200" b="1" spc="-10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1200" b="1" dirty="0">
                <a:solidFill>
                  <a:srgbClr val="FF0000"/>
                </a:solidFill>
                <a:latin typeface="Candara"/>
                <a:cs typeface="Candara"/>
              </a:rPr>
              <a:t>P</a:t>
            </a:r>
            <a:r>
              <a:rPr sz="1200" b="1" spc="5" dirty="0">
                <a:solidFill>
                  <a:srgbClr val="FF0000"/>
                </a:solidFill>
                <a:latin typeface="Candara"/>
                <a:cs typeface="Candara"/>
              </a:rPr>
              <a:t>r</a:t>
            </a:r>
            <a:r>
              <a:rPr sz="1200" b="1" dirty="0">
                <a:solidFill>
                  <a:srgbClr val="FF0000"/>
                </a:solidFill>
                <a:latin typeface="Candara"/>
                <a:cs typeface="Candara"/>
              </a:rPr>
              <a:t>ogra</a:t>
            </a:r>
            <a:r>
              <a:rPr sz="1200" b="1" spc="-5" dirty="0">
                <a:solidFill>
                  <a:srgbClr val="FF0000"/>
                </a:solidFill>
                <a:latin typeface="Candara"/>
                <a:cs typeface="Candara"/>
              </a:rPr>
              <a:t>mm</a:t>
            </a:r>
            <a:r>
              <a:rPr sz="1200" b="1" dirty="0">
                <a:solidFill>
                  <a:srgbClr val="FF0000"/>
                </a:solidFill>
                <a:latin typeface="Candara"/>
                <a:cs typeface="Candara"/>
              </a:rPr>
              <a:t>ing</a:t>
            </a:r>
            <a:endParaRPr sz="1200">
              <a:latin typeface="Candara"/>
              <a:cs typeface="Candar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6233" y="6605108"/>
            <a:ext cx="1581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ndara"/>
                <a:cs typeface="Candara"/>
              </a:rPr>
              <a:pPr marL="38100">
                <a:lnSpc>
                  <a:spcPts val="1210"/>
                </a:lnSpc>
              </a:pPr>
              <a:t>1</a:t>
            </a:fld>
            <a:endParaRPr sz="1200">
              <a:latin typeface="Candara"/>
              <a:cs typeface="Candar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07894" y="857758"/>
            <a:ext cx="31070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What</a:t>
            </a:r>
            <a:r>
              <a:rPr spc="-30" dirty="0"/>
              <a:t> </a:t>
            </a:r>
            <a:r>
              <a:rPr spc="-5" dirty="0"/>
              <a:t>is</a:t>
            </a:r>
            <a:r>
              <a:rPr spc="-45" dirty="0"/>
              <a:t> </a:t>
            </a:r>
            <a:r>
              <a:rPr spc="-5" dirty="0"/>
              <a:t>PHP?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8173" y="515238"/>
            <a:ext cx="1786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S</a:t>
            </a:r>
            <a:r>
              <a:rPr spc="-5" dirty="0"/>
              <a:t>er</a:t>
            </a:r>
            <a:r>
              <a:rPr spc="-105" dirty="0"/>
              <a:t>v</a:t>
            </a:r>
            <a:r>
              <a:rPr spc="-5" dirty="0"/>
              <a:t>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1722"/>
            <a:ext cx="8151495" cy="397954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75"/>
              </a:spcBef>
            </a:pPr>
            <a:r>
              <a:rPr sz="2800" b="1" spc="-20" dirty="0">
                <a:solidFill>
                  <a:srgbClr val="C00000"/>
                </a:solidFill>
                <a:latin typeface="Candara"/>
                <a:cs typeface="Candara"/>
              </a:rPr>
              <a:t>WAMP</a:t>
            </a:r>
            <a:r>
              <a:rPr sz="2800" b="1" spc="-2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ndara"/>
                <a:cs typeface="Candara"/>
              </a:rPr>
              <a:t>(Windows, </a:t>
            </a:r>
            <a:r>
              <a:rPr sz="2800" b="1" spc="-10" dirty="0">
                <a:solidFill>
                  <a:srgbClr val="C00000"/>
                </a:solidFill>
                <a:latin typeface="Candara"/>
                <a:cs typeface="Candara"/>
              </a:rPr>
              <a:t>Apache,</a:t>
            </a:r>
            <a:r>
              <a:rPr sz="2800" b="1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ndara"/>
                <a:cs typeface="Candara"/>
              </a:rPr>
              <a:t>MySQL,</a:t>
            </a:r>
            <a:r>
              <a:rPr sz="2800" b="1" spc="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ndara"/>
                <a:cs typeface="Candara"/>
              </a:rPr>
              <a:t>PHP)</a:t>
            </a:r>
            <a:endParaRPr sz="2800">
              <a:latin typeface="Candara"/>
              <a:cs typeface="Candara"/>
            </a:endParaRPr>
          </a:p>
          <a:p>
            <a:pPr marL="12700" marR="5715" algn="just">
              <a:lnSpc>
                <a:spcPct val="100000"/>
              </a:lnSpc>
              <a:spcBef>
                <a:spcPts val="495"/>
              </a:spcBef>
            </a:pP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This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server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Candara"/>
                <a:cs typeface="Candara"/>
              </a:rPr>
              <a:t>works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only</a:t>
            </a:r>
            <a:r>
              <a:rPr sz="1800" b="1" spc="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on</a:t>
            </a:r>
            <a:r>
              <a:rPr sz="1800" b="1" spc="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Windows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operating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Candara"/>
                <a:cs typeface="Candara"/>
              </a:rPr>
              <a:t>system.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It</a:t>
            </a:r>
            <a:r>
              <a:rPr sz="1800" b="1" spc="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is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 an</a:t>
            </a:r>
            <a:r>
              <a:rPr sz="1800" b="1" spc="390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open</a:t>
            </a:r>
            <a:r>
              <a:rPr sz="1800" b="1" spc="390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source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platform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and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 uses</a:t>
            </a:r>
            <a:r>
              <a:rPr sz="1800" b="1" spc="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the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 Apache</a:t>
            </a:r>
            <a:r>
              <a:rPr sz="1800" b="1" spc="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web</a:t>
            </a:r>
            <a:r>
              <a:rPr sz="1800" b="1" spc="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20" dirty="0">
                <a:solidFill>
                  <a:srgbClr val="001F5F"/>
                </a:solidFill>
                <a:latin typeface="Candara"/>
                <a:cs typeface="Candara"/>
              </a:rPr>
              <a:t>server.</a:t>
            </a:r>
            <a:r>
              <a:rPr sz="1800" b="1" spc="-1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It</a:t>
            </a:r>
            <a:r>
              <a:rPr sz="1800" b="1" spc="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Candara"/>
                <a:cs typeface="Candara"/>
              </a:rPr>
              <a:t>also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 uses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Candara"/>
                <a:cs typeface="Candara"/>
              </a:rPr>
              <a:t>the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 MySQL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relational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database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management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system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and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 PHP</a:t>
            </a:r>
            <a:r>
              <a:rPr sz="1800" b="1" spc="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object-oriented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Candara"/>
                <a:cs typeface="Candara"/>
              </a:rPr>
              <a:t>scripting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language.</a:t>
            </a:r>
            <a:r>
              <a:rPr sz="1800" b="1" spc="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The </a:t>
            </a:r>
            <a:r>
              <a:rPr sz="1800" b="1" spc="-380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important</a:t>
            </a:r>
            <a:r>
              <a:rPr sz="1800" b="1" spc="-20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part</a:t>
            </a:r>
            <a:r>
              <a:rPr sz="1800" b="1" spc="-1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of</a:t>
            </a:r>
            <a:r>
              <a:rPr sz="1800" b="1" spc="-10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15" dirty="0">
                <a:solidFill>
                  <a:srgbClr val="001F5F"/>
                </a:solidFill>
                <a:latin typeface="Candara"/>
                <a:cs typeface="Candara"/>
              </a:rPr>
              <a:t>WAMP</a:t>
            </a:r>
            <a:r>
              <a:rPr sz="1800" b="1" spc="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is</a:t>
            </a:r>
            <a:r>
              <a:rPr sz="1800" b="1" spc="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Apache</a:t>
            </a:r>
            <a:r>
              <a:rPr sz="1800" b="1" spc="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that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is</a:t>
            </a:r>
            <a:r>
              <a:rPr sz="1800" b="1" spc="-1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used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to</a:t>
            </a:r>
            <a:r>
              <a:rPr sz="1800" b="1" spc="-20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run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 a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web</a:t>
            </a:r>
            <a:r>
              <a:rPr sz="1800" b="1" spc="-10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server</a:t>
            </a:r>
            <a:r>
              <a:rPr sz="1800" b="1" spc="-1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on</a:t>
            </a:r>
            <a:r>
              <a:rPr sz="1800" b="1" spc="-20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windows.</a:t>
            </a:r>
            <a:endParaRPr sz="18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Candara"/>
              <a:cs typeface="Candara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10" dirty="0">
                <a:solidFill>
                  <a:srgbClr val="C00000"/>
                </a:solidFill>
                <a:latin typeface="Candara"/>
                <a:cs typeface="Candara"/>
              </a:rPr>
              <a:t>LAMP: (Linux,</a:t>
            </a:r>
            <a:r>
              <a:rPr sz="2800" b="1" spc="1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ndara"/>
                <a:cs typeface="Candara"/>
              </a:rPr>
              <a:t>Apache,</a:t>
            </a:r>
            <a:r>
              <a:rPr sz="2800" b="1" spc="1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ndara"/>
                <a:cs typeface="Candara"/>
              </a:rPr>
              <a:t>MySQL,</a:t>
            </a:r>
            <a:r>
              <a:rPr sz="2800" b="1" spc="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ndara"/>
                <a:cs typeface="Candara"/>
              </a:rPr>
              <a:t>and </a:t>
            </a:r>
            <a:r>
              <a:rPr sz="2800" b="1" spc="-5" dirty="0">
                <a:solidFill>
                  <a:srgbClr val="C00000"/>
                </a:solidFill>
                <a:latin typeface="Candara"/>
                <a:cs typeface="Candara"/>
              </a:rPr>
              <a:t>PHP)</a:t>
            </a:r>
            <a:endParaRPr sz="2800">
              <a:latin typeface="Candara"/>
              <a:cs typeface="Candara"/>
            </a:endParaRPr>
          </a:p>
          <a:p>
            <a:pPr marL="12700" marR="5080" algn="just">
              <a:lnSpc>
                <a:spcPct val="100000"/>
              </a:lnSpc>
              <a:spcBef>
                <a:spcPts val="495"/>
              </a:spcBef>
            </a:pP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It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is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an open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source platform </a:t>
            </a:r>
            <a:r>
              <a:rPr sz="1800" b="1" spc="-10" dirty="0">
                <a:solidFill>
                  <a:srgbClr val="001F5F"/>
                </a:solidFill>
                <a:latin typeface="Candara"/>
                <a:cs typeface="Candara"/>
              </a:rPr>
              <a:t>and works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on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the Linux operating </a:t>
            </a:r>
            <a:r>
              <a:rPr sz="1800" b="1" spc="-10" dirty="0">
                <a:solidFill>
                  <a:srgbClr val="001F5F"/>
                </a:solidFill>
                <a:latin typeface="Candara"/>
                <a:cs typeface="Candara"/>
              </a:rPr>
              <a:t>system.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It </a:t>
            </a:r>
            <a:r>
              <a:rPr sz="1800" b="1" spc="-10" dirty="0">
                <a:solidFill>
                  <a:srgbClr val="001F5F"/>
                </a:solidFill>
                <a:latin typeface="Candara"/>
                <a:cs typeface="Candara"/>
              </a:rPr>
              <a:t>uses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 Apache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 web</a:t>
            </a:r>
            <a:r>
              <a:rPr sz="1800" b="1" spc="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20" dirty="0">
                <a:solidFill>
                  <a:srgbClr val="001F5F"/>
                </a:solidFill>
                <a:latin typeface="Candara"/>
                <a:cs typeface="Candara"/>
              </a:rPr>
              <a:t>server,</a:t>
            </a:r>
            <a:r>
              <a:rPr sz="1800" b="1" spc="-1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MySQL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relational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database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management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system,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and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 PHP </a:t>
            </a:r>
            <a:r>
              <a:rPr sz="1800" b="1" spc="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object-oriented</a:t>
            </a:r>
            <a:r>
              <a:rPr sz="1800" b="1" spc="180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scripting</a:t>
            </a:r>
            <a:r>
              <a:rPr sz="1800" b="1" spc="18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language.</a:t>
            </a:r>
            <a:r>
              <a:rPr sz="1800" b="1" spc="16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Candara"/>
                <a:cs typeface="Candara"/>
              </a:rPr>
              <a:t>Since</a:t>
            </a:r>
            <a:r>
              <a:rPr sz="1800" b="1" spc="17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this</a:t>
            </a:r>
            <a:r>
              <a:rPr sz="1800" b="1" spc="16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platform</a:t>
            </a:r>
            <a:r>
              <a:rPr sz="1800" b="1" spc="16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has</a:t>
            </a:r>
            <a:r>
              <a:rPr sz="1800" b="1" spc="170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Candara"/>
                <a:cs typeface="Candara"/>
              </a:rPr>
              <a:t>four</a:t>
            </a:r>
            <a:r>
              <a:rPr sz="1800" b="1" spc="160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layers,</a:t>
            </a:r>
            <a:r>
              <a:rPr sz="1800" b="1" spc="170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it</a:t>
            </a:r>
            <a:r>
              <a:rPr sz="1800" b="1" spc="160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can</a:t>
            </a:r>
            <a:r>
              <a:rPr sz="1800" b="1" spc="170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Candara"/>
                <a:cs typeface="Candara"/>
              </a:rPr>
              <a:t>also </a:t>
            </a:r>
            <a:r>
              <a:rPr sz="1800" b="1" spc="-37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be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 called a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LAMP stack.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It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is highly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Candara"/>
                <a:cs typeface="Candara"/>
              </a:rPr>
              <a:t>secured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working with Linux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OS. The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LAMP</a:t>
            </a:r>
            <a:r>
              <a:rPr sz="1800" b="1" spc="380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is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easy</a:t>
            </a:r>
            <a:r>
              <a:rPr sz="1800" b="1" spc="-1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to code</a:t>
            </a:r>
            <a:r>
              <a:rPr sz="1800" b="1" spc="-30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with</a:t>
            </a:r>
            <a:r>
              <a:rPr sz="1800" b="1" spc="-10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30" dirty="0">
                <a:solidFill>
                  <a:srgbClr val="001F5F"/>
                </a:solidFill>
                <a:latin typeface="Candara"/>
                <a:cs typeface="Candara"/>
              </a:rPr>
              <a:t>PHP.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10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8173" y="515238"/>
            <a:ext cx="1786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S</a:t>
            </a:r>
            <a:r>
              <a:rPr spc="-5" dirty="0"/>
              <a:t>er</a:t>
            </a:r>
            <a:r>
              <a:rPr spc="-105" dirty="0"/>
              <a:t>v</a:t>
            </a:r>
            <a:r>
              <a:rPr spc="-5" dirty="0"/>
              <a:t>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1722"/>
            <a:ext cx="8151495" cy="3906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75"/>
              </a:spcBef>
            </a:pPr>
            <a:r>
              <a:rPr sz="2800" b="1" spc="-5" dirty="0">
                <a:solidFill>
                  <a:srgbClr val="C00000"/>
                </a:solidFill>
                <a:latin typeface="Candara"/>
                <a:cs typeface="Candara"/>
              </a:rPr>
              <a:t>MAMP</a:t>
            </a:r>
            <a:r>
              <a:rPr sz="2800" b="1" spc="-10" dirty="0">
                <a:solidFill>
                  <a:srgbClr val="C00000"/>
                </a:solidFill>
                <a:latin typeface="Candara"/>
                <a:cs typeface="Candara"/>
              </a:rPr>
              <a:t> (Mac,</a:t>
            </a:r>
            <a:r>
              <a:rPr sz="2800" b="1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ndara"/>
                <a:cs typeface="Candara"/>
              </a:rPr>
              <a:t>Apache,</a:t>
            </a:r>
            <a:r>
              <a:rPr sz="2800" b="1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ndara"/>
                <a:cs typeface="Candara"/>
              </a:rPr>
              <a:t>MySQL,</a:t>
            </a:r>
            <a:r>
              <a:rPr sz="2800" b="1" spc="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ndara"/>
                <a:cs typeface="Candara"/>
              </a:rPr>
              <a:t>PHP)</a:t>
            </a:r>
            <a:endParaRPr sz="2800">
              <a:latin typeface="Candara"/>
              <a:cs typeface="Candara"/>
            </a:endParaRPr>
          </a:p>
          <a:p>
            <a:pPr marL="12700" marR="5715" algn="just">
              <a:lnSpc>
                <a:spcPct val="100000"/>
              </a:lnSpc>
              <a:spcBef>
                <a:spcPts val="495"/>
              </a:spcBef>
            </a:pP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The full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form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of MAMP </a:t>
            </a:r>
            <a:r>
              <a:rPr sz="1800" b="1" spc="-10" dirty="0">
                <a:solidFill>
                  <a:srgbClr val="001F5F"/>
                </a:solidFill>
                <a:latin typeface="Candara"/>
                <a:cs typeface="Candara"/>
              </a:rPr>
              <a:t>stands for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Mac, Apache, Mysql, </a:t>
            </a:r>
            <a:r>
              <a:rPr sz="1800" b="1" spc="-10" dirty="0">
                <a:solidFill>
                  <a:srgbClr val="001F5F"/>
                </a:solidFill>
                <a:latin typeface="Candara"/>
                <a:cs typeface="Candara"/>
              </a:rPr>
              <a:t>and </a:t>
            </a:r>
            <a:r>
              <a:rPr sz="1800" b="1" spc="-30" dirty="0">
                <a:solidFill>
                  <a:srgbClr val="001F5F"/>
                </a:solidFill>
                <a:latin typeface="Candara"/>
                <a:cs typeface="Candara"/>
              </a:rPr>
              <a:t>PHP.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MAMP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is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an open </a:t>
            </a:r>
            <a:r>
              <a:rPr sz="1800" b="1" spc="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source platform and it works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on Mac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operating </a:t>
            </a:r>
            <a:r>
              <a:rPr sz="1800" b="1" spc="-10" dirty="0">
                <a:solidFill>
                  <a:srgbClr val="001F5F"/>
                </a:solidFill>
                <a:latin typeface="Candara"/>
                <a:cs typeface="Candara"/>
              </a:rPr>
              <a:t>system.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As </a:t>
            </a:r>
            <a:r>
              <a:rPr sz="1800" b="1" spc="-10" dirty="0">
                <a:solidFill>
                  <a:srgbClr val="001F5F"/>
                </a:solidFill>
                <a:latin typeface="Candara"/>
                <a:cs typeface="Candara"/>
              </a:rPr>
              <a:t>the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above local </a:t>
            </a:r>
            <a:r>
              <a:rPr sz="1800" b="1" spc="-20" dirty="0">
                <a:solidFill>
                  <a:srgbClr val="001F5F"/>
                </a:solidFill>
                <a:latin typeface="Candara"/>
                <a:cs typeface="Candara"/>
              </a:rPr>
              <a:t>server, </a:t>
            </a:r>
            <a:r>
              <a:rPr sz="1800" b="1" spc="-1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MAMP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uses Apache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web </a:t>
            </a:r>
            <a:r>
              <a:rPr sz="1800" b="1" spc="-25" dirty="0">
                <a:solidFill>
                  <a:srgbClr val="001F5F"/>
                </a:solidFill>
                <a:latin typeface="Candara"/>
                <a:cs typeface="Candara"/>
              </a:rPr>
              <a:t>server,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Mysql relational database management </a:t>
            </a:r>
            <a:r>
              <a:rPr sz="1800" b="1" spc="-10" dirty="0">
                <a:solidFill>
                  <a:srgbClr val="001F5F"/>
                </a:solidFill>
                <a:latin typeface="Candara"/>
                <a:cs typeface="Candara"/>
              </a:rPr>
              <a:t>system,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 and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PHP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object-oriented language.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It gives </a:t>
            </a:r>
            <a:r>
              <a:rPr sz="1800" b="1" spc="-10" dirty="0">
                <a:solidFill>
                  <a:srgbClr val="001F5F"/>
                </a:solidFill>
                <a:latin typeface="Candara"/>
                <a:cs typeface="Candara"/>
              </a:rPr>
              <a:t>you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all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the </a:t>
            </a:r>
            <a:r>
              <a:rPr sz="1800" b="1" spc="-10" dirty="0">
                <a:solidFill>
                  <a:srgbClr val="001F5F"/>
                </a:solidFill>
                <a:latin typeface="Candara"/>
                <a:cs typeface="Candara"/>
              </a:rPr>
              <a:t>tools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that you run </a:t>
            </a:r>
            <a:r>
              <a:rPr sz="1800" b="1" spc="-10" dirty="0">
                <a:solidFill>
                  <a:srgbClr val="001F5F"/>
                </a:solidFill>
                <a:latin typeface="Candara"/>
                <a:cs typeface="Candara"/>
              </a:rPr>
              <a:t>WordPress </a:t>
            </a:r>
            <a:r>
              <a:rPr sz="1800" b="1" spc="-380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on</a:t>
            </a:r>
            <a:r>
              <a:rPr sz="1800" b="1" spc="10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your</a:t>
            </a:r>
            <a:r>
              <a:rPr sz="1800" b="1" spc="114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Candara"/>
                <a:cs typeface="Candara"/>
              </a:rPr>
              <a:t>machine,</a:t>
            </a:r>
            <a:r>
              <a:rPr sz="1800" b="1" spc="114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for</a:t>
            </a:r>
            <a:r>
              <a:rPr sz="1800" b="1" spc="114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the</a:t>
            </a:r>
            <a:r>
              <a:rPr sz="1800" b="1" spc="114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purpose</a:t>
            </a:r>
            <a:r>
              <a:rPr sz="1800" b="1" spc="100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of</a:t>
            </a:r>
            <a:r>
              <a:rPr sz="1800" b="1" spc="9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development</a:t>
            </a:r>
            <a:r>
              <a:rPr sz="1800" b="1" spc="110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and</a:t>
            </a:r>
            <a:r>
              <a:rPr sz="1800" b="1" spc="114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testing.</a:t>
            </a:r>
            <a:r>
              <a:rPr sz="1800" b="1" spc="100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20" dirty="0">
                <a:solidFill>
                  <a:srgbClr val="001F5F"/>
                </a:solidFill>
                <a:latin typeface="Candara"/>
                <a:cs typeface="Candara"/>
              </a:rPr>
              <a:t>You</a:t>
            </a:r>
            <a:r>
              <a:rPr sz="1800" b="1" spc="114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can</a:t>
            </a:r>
            <a:r>
              <a:rPr sz="1800" b="1" spc="110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install</a:t>
            </a:r>
            <a:r>
              <a:rPr sz="1800" b="1" spc="12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this </a:t>
            </a:r>
            <a:r>
              <a:rPr sz="1800" b="1" spc="-380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in</a:t>
            </a:r>
            <a:r>
              <a:rPr sz="1800" b="1" spc="-10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Mac</a:t>
            </a:r>
            <a:r>
              <a:rPr sz="1800" b="1" spc="-20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or</a:t>
            </a:r>
            <a:r>
              <a:rPr sz="1800" b="1" spc="-20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Windows-based</a:t>
            </a:r>
            <a:r>
              <a:rPr sz="1800" b="1" spc="-30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PC.</a:t>
            </a:r>
            <a:endParaRPr sz="18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Candara"/>
              <a:cs typeface="Candar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ndara"/>
                <a:cs typeface="Candara"/>
              </a:rPr>
              <a:t>XAMPP:</a:t>
            </a:r>
            <a:r>
              <a:rPr sz="2400" b="1" spc="1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ndara"/>
                <a:cs typeface="Candara"/>
              </a:rPr>
              <a:t>(Cross-Platform,</a:t>
            </a:r>
            <a:r>
              <a:rPr sz="2400" b="1" spc="1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ndara"/>
                <a:cs typeface="Candara"/>
              </a:rPr>
              <a:t>Apache,</a:t>
            </a:r>
            <a:r>
              <a:rPr sz="2400" b="1" dirty="0">
                <a:solidFill>
                  <a:srgbClr val="C00000"/>
                </a:solidFill>
                <a:latin typeface="Candara"/>
                <a:cs typeface="Candara"/>
              </a:rPr>
              <a:t> MySQL, PHP </a:t>
            </a:r>
            <a:r>
              <a:rPr sz="2400" b="1" spc="-5" dirty="0">
                <a:solidFill>
                  <a:srgbClr val="C00000"/>
                </a:solidFill>
                <a:latin typeface="Candara"/>
                <a:cs typeface="Candara"/>
              </a:rPr>
              <a:t>and</a:t>
            </a:r>
            <a:r>
              <a:rPr sz="2400" b="1" spc="1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ndara"/>
                <a:cs typeface="Candara"/>
              </a:rPr>
              <a:t>Perl)</a:t>
            </a:r>
            <a:endParaRPr sz="2400">
              <a:latin typeface="Candara"/>
              <a:cs typeface="Candara"/>
            </a:endParaRPr>
          </a:p>
          <a:p>
            <a:pPr marL="12700" marR="5080" algn="just">
              <a:lnSpc>
                <a:spcPct val="100000"/>
              </a:lnSpc>
              <a:spcBef>
                <a:spcPts val="465"/>
              </a:spcBef>
            </a:pP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The full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form of XAMPP stands </a:t>
            </a:r>
            <a:r>
              <a:rPr sz="1800" b="1" spc="-10" dirty="0">
                <a:solidFill>
                  <a:srgbClr val="001F5F"/>
                </a:solidFill>
                <a:latin typeface="Candara"/>
                <a:cs typeface="Candara"/>
              </a:rPr>
              <a:t>for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Cross-platform, Apache, MariaDB(Mysql),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PHP </a:t>
            </a:r>
            <a:r>
              <a:rPr sz="1800" b="1" spc="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and Perl.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It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is </a:t>
            </a:r>
            <a:r>
              <a:rPr sz="1800" b="1" spc="-10" dirty="0">
                <a:solidFill>
                  <a:srgbClr val="001F5F"/>
                </a:solidFill>
                <a:latin typeface="Candara"/>
                <a:cs typeface="Candara"/>
              </a:rPr>
              <a:t>one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of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the simplest </a:t>
            </a:r>
            <a:r>
              <a:rPr sz="1800" b="1" spc="-10" dirty="0">
                <a:solidFill>
                  <a:srgbClr val="001F5F"/>
                </a:solidFill>
                <a:latin typeface="Candara"/>
                <a:cs typeface="Candara"/>
              </a:rPr>
              <a:t>and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light-weight local </a:t>
            </a:r>
            <a:r>
              <a:rPr sz="1800" b="1" spc="-10" dirty="0">
                <a:solidFill>
                  <a:srgbClr val="001F5F"/>
                </a:solidFill>
                <a:latin typeface="Candara"/>
                <a:cs typeface="Candara"/>
              </a:rPr>
              <a:t>servers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that is used to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test </a:t>
            </a:r>
            <a:r>
              <a:rPr sz="1800" b="1" spc="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your</a:t>
            </a:r>
            <a:r>
              <a:rPr sz="1800" b="1" spc="-20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website</a:t>
            </a:r>
            <a:r>
              <a:rPr sz="1800" b="1" spc="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15" dirty="0">
                <a:solidFill>
                  <a:srgbClr val="001F5F"/>
                </a:solidFill>
                <a:latin typeface="Candara"/>
                <a:cs typeface="Candara"/>
              </a:rPr>
              <a:t>locally.</a:t>
            </a:r>
            <a:r>
              <a:rPr sz="1800" b="1" spc="-4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It</a:t>
            </a:r>
            <a:r>
              <a:rPr sz="1800" b="1" spc="-1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is</a:t>
            </a:r>
            <a:r>
              <a:rPr sz="1800" b="1" spc="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an</a:t>
            </a:r>
            <a:r>
              <a:rPr sz="1800" b="1" spc="-1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open</a:t>
            </a:r>
            <a:r>
              <a:rPr sz="1800" b="1" spc="-5" dirty="0">
                <a:solidFill>
                  <a:srgbClr val="001F5F"/>
                </a:solidFill>
                <a:latin typeface="Candara"/>
                <a:cs typeface="Candara"/>
              </a:rPr>
              <a:t> source</a:t>
            </a:r>
            <a:r>
              <a:rPr sz="1800" b="1" spc="-2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ndara"/>
                <a:cs typeface="Candara"/>
              </a:rPr>
              <a:t>platform.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11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0680" y="515238"/>
            <a:ext cx="4343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What</a:t>
            </a:r>
            <a:r>
              <a:rPr spc="-20" dirty="0"/>
              <a:t> </a:t>
            </a:r>
            <a:r>
              <a:rPr spc="-5" dirty="0"/>
              <a:t>Can</a:t>
            </a:r>
            <a:r>
              <a:rPr spc="-35" dirty="0"/>
              <a:t> </a:t>
            </a:r>
            <a:r>
              <a:rPr spc="-5" dirty="0"/>
              <a:t>PHP</a:t>
            </a:r>
            <a:r>
              <a:rPr spc="-15" dirty="0"/>
              <a:t> </a:t>
            </a:r>
            <a:r>
              <a:rPr spc="-5" dirty="0"/>
              <a:t>Do?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5181"/>
            <a:ext cx="8218805" cy="438721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1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21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can </a:t>
            </a:r>
            <a:r>
              <a:rPr sz="2100" spc="-15" dirty="0">
                <a:solidFill>
                  <a:srgbClr val="001F5F"/>
                </a:solidFill>
                <a:latin typeface="Cambria"/>
                <a:cs typeface="Cambria"/>
              </a:rPr>
              <a:t>generate</a:t>
            </a:r>
            <a:r>
              <a:rPr sz="21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10" dirty="0">
                <a:solidFill>
                  <a:srgbClr val="001F5F"/>
                </a:solidFill>
                <a:latin typeface="Cambria"/>
                <a:cs typeface="Cambria"/>
              </a:rPr>
              <a:t>dynamic 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page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 content.</a:t>
            </a:r>
            <a:endParaRPr sz="21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21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can</a:t>
            </a:r>
            <a:r>
              <a:rPr sz="21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10" dirty="0">
                <a:solidFill>
                  <a:srgbClr val="001F5F"/>
                </a:solidFill>
                <a:latin typeface="Cambria"/>
                <a:cs typeface="Cambria"/>
              </a:rPr>
              <a:t>create,</a:t>
            </a:r>
            <a:r>
              <a:rPr sz="21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open,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10" dirty="0">
                <a:solidFill>
                  <a:srgbClr val="001F5F"/>
                </a:solidFill>
                <a:latin typeface="Cambria"/>
                <a:cs typeface="Cambria"/>
              </a:rPr>
              <a:t>read, 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write,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delete,</a:t>
            </a:r>
            <a:r>
              <a:rPr sz="21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21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close files on 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1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40" dirty="0">
                <a:solidFill>
                  <a:srgbClr val="001F5F"/>
                </a:solidFill>
                <a:latin typeface="Cambria"/>
                <a:cs typeface="Cambria"/>
              </a:rPr>
              <a:t>server.</a:t>
            </a:r>
            <a:endParaRPr sz="21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21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can</a:t>
            </a:r>
            <a:r>
              <a:rPr sz="21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collect</a:t>
            </a:r>
            <a:r>
              <a:rPr sz="21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form</a:t>
            </a:r>
            <a:r>
              <a:rPr sz="21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data.</a:t>
            </a:r>
            <a:endParaRPr sz="21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21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can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send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 and </a:t>
            </a:r>
            <a:r>
              <a:rPr sz="2100" spc="-20" dirty="0">
                <a:solidFill>
                  <a:srgbClr val="001F5F"/>
                </a:solidFill>
                <a:latin typeface="Cambria"/>
                <a:cs typeface="Cambria"/>
              </a:rPr>
              <a:t>receive</a:t>
            </a:r>
            <a:r>
              <a:rPr sz="21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cookies.</a:t>
            </a:r>
            <a:endParaRPr sz="21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21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can 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add,</a:t>
            </a:r>
            <a:r>
              <a:rPr sz="21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delete,</a:t>
            </a:r>
            <a:r>
              <a:rPr sz="21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modify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data in </a:t>
            </a:r>
            <a:r>
              <a:rPr sz="2100" spc="-10" dirty="0">
                <a:solidFill>
                  <a:srgbClr val="001F5F"/>
                </a:solidFill>
                <a:latin typeface="Cambria"/>
                <a:cs typeface="Cambria"/>
              </a:rPr>
              <a:t>your 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database.</a:t>
            </a:r>
            <a:endParaRPr sz="21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21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can 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be 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used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10" dirty="0">
                <a:solidFill>
                  <a:srgbClr val="001F5F"/>
                </a:solidFill>
                <a:latin typeface="Cambria"/>
                <a:cs typeface="Cambria"/>
              </a:rPr>
              <a:t>to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10" dirty="0">
                <a:solidFill>
                  <a:srgbClr val="001F5F"/>
                </a:solidFill>
                <a:latin typeface="Cambria"/>
                <a:cs typeface="Cambria"/>
              </a:rPr>
              <a:t>control</a:t>
            </a:r>
            <a:r>
              <a:rPr sz="21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10" dirty="0">
                <a:solidFill>
                  <a:srgbClr val="001F5F"/>
                </a:solidFill>
                <a:latin typeface="Cambria"/>
                <a:cs typeface="Cambria"/>
              </a:rPr>
              <a:t>user-access.</a:t>
            </a:r>
            <a:endParaRPr sz="21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2100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can</a:t>
            </a:r>
            <a:r>
              <a:rPr sz="21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encrypt</a:t>
            </a:r>
            <a:r>
              <a:rPr sz="21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data.</a:t>
            </a: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Cambria"/>
              <a:cs typeface="Cambria"/>
            </a:endParaRPr>
          </a:p>
          <a:p>
            <a:pPr marL="12700" marR="41910">
              <a:lnSpc>
                <a:spcPct val="140000"/>
              </a:lnSpc>
              <a:spcBef>
                <a:spcPts val="5"/>
              </a:spcBef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With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18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001F5F"/>
                </a:solidFill>
                <a:latin typeface="Cambria"/>
                <a:cs typeface="Cambria"/>
              </a:rPr>
              <a:t>you</a:t>
            </a:r>
            <a:r>
              <a:rPr sz="18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001F5F"/>
                </a:solidFill>
                <a:latin typeface="Cambria"/>
                <a:cs typeface="Cambria"/>
              </a:rPr>
              <a:t>are</a:t>
            </a:r>
            <a:r>
              <a:rPr sz="18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not</a:t>
            </a:r>
            <a:r>
              <a:rPr sz="18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limited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to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output</a:t>
            </a:r>
            <a:r>
              <a:rPr sz="18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HTML.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0" dirty="0">
                <a:solidFill>
                  <a:srgbClr val="001F5F"/>
                </a:solidFill>
                <a:latin typeface="Cambria"/>
                <a:cs typeface="Cambria"/>
              </a:rPr>
              <a:t>You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can</a:t>
            </a:r>
            <a:r>
              <a:rPr sz="18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output</a:t>
            </a:r>
            <a:r>
              <a:rPr sz="18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images,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PDF files,</a:t>
            </a:r>
            <a:r>
              <a:rPr sz="18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and </a:t>
            </a:r>
            <a:r>
              <a:rPr sz="1800" spc="-3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001F5F"/>
                </a:solidFill>
                <a:latin typeface="Cambria"/>
                <a:cs typeface="Cambria"/>
              </a:rPr>
              <a:t>even</a:t>
            </a:r>
            <a:r>
              <a:rPr sz="18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Flash</a:t>
            </a:r>
            <a:r>
              <a:rPr sz="18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movies. </a:t>
            </a:r>
            <a:r>
              <a:rPr sz="1800" spc="-50" dirty="0">
                <a:solidFill>
                  <a:srgbClr val="001F5F"/>
                </a:solidFill>
                <a:latin typeface="Cambria"/>
                <a:cs typeface="Cambria"/>
              </a:rPr>
              <a:t>You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can</a:t>
            </a:r>
            <a:r>
              <a:rPr sz="18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also output </a:t>
            </a:r>
            <a:r>
              <a:rPr sz="1800" spc="-15" dirty="0">
                <a:solidFill>
                  <a:srgbClr val="001F5F"/>
                </a:solidFill>
                <a:latin typeface="Cambria"/>
                <a:cs typeface="Cambria"/>
              </a:rPr>
              <a:t>any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text,</a:t>
            </a:r>
            <a:r>
              <a:rPr sz="18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such as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XHTML</a:t>
            </a:r>
            <a:r>
              <a:rPr sz="18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and XML.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12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7445" y="515238"/>
            <a:ext cx="2399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Why</a:t>
            </a:r>
            <a:r>
              <a:rPr spc="-75" dirty="0"/>
              <a:t> </a:t>
            </a:r>
            <a:r>
              <a:rPr spc="-5" dirty="0"/>
              <a:t>PHP?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727149"/>
            <a:ext cx="8383270" cy="393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21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runs 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on</a:t>
            </a:r>
            <a:r>
              <a:rPr sz="21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10" dirty="0">
                <a:solidFill>
                  <a:srgbClr val="001F5F"/>
                </a:solidFill>
                <a:latin typeface="Cambria"/>
                <a:cs typeface="Cambria"/>
              </a:rPr>
              <a:t>various</a:t>
            </a:r>
            <a:r>
              <a:rPr sz="21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10" dirty="0">
                <a:solidFill>
                  <a:srgbClr val="001F5F"/>
                </a:solidFill>
                <a:latin typeface="Cambria"/>
                <a:cs typeface="Cambria"/>
              </a:rPr>
              <a:t>platforms 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(Windows,</a:t>
            </a:r>
            <a:r>
              <a:rPr sz="21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Linux,</a:t>
            </a:r>
            <a:r>
              <a:rPr sz="21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Unix,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Mac</a:t>
            </a:r>
            <a:r>
              <a:rPr sz="21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OS X,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10" dirty="0">
                <a:solidFill>
                  <a:srgbClr val="001F5F"/>
                </a:solidFill>
                <a:latin typeface="Cambria"/>
                <a:cs typeface="Cambria"/>
              </a:rPr>
              <a:t>etc.)</a:t>
            </a: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001F5F"/>
              </a:buClr>
              <a:buFont typeface="Wingdings"/>
              <a:buChar char=""/>
            </a:pP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72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21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21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compatible</a:t>
            </a:r>
            <a:r>
              <a:rPr sz="21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with</a:t>
            </a:r>
            <a:r>
              <a:rPr sz="21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almost</a:t>
            </a:r>
            <a:r>
              <a:rPr sz="21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all</a:t>
            </a:r>
            <a:r>
              <a:rPr sz="21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15" dirty="0">
                <a:solidFill>
                  <a:srgbClr val="001F5F"/>
                </a:solidFill>
                <a:latin typeface="Cambria"/>
                <a:cs typeface="Cambria"/>
              </a:rPr>
              <a:t>servers</a:t>
            </a:r>
            <a:r>
              <a:rPr sz="21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used</a:t>
            </a:r>
            <a:r>
              <a:rPr sz="21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15" dirty="0">
                <a:solidFill>
                  <a:srgbClr val="001F5F"/>
                </a:solidFill>
                <a:latin typeface="Cambria"/>
                <a:cs typeface="Cambria"/>
              </a:rPr>
              <a:t>today</a:t>
            </a:r>
            <a:r>
              <a:rPr sz="21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(Apache,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IIS,</a:t>
            </a:r>
            <a:r>
              <a:rPr sz="21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10" dirty="0">
                <a:solidFill>
                  <a:srgbClr val="001F5F"/>
                </a:solidFill>
                <a:latin typeface="Cambria"/>
                <a:cs typeface="Cambria"/>
              </a:rPr>
              <a:t>etc.)</a:t>
            </a: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001F5F"/>
              </a:buClr>
              <a:buFont typeface="Wingdings"/>
              <a:buChar char=""/>
            </a:pP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72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21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supports</a:t>
            </a:r>
            <a:r>
              <a:rPr sz="21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21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wide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15" dirty="0">
                <a:solidFill>
                  <a:srgbClr val="001F5F"/>
                </a:solidFill>
                <a:latin typeface="Cambria"/>
                <a:cs typeface="Cambria"/>
              </a:rPr>
              <a:t>range 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 databases.</a:t>
            </a: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001F5F"/>
              </a:buClr>
              <a:buFont typeface="Wingdings"/>
              <a:buChar char=""/>
            </a:pP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72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21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21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15" dirty="0">
                <a:solidFill>
                  <a:srgbClr val="001F5F"/>
                </a:solidFill>
                <a:latin typeface="Cambria"/>
                <a:cs typeface="Cambria"/>
              </a:rPr>
              <a:t>free.</a:t>
            </a:r>
            <a:r>
              <a:rPr sz="21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Download</a:t>
            </a:r>
            <a:r>
              <a:rPr sz="21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it</a:t>
            </a:r>
            <a:r>
              <a:rPr sz="21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15" dirty="0">
                <a:solidFill>
                  <a:srgbClr val="001F5F"/>
                </a:solidFill>
                <a:latin typeface="Cambria"/>
                <a:cs typeface="Cambria"/>
              </a:rPr>
              <a:t>from</a:t>
            </a:r>
            <a:r>
              <a:rPr sz="21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 official</a:t>
            </a:r>
            <a:r>
              <a:rPr sz="21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21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15" dirty="0">
                <a:solidFill>
                  <a:srgbClr val="001F5F"/>
                </a:solidFill>
                <a:latin typeface="Cambria"/>
                <a:cs typeface="Cambria"/>
              </a:rPr>
              <a:t>resource:</a:t>
            </a:r>
            <a:r>
              <a:rPr sz="2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1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"/>
                <a:cs typeface="Cambria"/>
                <a:hlinkClick r:id="rId2"/>
              </a:rPr>
              <a:t>www.php.net</a:t>
            </a:r>
            <a:r>
              <a:rPr sz="2100" spc="-15" dirty="0">
                <a:solidFill>
                  <a:srgbClr val="001F5F"/>
                </a:solidFill>
                <a:latin typeface="Cambria"/>
                <a:cs typeface="Cambria"/>
              </a:rPr>
              <a:t>.</a:t>
            </a: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001F5F"/>
              </a:buClr>
              <a:buFont typeface="Wingdings"/>
              <a:buChar char=""/>
            </a:pP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72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21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10" dirty="0">
                <a:solidFill>
                  <a:srgbClr val="001F5F"/>
                </a:solidFill>
                <a:latin typeface="Cambria"/>
                <a:cs typeface="Cambria"/>
              </a:rPr>
              <a:t>easy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15" dirty="0">
                <a:solidFill>
                  <a:srgbClr val="001F5F"/>
                </a:solidFill>
                <a:latin typeface="Cambria"/>
                <a:cs typeface="Cambria"/>
              </a:rPr>
              <a:t>to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 learn</a:t>
            </a:r>
            <a:r>
              <a:rPr sz="21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21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runs 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efficiently</a:t>
            </a:r>
            <a:r>
              <a:rPr sz="21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on</a:t>
            </a:r>
            <a:r>
              <a:rPr sz="21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1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spc="-10" dirty="0">
                <a:solidFill>
                  <a:srgbClr val="001F5F"/>
                </a:solidFill>
                <a:latin typeface="Cambria"/>
                <a:cs typeface="Cambria"/>
              </a:rPr>
              <a:t>server</a:t>
            </a:r>
            <a:r>
              <a:rPr sz="21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001F5F"/>
                </a:solidFill>
                <a:latin typeface="Cambria"/>
                <a:cs typeface="Cambria"/>
              </a:rPr>
              <a:t>side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13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2664" y="515238"/>
            <a:ext cx="4584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How</a:t>
            </a:r>
            <a:r>
              <a:rPr spc="-25" dirty="0"/>
              <a:t> </a:t>
            </a:r>
            <a:r>
              <a:rPr spc="-35" dirty="0"/>
              <a:t>to</a:t>
            </a:r>
            <a:r>
              <a:rPr spc="-20" dirty="0"/>
              <a:t> </a:t>
            </a:r>
            <a:r>
              <a:rPr spc="-5" dirty="0"/>
              <a:t>Install</a:t>
            </a:r>
            <a:r>
              <a:rPr dirty="0"/>
              <a:t> </a:t>
            </a:r>
            <a:r>
              <a:rPr spc="-10" dirty="0"/>
              <a:t>PHP?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472761"/>
            <a:ext cx="8760460" cy="427672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800" b="1" spc="-5" dirty="0">
                <a:solidFill>
                  <a:srgbClr val="C00000"/>
                </a:solidFill>
                <a:latin typeface="Cambria"/>
                <a:cs typeface="Cambria"/>
              </a:rPr>
              <a:t>Use</a:t>
            </a:r>
            <a:r>
              <a:rPr sz="1800" b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1800" b="1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b="1" spc="-40" dirty="0">
                <a:solidFill>
                  <a:srgbClr val="C00000"/>
                </a:solidFill>
                <a:latin typeface="Cambria"/>
                <a:cs typeface="Cambria"/>
              </a:rPr>
              <a:t>Web</a:t>
            </a:r>
            <a:r>
              <a:rPr sz="1800" b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mbria"/>
                <a:cs typeface="Cambria"/>
              </a:rPr>
              <a:t>Host</a:t>
            </a:r>
            <a:r>
              <a:rPr sz="18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mbria"/>
                <a:cs typeface="Cambria"/>
              </a:rPr>
              <a:t>With </a:t>
            </a:r>
            <a:r>
              <a:rPr sz="1800" b="1" dirty="0">
                <a:solidFill>
                  <a:srgbClr val="C00000"/>
                </a:solidFill>
                <a:latin typeface="Cambria"/>
                <a:cs typeface="Cambria"/>
              </a:rPr>
              <a:t>PHP</a:t>
            </a:r>
            <a:r>
              <a:rPr sz="18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mbria"/>
                <a:cs typeface="Cambria"/>
              </a:rPr>
              <a:t>Support</a:t>
            </a:r>
            <a:endParaRPr sz="1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If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 your</a:t>
            </a:r>
            <a:r>
              <a:rPr sz="14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server</a:t>
            </a:r>
            <a:r>
              <a:rPr sz="14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has </a:t>
            </a:r>
            <a:r>
              <a:rPr sz="1400" spc="-10" dirty="0">
                <a:solidFill>
                  <a:srgbClr val="001F5F"/>
                </a:solidFill>
                <a:latin typeface="Cambria"/>
                <a:cs typeface="Cambria"/>
              </a:rPr>
              <a:t>activated</a:t>
            </a:r>
            <a:r>
              <a:rPr sz="14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support</a:t>
            </a:r>
            <a:r>
              <a:rPr sz="14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for</a:t>
            </a:r>
            <a:r>
              <a:rPr sz="14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14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Cambria"/>
                <a:cs typeface="Cambria"/>
              </a:rPr>
              <a:t>you</a:t>
            </a:r>
            <a:r>
              <a:rPr sz="14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do</a:t>
            </a:r>
            <a:r>
              <a:rPr sz="14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not</a:t>
            </a:r>
            <a:r>
              <a:rPr sz="14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need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to</a:t>
            </a:r>
            <a:r>
              <a:rPr sz="14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do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anything.</a:t>
            </a:r>
            <a:endParaRPr sz="1400">
              <a:latin typeface="Cambria"/>
              <a:cs typeface="Cambria"/>
            </a:endParaRPr>
          </a:p>
          <a:p>
            <a:pPr marL="355600" marR="5080" indent="-342900">
              <a:lnSpc>
                <a:spcPct val="15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Just</a:t>
            </a:r>
            <a:r>
              <a:rPr sz="14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create</a:t>
            </a:r>
            <a:r>
              <a:rPr sz="14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some</a:t>
            </a:r>
            <a:r>
              <a:rPr sz="14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40" dirty="0">
                <a:solidFill>
                  <a:srgbClr val="001F5F"/>
                </a:solidFill>
                <a:latin typeface="Cambria"/>
                <a:cs typeface="Cambria"/>
              </a:rPr>
              <a:t>“.php”</a:t>
            </a:r>
            <a:r>
              <a:rPr sz="14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files,</a:t>
            </a:r>
            <a:r>
              <a:rPr sz="14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place</a:t>
            </a:r>
            <a:r>
              <a:rPr sz="14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them</a:t>
            </a:r>
            <a:r>
              <a:rPr sz="14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in</a:t>
            </a:r>
            <a:r>
              <a:rPr sz="14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Cambria"/>
                <a:cs typeface="Cambria"/>
              </a:rPr>
              <a:t>your</a:t>
            </a:r>
            <a:r>
              <a:rPr sz="14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web</a:t>
            </a:r>
            <a:r>
              <a:rPr sz="14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20" dirty="0">
                <a:solidFill>
                  <a:srgbClr val="001F5F"/>
                </a:solidFill>
                <a:latin typeface="Cambria"/>
                <a:cs typeface="Cambria"/>
              </a:rPr>
              <a:t>directory,</a:t>
            </a:r>
            <a:r>
              <a:rPr sz="14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14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4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server</a:t>
            </a:r>
            <a:r>
              <a:rPr sz="14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Cambria"/>
                <a:cs typeface="Cambria"/>
              </a:rPr>
              <a:t>will</a:t>
            </a:r>
            <a:r>
              <a:rPr sz="14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Cambria"/>
                <a:cs typeface="Cambria"/>
              </a:rPr>
              <a:t>automatically</a:t>
            </a:r>
            <a:r>
              <a:rPr sz="14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Cambria"/>
                <a:cs typeface="Cambria"/>
              </a:rPr>
              <a:t>parse</a:t>
            </a:r>
            <a:r>
              <a:rPr sz="14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them</a:t>
            </a:r>
            <a:r>
              <a:rPr sz="14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for </a:t>
            </a:r>
            <a:r>
              <a:rPr sz="1400" spc="-29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you.</a:t>
            </a:r>
            <a:endParaRPr sz="1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400" spc="-40" dirty="0">
                <a:solidFill>
                  <a:srgbClr val="001F5F"/>
                </a:solidFill>
                <a:latin typeface="Cambria"/>
                <a:cs typeface="Cambria"/>
              </a:rPr>
              <a:t>You</a:t>
            </a:r>
            <a:r>
              <a:rPr sz="14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do</a:t>
            </a:r>
            <a:r>
              <a:rPr sz="14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not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need</a:t>
            </a:r>
            <a:r>
              <a:rPr sz="14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to compile</a:t>
            </a:r>
            <a:r>
              <a:rPr sz="14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anything</a:t>
            </a:r>
            <a:r>
              <a:rPr sz="14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or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install</a:t>
            </a:r>
            <a:r>
              <a:rPr sz="1400" spc="-10" dirty="0">
                <a:solidFill>
                  <a:srgbClr val="001F5F"/>
                </a:solidFill>
                <a:latin typeface="Cambria"/>
                <a:cs typeface="Cambria"/>
              </a:rPr>
              <a:t> any</a:t>
            </a:r>
            <a:r>
              <a:rPr sz="14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Cambria"/>
                <a:cs typeface="Cambria"/>
              </a:rPr>
              <a:t>extra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tools.</a:t>
            </a:r>
            <a:endParaRPr sz="1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Because</a:t>
            </a:r>
            <a:r>
              <a:rPr sz="14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14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4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Cambria"/>
                <a:cs typeface="Cambria"/>
              </a:rPr>
              <a:t>free,</a:t>
            </a:r>
            <a:r>
              <a:rPr sz="14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most</a:t>
            </a:r>
            <a:r>
              <a:rPr sz="14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web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hosts</a:t>
            </a:r>
            <a:r>
              <a:rPr sz="14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offer PHP</a:t>
            </a:r>
            <a:r>
              <a:rPr sz="14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support.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1F5F"/>
              </a:buClr>
              <a:buFont typeface="Wingdings"/>
              <a:buChar char=""/>
            </a:pPr>
            <a:endParaRPr sz="2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Cambria"/>
                <a:cs typeface="Cambria"/>
              </a:rPr>
              <a:t>Set</a:t>
            </a:r>
            <a:r>
              <a:rPr sz="1800" b="1" spc="-5" dirty="0">
                <a:solidFill>
                  <a:srgbClr val="C00000"/>
                </a:solidFill>
                <a:latin typeface="Cambria"/>
                <a:cs typeface="Cambria"/>
              </a:rPr>
              <a:t> Up</a:t>
            </a:r>
            <a:r>
              <a:rPr sz="18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mbria"/>
                <a:cs typeface="Cambria"/>
              </a:rPr>
              <a:t>PHP</a:t>
            </a:r>
            <a:r>
              <a:rPr sz="18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mbria"/>
                <a:cs typeface="Cambria"/>
              </a:rPr>
              <a:t>on</a:t>
            </a:r>
            <a:r>
              <a:rPr sz="18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b="1" spc="-45" dirty="0">
                <a:solidFill>
                  <a:srgbClr val="C00000"/>
                </a:solidFill>
                <a:latin typeface="Cambria"/>
                <a:cs typeface="Cambria"/>
              </a:rPr>
              <a:t>Your</a:t>
            </a:r>
            <a:r>
              <a:rPr sz="1800" b="1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mbria"/>
                <a:cs typeface="Cambria"/>
              </a:rPr>
              <a:t>Own</a:t>
            </a:r>
            <a:r>
              <a:rPr sz="18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mbria"/>
                <a:cs typeface="Cambria"/>
              </a:rPr>
              <a:t>PC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25" dirty="0">
                <a:solidFill>
                  <a:srgbClr val="001F5F"/>
                </a:solidFill>
                <a:latin typeface="Cambria"/>
                <a:cs typeface="Cambria"/>
              </a:rPr>
              <a:t>However,</a:t>
            </a:r>
            <a:r>
              <a:rPr sz="14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if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 your</a:t>
            </a:r>
            <a:r>
              <a:rPr sz="14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server</a:t>
            </a:r>
            <a:r>
              <a:rPr sz="14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does</a:t>
            </a:r>
            <a:r>
              <a:rPr sz="14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not support</a:t>
            </a:r>
            <a:r>
              <a:rPr sz="14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0" dirty="0">
                <a:solidFill>
                  <a:srgbClr val="001F5F"/>
                </a:solidFill>
                <a:latin typeface="Cambria"/>
                <a:cs typeface="Cambria"/>
              </a:rPr>
              <a:t>PHP,</a:t>
            </a:r>
            <a:r>
              <a:rPr sz="14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Cambria"/>
                <a:cs typeface="Cambria"/>
              </a:rPr>
              <a:t>you</a:t>
            </a:r>
            <a:r>
              <a:rPr sz="14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must:</a:t>
            </a:r>
            <a:endParaRPr sz="1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install</a:t>
            </a:r>
            <a:r>
              <a:rPr sz="1400" spc="-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 web</a:t>
            </a:r>
            <a:r>
              <a:rPr sz="14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server</a:t>
            </a:r>
            <a:endParaRPr sz="1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install</a:t>
            </a:r>
            <a:r>
              <a:rPr sz="1400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endParaRPr sz="1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install</a:t>
            </a:r>
            <a:r>
              <a:rPr sz="14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4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database, such</a:t>
            </a:r>
            <a:r>
              <a:rPr sz="14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as</a:t>
            </a:r>
            <a:r>
              <a:rPr sz="14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MySQL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4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official</a:t>
            </a:r>
            <a:r>
              <a:rPr sz="14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1400" spc="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website</a:t>
            </a:r>
            <a:r>
              <a:rPr sz="14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001F5F"/>
                </a:solidFill>
                <a:latin typeface="Cambria"/>
                <a:cs typeface="Cambria"/>
              </a:rPr>
              <a:t>(PHP.net)</a:t>
            </a:r>
            <a:r>
              <a:rPr sz="1400" spc="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has</a:t>
            </a:r>
            <a:r>
              <a:rPr sz="14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installation</a:t>
            </a:r>
            <a:r>
              <a:rPr sz="14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instructions</a:t>
            </a:r>
            <a:r>
              <a:rPr sz="14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for</a:t>
            </a:r>
            <a:r>
              <a:rPr sz="14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PHP:</a:t>
            </a:r>
            <a:r>
              <a:rPr sz="1400" spc="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u="sng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mbria"/>
                <a:cs typeface="Cambria"/>
                <a:hlinkClick r:id="rId2"/>
              </a:rPr>
              <a:t>http://php.net/manual/en/install.php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14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93061" y="3414014"/>
            <a:ext cx="2463800" cy="1778000"/>
            <a:chOff x="1893061" y="3414014"/>
            <a:chExt cx="2463800" cy="1778000"/>
          </a:xfrm>
        </p:grpSpPr>
        <p:sp>
          <p:nvSpPr>
            <p:cNvPr id="3" name="object 3"/>
            <p:cNvSpPr/>
            <p:nvPr/>
          </p:nvSpPr>
          <p:spPr>
            <a:xfrm>
              <a:off x="1905761" y="3426714"/>
              <a:ext cx="2438400" cy="1752600"/>
            </a:xfrm>
            <a:custGeom>
              <a:avLst/>
              <a:gdLst/>
              <a:ahLst/>
              <a:cxnLst/>
              <a:rect l="l" t="t" r="r" b="b"/>
              <a:pathLst>
                <a:path w="2438400" h="1752600">
                  <a:moveTo>
                    <a:pt x="2146300" y="0"/>
                  </a:moveTo>
                  <a:lnTo>
                    <a:pt x="292100" y="0"/>
                  </a:lnTo>
                  <a:lnTo>
                    <a:pt x="244727" y="3823"/>
                  </a:lnTo>
                  <a:lnTo>
                    <a:pt x="199786" y="14894"/>
                  </a:lnTo>
                  <a:lnTo>
                    <a:pt x="157877" y="32609"/>
                  </a:lnTo>
                  <a:lnTo>
                    <a:pt x="119603" y="56367"/>
                  </a:lnTo>
                  <a:lnTo>
                    <a:pt x="85566" y="85566"/>
                  </a:lnTo>
                  <a:lnTo>
                    <a:pt x="56367" y="119603"/>
                  </a:lnTo>
                  <a:lnTo>
                    <a:pt x="32609" y="157877"/>
                  </a:lnTo>
                  <a:lnTo>
                    <a:pt x="14894" y="199786"/>
                  </a:lnTo>
                  <a:lnTo>
                    <a:pt x="3823" y="244727"/>
                  </a:lnTo>
                  <a:lnTo>
                    <a:pt x="0" y="292100"/>
                  </a:lnTo>
                  <a:lnTo>
                    <a:pt x="0" y="1460500"/>
                  </a:lnTo>
                  <a:lnTo>
                    <a:pt x="3823" y="1507872"/>
                  </a:lnTo>
                  <a:lnTo>
                    <a:pt x="14894" y="1552813"/>
                  </a:lnTo>
                  <a:lnTo>
                    <a:pt x="32609" y="1594722"/>
                  </a:lnTo>
                  <a:lnTo>
                    <a:pt x="56367" y="1632996"/>
                  </a:lnTo>
                  <a:lnTo>
                    <a:pt x="85566" y="1667033"/>
                  </a:lnTo>
                  <a:lnTo>
                    <a:pt x="119603" y="1696232"/>
                  </a:lnTo>
                  <a:lnTo>
                    <a:pt x="157877" y="1719990"/>
                  </a:lnTo>
                  <a:lnTo>
                    <a:pt x="199786" y="1737705"/>
                  </a:lnTo>
                  <a:lnTo>
                    <a:pt x="244727" y="1748776"/>
                  </a:lnTo>
                  <a:lnTo>
                    <a:pt x="292100" y="1752600"/>
                  </a:lnTo>
                  <a:lnTo>
                    <a:pt x="2146300" y="1752600"/>
                  </a:lnTo>
                  <a:lnTo>
                    <a:pt x="2193672" y="1748776"/>
                  </a:lnTo>
                  <a:lnTo>
                    <a:pt x="2238613" y="1737705"/>
                  </a:lnTo>
                  <a:lnTo>
                    <a:pt x="2280522" y="1719990"/>
                  </a:lnTo>
                  <a:lnTo>
                    <a:pt x="2318796" y="1696232"/>
                  </a:lnTo>
                  <a:lnTo>
                    <a:pt x="2352833" y="1667033"/>
                  </a:lnTo>
                  <a:lnTo>
                    <a:pt x="2382032" y="1632996"/>
                  </a:lnTo>
                  <a:lnTo>
                    <a:pt x="2405790" y="1594722"/>
                  </a:lnTo>
                  <a:lnTo>
                    <a:pt x="2423505" y="1552813"/>
                  </a:lnTo>
                  <a:lnTo>
                    <a:pt x="2434576" y="1507872"/>
                  </a:lnTo>
                  <a:lnTo>
                    <a:pt x="2438400" y="1460500"/>
                  </a:lnTo>
                  <a:lnTo>
                    <a:pt x="2438400" y="292100"/>
                  </a:lnTo>
                  <a:lnTo>
                    <a:pt x="2434576" y="244727"/>
                  </a:lnTo>
                  <a:lnTo>
                    <a:pt x="2423505" y="199786"/>
                  </a:lnTo>
                  <a:lnTo>
                    <a:pt x="2405790" y="157877"/>
                  </a:lnTo>
                  <a:lnTo>
                    <a:pt x="2382032" y="119603"/>
                  </a:lnTo>
                  <a:lnTo>
                    <a:pt x="2352833" y="85566"/>
                  </a:lnTo>
                  <a:lnTo>
                    <a:pt x="2318796" y="56367"/>
                  </a:lnTo>
                  <a:lnTo>
                    <a:pt x="2280522" y="32609"/>
                  </a:lnTo>
                  <a:lnTo>
                    <a:pt x="2238613" y="14894"/>
                  </a:lnTo>
                  <a:lnTo>
                    <a:pt x="2193672" y="3823"/>
                  </a:lnTo>
                  <a:lnTo>
                    <a:pt x="2146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05761" y="3426714"/>
              <a:ext cx="2438400" cy="1752600"/>
            </a:xfrm>
            <a:custGeom>
              <a:avLst/>
              <a:gdLst/>
              <a:ahLst/>
              <a:cxnLst/>
              <a:rect l="l" t="t" r="r" b="b"/>
              <a:pathLst>
                <a:path w="2438400" h="1752600">
                  <a:moveTo>
                    <a:pt x="0" y="292100"/>
                  </a:moveTo>
                  <a:lnTo>
                    <a:pt x="3823" y="244727"/>
                  </a:lnTo>
                  <a:lnTo>
                    <a:pt x="14894" y="199786"/>
                  </a:lnTo>
                  <a:lnTo>
                    <a:pt x="32609" y="157877"/>
                  </a:lnTo>
                  <a:lnTo>
                    <a:pt x="56367" y="119603"/>
                  </a:lnTo>
                  <a:lnTo>
                    <a:pt x="85566" y="85566"/>
                  </a:lnTo>
                  <a:lnTo>
                    <a:pt x="119603" y="56367"/>
                  </a:lnTo>
                  <a:lnTo>
                    <a:pt x="157877" y="32609"/>
                  </a:lnTo>
                  <a:lnTo>
                    <a:pt x="199786" y="14894"/>
                  </a:lnTo>
                  <a:lnTo>
                    <a:pt x="244727" y="3823"/>
                  </a:lnTo>
                  <a:lnTo>
                    <a:pt x="292100" y="0"/>
                  </a:lnTo>
                  <a:lnTo>
                    <a:pt x="2146300" y="0"/>
                  </a:lnTo>
                  <a:lnTo>
                    <a:pt x="2193672" y="3823"/>
                  </a:lnTo>
                  <a:lnTo>
                    <a:pt x="2238613" y="14894"/>
                  </a:lnTo>
                  <a:lnTo>
                    <a:pt x="2280522" y="32609"/>
                  </a:lnTo>
                  <a:lnTo>
                    <a:pt x="2318796" y="56367"/>
                  </a:lnTo>
                  <a:lnTo>
                    <a:pt x="2352833" y="85566"/>
                  </a:lnTo>
                  <a:lnTo>
                    <a:pt x="2382032" y="119603"/>
                  </a:lnTo>
                  <a:lnTo>
                    <a:pt x="2405790" y="157877"/>
                  </a:lnTo>
                  <a:lnTo>
                    <a:pt x="2423505" y="199786"/>
                  </a:lnTo>
                  <a:lnTo>
                    <a:pt x="2434576" y="244727"/>
                  </a:lnTo>
                  <a:lnTo>
                    <a:pt x="2438400" y="292100"/>
                  </a:lnTo>
                  <a:lnTo>
                    <a:pt x="2438400" y="1460500"/>
                  </a:lnTo>
                  <a:lnTo>
                    <a:pt x="2434576" y="1507872"/>
                  </a:lnTo>
                  <a:lnTo>
                    <a:pt x="2423505" y="1552813"/>
                  </a:lnTo>
                  <a:lnTo>
                    <a:pt x="2405790" y="1594722"/>
                  </a:lnTo>
                  <a:lnTo>
                    <a:pt x="2382032" y="1632996"/>
                  </a:lnTo>
                  <a:lnTo>
                    <a:pt x="2352833" y="1667033"/>
                  </a:lnTo>
                  <a:lnTo>
                    <a:pt x="2318796" y="1696232"/>
                  </a:lnTo>
                  <a:lnTo>
                    <a:pt x="2280522" y="1719990"/>
                  </a:lnTo>
                  <a:lnTo>
                    <a:pt x="2238613" y="1737705"/>
                  </a:lnTo>
                  <a:lnTo>
                    <a:pt x="2193672" y="1748776"/>
                  </a:lnTo>
                  <a:lnTo>
                    <a:pt x="2146300" y="1752600"/>
                  </a:lnTo>
                  <a:lnTo>
                    <a:pt x="292100" y="1752600"/>
                  </a:lnTo>
                  <a:lnTo>
                    <a:pt x="244727" y="1748776"/>
                  </a:lnTo>
                  <a:lnTo>
                    <a:pt x="199786" y="1737705"/>
                  </a:lnTo>
                  <a:lnTo>
                    <a:pt x="157877" y="1719990"/>
                  </a:lnTo>
                  <a:lnTo>
                    <a:pt x="119603" y="1696232"/>
                  </a:lnTo>
                  <a:lnTo>
                    <a:pt x="85566" y="1667033"/>
                  </a:lnTo>
                  <a:lnTo>
                    <a:pt x="56367" y="1632996"/>
                  </a:lnTo>
                  <a:lnTo>
                    <a:pt x="32609" y="1594722"/>
                  </a:lnTo>
                  <a:lnTo>
                    <a:pt x="14894" y="1552813"/>
                  </a:lnTo>
                  <a:lnTo>
                    <a:pt x="3823" y="1507872"/>
                  </a:lnTo>
                  <a:lnTo>
                    <a:pt x="0" y="1460500"/>
                  </a:lnTo>
                  <a:lnTo>
                    <a:pt x="0" y="292100"/>
                  </a:lnTo>
                  <a:close/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33166" y="515238"/>
            <a:ext cx="2677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95" dirty="0"/>
              <a:t> </a:t>
            </a:r>
            <a:r>
              <a:rPr spc="-15" dirty="0"/>
              <a:t>Syntax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7340" y="2014219"/>
            <a:ext cx="8002270" cy="414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script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executed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on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 the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30" dirty="0">
                <a:solidFill>
                  <a:srgbClr val="001F5F"/>
                </a:solidFill>
                <a:latin typeface="Cambria"/>
                <a:cs typeface="Cambria"/>
              </a:rPr>
              <a:t>server,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plain</a:t>
            </a:r>
            <a:r>
              <a:rPr sz="16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result</a:t>
            </a:r>
            <a:r>
              <a:rPr sz="16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sent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back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to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30" dirty="0">
                <a:solidFill>
                  <a:srgbClr val="001F5F"/>
                </a:solidFill>
                <a:latin typeface="Cambria"/>
                <a:cs typeface="Cambria"/>
              </a:rPr>
              <a:t>browser.</a:t>
            </a:r>
            <a:endParaRPr sz="1600">
              <a:latin typeface="Cambria"/>
              <a:cs typeface="Cambria"/>
            </a:endParaRPr>
          </a:p>
          <a:p>
            <a:pPr marL="12700" marR="3282315">
              <a:lnSpc>
                <a:spcPts val="4220"/>
              </a:lnSpc>
              <a:spcBef>
                <a:spcPts val="145"/>
              </a:spcBef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script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can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be</a:t>
            </a: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placed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anywhere</a:t>
            </a:r>
            <a:r>
              <a:rPr sz="16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in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 the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document. </a:t>
            </a:r>
            <a:r>
              <a:rPr sz="1600" spc="-3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 PHP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script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starts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with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&lt;?php</a:t>
            </a:r>
            <a:r>
              <a:rPr sz="1600" b="1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mbria"/>
                <a:cs typeface="Cambria"/>
              </a:rPr>
              <a:t>ends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mbria"/>
                <a:cs typeface="Cambria"/>
              </a:rPr>
              <a:t>with </a:t>
            </a: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?&gt;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</a:pP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&lt;?php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//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PHP code</a:t>
            </a: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goes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 here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</a:pP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?&gt;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default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file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extension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for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PHP files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 </a:t>
            </a:r>
            <a:r>
              <a:rPr sz="1600" spc="-35" dirty="0">
                <a:solidFill>
                  <a:srgbClr val="001F5F"/>
                </a:solidFill>
                <a:latin typeface="Cambria"/>
                <a:cs typeface="Cambria"/>
              </a:rPr>
              <a:t>“</a:t>
            </a:r>
            <a:r>
              <a:rPr sz="1600" b="1" spc="-35" dirty="0">
                <a:solidFill>
                  <a:srgbClr val="001F5F"/>
                </a:solidFill>
                <a:latin typeface="Cambria"/>
                <a:cs typeface="Cambria"/>
              </a:rPr>
              <a:t>.php”.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file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normally</a:t>
            </a:r>
            <a:r>
              <a:rPr sz="16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contains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r>
              <a:rPr sz="16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tags,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some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scripting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code.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15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93061" y="2655061"/>
            <a:ext cx="6045200" cy="3073400"/>
            <a:chOff x="1893061" y="2655061"/>
            <a:chExt cx="6045200" cy="3073400"/>
          </a:xfrm>
        </p:grpSpPr>
        <p:sp>
          <p:nvSpPr>
            <p:cNvPr id="3" name="object 3"/>
            <p:cNvSpPr/>
            <p:nvPr/>
          </p:nvSpPr>
          <p:spPr>
            <a:xfrm>
              <a:off x="1905761" y="2667761"/>
              <a:ext cx="6019800" cy="3048000"/>
            </a:xfrm>
            <a:custGeom>
              <a:avLst/>
              <a:gdLst/>
              <a:ahLst/>
              <a:cxnLst/>
              <a:rect l="l" t="t" r="r" b="b"/>
              <a:pathLst>
                <a:path w="6019800" h="3048000">
                  <a:moveTo>
                    <a:pt x="5511799" y="0"/>
                  </a:moveTo>
                  <a:lnTo>
                    <a:pt x="508000" y="0"/>
                  </a:lnTo>
                  <a:lnTo>
                    <a:pt x="459078" y="2325"/>
                  </a:lnTo>
                  <a:lnTo>
                    <a:pt x="411473" y="9160"/>
                  </a:lnTo>
                  <a:lnTo>
                    <a:pt x="365395" y="20292"/>
                  </a:lnTo>
                  <a:lnTo>
                    <a:pt x="321058" y="35506"/>
                  </a:lnTo>
                  <a:lnTo>
                    <a:pt x="278675" y="54592"/>
                  </a:lnTo>
                  <a:lnTo>
                    <a:pt x="238459" y="77335"/>
                  </a:lnTo>
                  <a:lnTo>
                    <a:pt x="200622" y="103522"/>
                  </a:lnTo>
                  <a:lnTo>
                    <a:pt x="165379" y="132941"/>
                  </a:lnTo>
                  <a:lnTo>
                    <a:pt x="132941" y="165379"/>
                  </a:lnTo>
                  <a:lnTo>
                    <a:pt x="103522" y="200622"/>
                  </a:lnTo>
                  <a:lnTo>
                    <a:pt x="77335" y="238459"/>
                  </a:lnTo>
                  <a:lnTo>
                    <a:pt x="54592" y="278675"/>
                  </a:lnTo>
                  <a:lnTo>
                    <a:pt x="35506" y="321058"/>
                  </a:lnTo>
                  <a:lnTo>
                    <a:pt x="20292" y="365395"/>
                  </a:lnTo>
                  <a:lnTo>
                    <a:pt x="9160" y="411473"/>
                  </a:lnTo>
                  <a:lnTo>
                    <a:pt x="2325" y="459078"/>
                  </a:lnTo>
                  <a:lnTo>
                    <a:pt x="0" y="508000"/>
                  </a:lnTo>
                  <a:lnTo>
                    <a:pt x="0" y="2540000"/>
                  </a:lnTo>
                  <a:lnTo>
                    <a:pt x="2325" y="2588921"/>
                  </a:lnTo>
                  <a:lnTo>
                    <a:pt x="9160" y="2636526"/>
                  </a:lnTo>
                  <a:lnTo>
                    <a:pt x="20292" y="2682604"/>
                  </a:lnTo>
                  <a:lnTo>
                    <a:pt x="35506" y="2726941"/>
                  </a:lnTo>
                  <a:lnTo>
                    <a:pt x="54592" y="2769324"/>
                  </a:lnTo>
                  <a:lnTo>
                    <a:pt x="77335" y="2809540"/>
                  </a:lnTo>
                  <a:lnTo>
                    <a:pt x="103522" y="2847377"/>
                  </a:lnTo>
                  <a:lnTo>
                    <a:pt x="132941" y="2882620"/>
                  </a:lnTo>
                  <a:lnTo>
                    <a:pt x="165379" y="2915058"/>
                  </a:lnTo>
                  <a:lnTo>
                    <a:pt x="200622" y="2944477"/>
                  </a:lnTo>
                  <a:lnTo>
                    <a:pt x="238459" y="2970664"/>
                  </a:lnTo>
                  <a:lnTo>
                    <a:pt x="278675" y="2993407"/>
                  </a:lnTo>
                  <a:lnTo>
                    <a:pt x="321058" y="3012493"/>
                  </a:lnTo>
                  <a:lnTo>
                    <a:pt x="365395" y="3027707"/>
                  </a:lnTo>
                  <a:lnTo>
                    <a:pt x="411473" y="3038839"/>
                  </a:lnTo>
                  <a:lnTo>
                    <a:pt x="459078" y="3045674"/>
                  </a:lnTo>
                  <a:lnTo>
                    <a:pt x="508000" y="3048000"/>
                  </a:lnTo>
                  <a:lnTo>
                    <a:pt x="5511799" y="3048000"/>
                  </a:lnTo>
                  <a:lnTo>
                    <a:pt x="5560721" y="3045674"/>
                  </a:lnTo>
                  <a:lnTo>
                    <a:pt x="5608326" y="3038839"/>
                  </a:lnTo>
                  <a:lnTo>
                    <a:pt x="5654404" y="3027707"/>
                  </a:lnTo>
                  <a:lnTo>
                    <a:pt x="5698741" y="3012493"/>
                  </a:lnTo>
                  <a:lnTo>
                    <a:pt x="5741124" y="2993407"/>
                  </a:lnTo>
                  <a:lnTo>
                    <a:pt x="5781340" y="2970664"/>
                  </a:lnTo>
                  <a:lnTo>
                    <a:pt x="5819177" y="2944477"/>
                  </a:lnTo>
                  <a:lnTo>
                    <a:pt x="5854420" y="2915058"/>
                  </a:lnTo>
                  <a:lnTo>
                    <a:pt x="5886858" y="2882620"/>
                  </a:lnTo>
                  <a:lnTo>
                    <a:pt x="5916277" y="2847377"/>
                  </a:lnTo>
                  <a:lnTo>
                    <a:pt x="5942464" y="2809540"/>
                  </a:lnTo>
                  <a:lnTo>
                    <a:pt x="5965207" y="2769324"/>
                  </a:lnTo>
                  <a:lnTo>
                    <a:pt x="5984293" y="2726941"/>
                  </a:lnTo>
                  <a:lnTo>
                    <a:pt x="5999507" y="2682604"/>
                  </a:lnTo>
                  <a:lnTo>
                    <a:pt x="6010639" y="2636526"/>
                  </a:lnTo>
                  <a:lnTo>
                    <a:pt x="6017474" y="2588921"/>
                  </a:lnTo>
                  <a:lnTo>
                    <a:pt x="6019799" y="2540000"/>
                  </a:lnTo>
                  <a:lnTo>
                    <a:pt x="6019799" y="508000"/>
                  </a:lnTo>
                  <a:lnTo>
                    <a:pt x="6017474" y="459078"/>
                  </a:lnTo>
                  <a:lnTo>
                    <a:pt x="6010639" y="411473"/>
                  </a:lnTo>
                  <a:lnTo>
                    <a:pt x="5999507" y="365395"/>
                  </a:lnTo>
                  <a:lnTo>
                    <a:pt x="5984293" y="321058"/>
                  </a:lnTo>
                  <a:lnTo>
                    <a:pt x="5965207" y="278675"/>
                  </a:lnTo>
                  <a:lnTo>
                    <a:pt x="5942464" y="238459"/>
                  </a:lnTo>
                  <a:lnTo>
                    <a:pt x="5916277" y="200622"/>
                  </a:lnTo>
                  <a:lnTo>
                    <a:pt x="5886858" y="165379"/>
                  </a:lnTo>
                  <a:lnTo>
                    <a:pt x="5854420" y="132941"/>
                  </a:lnTo>
                  <a:lnTo>
                    <a:pt x="5819177" y="103522"/>
                  </a:lnTo>
                  <a:lnTo>
                    <a:pt x="5781340" y="77335"/>
                  </a:lnTo>
                  <a:lnTo>
                    <a:pt x="5741124" y="54592"/>
                  </a:lnTo>
                  <a:lnTo>
                    <a:pt x="5698741" y="35506"/>
                  </a:lnTo>
                  <a:lnTo>
                    <a:pt x="5654404" y="20292"/>
                  </a:lnTo>
                  <a:lnTo>
                    <a:pt x="5608326" y="9160"/>
                  </a:lnTo>
                  <a:lnTo>
                    <a:pt x="5560721" y="2325"/>
                  </a:lnTo>
                  <a:lnTo>
                    <a:pt x="55117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05761" y="2667761"/>
              <a:ext cx="6019800" cy="3048000"/>
            </a:xfrm>
            <a:custGeom>
              <a:avLst/>
              <a:gdLst/>
              <a:ahLst/>
              <a:cxnLst/>
              <a:rect l="l" t="t" r="r" b="b"/>
              <a:pathLst>
                <a:path w="6019800" h="3048000">
                  <a:moveTo>
                    <a:pt x="0" y="508000"/>
                  </a:moveTo>
                  <a:lnTo>
                    <a:pt x="2325" y="459078"/>
                  </a:lnTo>
                  <a:lnTo>
                    <a:pt x="9160" y="411473"/>
                  </a:lnTo>
                  <a:lnTo>
                    <a:pt x="20292" y="365395"/>
                  </a:lnTo>
                  <a:lnTo>
                    <a:pt x="35506" y="321058"/>
                  </a:lnTo>
                  <a:lnTo>
                    <a:pt x="54592" y="278675"/>
                  </a:lnTo>
                  <a:lnTo>
                    <a:pt x="77335" y="238459"/>
                  </a:lnTo>
                  <a:lnTo>
                    <a:pt x="103522" y="200622"/>
                  </a:lnTo>
                  <a:lnTo>
                    <a:pt x="132941" y="165379"/>
                  </a:lnTo>
                  <a:lnTo>
                    <a:pt x="165379" y="132941"/>
                  </a:lnTo>
                  <a:lnTo>
                    <a:pt x="200622" y="103522"/>
                  </a:lnTo>
                  <a:lnTo>
                    <a:pt x="238459" y="77335"/>
                  </a:lnTo>
                  <a:lnTo>
                    <a:pt x="278675" y="54592"/>
                  </a:lnTo>
                  <a:lnTo>
                    <a:pt x="321058" y="35506"/>
                  </a:lnTo>
                  <a:lnTo>
                    <a:pt x="365395" y="20292"/>
                  </a:lnTo>
                  <a:lnTo>
                    <a:pt x="411473" y="9160"/>
                  </a:lnTo>
                  <a:lnTo>
                    <a:pt x="459078" y="2325"/>
                  </a:lnTo>
                  <a:lnTo>
                    <a:pt x="508000" y="0"/>
                  </a:lnTo>
                  <a:lnTo>
                    <a:pt x="5511799" y="0"/>
                  </a:lnTo>
                  <a:lnTo>
                    <a:pt x="5560721" y="2325"/>
                  </a:lnTo>
                  <a:lnTo>
                    <a:pt x="5608326" y="9160"/>
                  </a:lnTo>
                  <a:lnTo>
                    <a:pt x="5654404" y="20292"/>
                  </a:lnTo>
                  <a:lnTo>
                    <a:pt x="5698741" y="35506"/>
                  </a:lnTo>
                  <a:lnTo>
                    <a:pt x="5741124" y="54592"/>
                  </a:lnTo>
                  <a:lnTo>
                    <a:pt x="5781340" y="77335"/>
                  </a:lnTo>
                  <a:lnTo>
                    <a:pt x="5819177" y="103522"/>
                  </a:lnTo>
                  <a:lnTo>
                    <a:pt x="5854420" y="132941"/>
                  </a:lnTo>
                  <a:lnTo>
                    <a:pt x="5886858" y="165379"/>
                  </a:lnTo>
                  <a:lnTo>
                    <a:pt x="5916277" y="200622"/>
                  </a:lnTo>
                  <a:lnTo>
                    <a:pt x="5942464" y="238459"/>
                  </a:lnTo>
                  <a:lnTo>
                    <a:pt x="5965207" y="278675"/>
                  </a:lnTo>
                  <a:lnTo>
                    <a:pt x="5984293" y="321058"/>
                  </a:lnTo>
                  <a:lnTo>
                    <a:pt x="5999507" y="365395"/>
                  </a:lnTo>
                  <a:lnTo>
                    <a:pt x="6010639" y="411473"/>
                  </a:lnTo>
                  <a:lnTo>
                    <a:pt x="6017474" y="459078"/>
                  </a:lnTo>
                  <a:lnTo>
                    <a:pt x="6019799" y="508000"/>
                  </a:lnTo>
                  <a:lnTo>
                    <a:pt x="6019799" y="2540000"/>
                  </a:lnTo>
                  <a:lnTo>
                    <a:pt x="6017474" y="2588921"/>
                  </a:lnTo>
                  <a:lnTo>
                    <a:pt x="6010639" y="2636526"/>
                  </a:lnTo>
                  <a:lnTo>
                    <a:pt x="5999507" y="2682604"/>
                  </a:lnTo>
                  <a:lnTo>
                    <a:pt x="5984293" y="2726941"/>
                  </a:lnTo>
                  <a:lnTo>
                    <a:pt x="5965207" y="2769324"/>
                  </a:lnTo>
                  <a:lnTo>
                    <a:pt x="5942464" y="2809540"/>
                  </a:lnTo>
                  <a:lnTo>
                    <a:pt x="5916277" y="2847377"/>
                  </a:lnTo>
                  <a:lnTo>
                    <a:pt x="5886858" y="2882620"/>
                  </a:lnTo>
                  <a:lnTo>
                    <a:pt x="5854420" y="2915058"/>
                  </a:lnTo>
                  <a:lnTo>
                    <a:pt x="5819177" y="2944477"/>
                  </a:lnTo>
                  <a:lnTo>
                    <a:pt x="5781340" y="2970664"/>
                  </a:lnTo>
                  <a:lnTo>
                    <a:pt x="5741124" y="2993407"/>
                  </a:lnTo>
                  <a:lnTo>
                    <a:pt x="5698741" y="3012493"/>
                  </a:lnTo>
                  <a:lnTo>
                    <a:pt x="5654404" y="3027707"/>
                  </a:lnTo>
                  <a:lnTo>
                    <a:pt x="5608326" y="3038839"/>
                  </a:lnTo>
                  <a:lnTo>
                    <a:pt x="5560721" y="3045674"/>
                  </a:lnTo>
                  <a:lnTo>
                    <a:pt x="5511799" y="3048000"/>
                  </a:lnTo>
                  <a:lnTo>
                    <a:pt x="508000" y="3048000"/>
                  </a:lnTo>
                  <a:lnTo>
                    <a:pt x="459078" y="3045674"/>
                  </a:lnTo>
                  <a:lnTo>
                    <a:pt x="411473" y="3038839"/>
                  </a:lnTo>
                  <a:lnTo>
                    <a:pt x="365395" y="3027707"/>
                  </a:lnTo>
                  <a:lnTo>
                    <a:pt x="321058" y="3012493"/>
                  </a:lnTo>
                  <a:lnTo>
                    <a:pt x="278675" y="2993407"/>
                  </a:lnTo>
                  <a:lnTo>
                    <a:pt x="238459" y="2970664"/>
                  </a:lnTo>
                  <a:lnTo>
                    <a:pt x="200622" y="2944477"/>
                  </a:lnTo>
                  <a:lnTo>
                    <a:pt x="165379" y="2915058"/>
                  </a:lnTo>
                  <a:lnTo>
                    <a:pt x="132941" y="2882620"/>
                  </a:lnTo>
                  <a:lnTo>
                    <a:pt x="103522" y="2847377"/>
                  </a:lnTo>
                  <a:lnTo>
                    <a:pt x="77335" y="2809540"/>
                  </a:lnTo>
                  <a:lnTo>
                    <a:pt x="54592" y="2769324"/>
                  </a:lnTo>
                  <a:lnTo>
                    <a:pt x="35506" y="2726941"/>
                  </a:lnTo>
                  <a:lnTo>
                    <a:pt x="20292" y="2682604"/>
                  </a:lnTo>
                  <a:lnTo>
                    <a:pt x="9160" y="2636526"/>
                  </a:lnTo>
                  <a:lnTo>
                    <a:pt x="2325" y="2588921"/>
                  </a:lnTo>
                  <a:lnTo>
                    <a:pt x="0" y="2540000"/>
                  </a:lnTo>
                  <a:lnTo>
                    <a:pt x="0" y="508000"/>
                  </a:lnTo>
                  <a:close/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33166" y="515238"/>
            <a:ext cx="2677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95" dirty="0"/>
              <a:t> </a:t>
            </a:r>
            <a:r>
              <a:rPr spc="-15" dirty="0"/>
              <a:t>Syntax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0783" y="1429512"/>
            <a:ext cx="8252459" cy="4761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800" spc="-30" dirty="0">
                <a:solidFill>
                  <a:srgbClr val="001F5F"/>
                </a:solidFill>
                <a:latin typeface="Cambria"/>
                <a:cs typeface="Cambria"/>
              </a:rPr>
              <a:t>Below,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001F5F"/>
                </a:solidFill>
                <a:latin typeface="Cambria"/>
                <a:cs typeface="Cambria"/>
              </a:rPr>
              <a:t>we</a:t>
            </a:r>
            <a:r>
              <a:rPr sz="18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001F5F"/>
                </a:solidFill>
                <a:latin typeface="Cambria"/>
                <a:cs typeface="Cambria"/>
              </a:rPr>
              <a:t>have</a:t>
            </a:r>
            <a:r>
              <a:rPr sz="18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an</a:t>
            </a:r>
            <a:r>
              <a:rPr sz="18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example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 of</a:t>
            </a:r>
            <a:r>
              <a:rPr sz="18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a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simple PHP</a:t>
            </a:r>
            <a:r>
              <a:rPr sz="18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file,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with</a:t>
            </a:r>
            <a:r>
              <a:rPr sz="18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8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18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script</a:t>
            </a:r>
            <a:r>
              <a:rPr sz="18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that uses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 a</a:t>
            </a:r>
            <a:r>
              <a:rPr sz="18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built-in </a:t>
            </a:r>
            <a:r>
              <a:rPr sz="1800" spc="-38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18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function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mbria"/>
                <a:cs typeface="Cambria"/>
              </a:rPr>
              <a:t>”echo”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to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output</a:t>
            </a:r>
            <a:r>
              <a:rPr sz="18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001F5F"/>
                </a:solidFill>
                <a:latin typeface="Cambria"/>
                <a:cs typeface="Cambria"/>
              </a:rPr>
              <a:t>text</a:t>
            </a:r>
            <a:r>
              <a:rPr sz="18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spc="-20" dirty="0">
                <a:solidFill>
                  <a:srgbClr val="C00000"/>
                </a:solidFill>
                <a:latin typeface="Cambria"/>
                <a:cs typeface="Cambria"/>
              </a:rPr>
              <a:t>“Welcome</a:t>
            </a:r>
            <a:r>
              <a:rPr sz="1800" b="1" spc="-3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mbria"/>
                <a:cs typeface="Cambria"/>
              </a:rPr>
              <a:t>to</a:t>
            </a:r>
            <a:r>
              <a:rPr sz="18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mbria"/>
                <a:cs typeface="Cambria"/>
              </a:rPr>
              <a:t>PHP!"</a:t>
            </a:r>
            <a:r>
              <a:rPr sz="18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on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web</a:t>
            </a:r>
            <a:r>
              <a:rPr sz="18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page: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Example:</a:t>
            </a:r>
            <a:endParaRPr sz="16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695"/>
              </a:spcBef>
            </a:pP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600" spc="-10" dirty="0">
                <a:solidFill>
                  <a:srgbClr val="A42A2A"/>
                </a:solidFill>
                <a:latin typeface="Consolas"/>
                <a:cs typeface="Consolas"/>
              </a:rPr>
              <a:t>!DOCTYPE</a:t>
            </a:r>
            <a:r>
              <a:rPr sz="1600" spc="-5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html</a:t>
            </a: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</a:pP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600" spc="-10" dirty="0">
                <a:solidFill>
                  <a:srgbClr val="A42A2A"/>
                </a:solidFill>
                <a:latin typeface="Consolas"/>
                <a:cs typeface="Consolas"/>
              </a:rPr>
              <a:t>html</a:t>
            </a: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2755900">
              <a:lnSpc>
                <a:spcPct val="100000"/>
              </a:lnSpc>
            </a:pP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600" spc="-10" dirty="0">
                <a:solidFill>
                  <a:srgbClr val="A42A2A"/>
                </a:solidFill>
                <a:latin typeface="Consolas"/>
                <a:cs typeface="Consolas"/>
              </a:rPr>
              <a:t>body</a:t>
            </a: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367093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600" spc="-10" dirty="0">
                <a:solidFill>
                  <a:srgbClr val="A42A2A"/>
                </a:solidFill>
                <a:latin typeface="Consolas"/>
                <a:cs typeface="Consolas"/>
              </a:rPr>
              <a:t>h1</a:t>
            </a: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r>
              <a:rPr sz="1600" spc="-10" dirty="0">
                <a:latin typeface="Consolas"/>
                <a:cs typeface="Consolas"/>
              </a:rPr>
              <a:t>My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first PHP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page</a:t>
            </a: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600" spc="-10" dirty="0">
                <a:solidFill>
                  <a:srgbClr val="A42A2A"/>
                </a:solidFill>
                <a:latin typeface="Consolas"/>
                <a:cs typeface="Consolas"/>
              </a:rPr>
              <a:t>/h1</a:t>
            </a: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R="346075" algn="ctr">
              <a:lnSpc>
                <a:spcPct val="100000"/>
              </a:lnSpc>
            </a:pP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&lt;?php</a:t>
            </a:r>
            <a:endParaRPr sz="1600">
              <a:latin typeface="Consolas"/>
              <a:cs typeface="Consolas"/>
            </a:endParaRPr>
          </a:p>
          <a:p>
            <a:pPr marL="3475990" algn="ctr">
              <a:lnSpc>
                <a:spcPct val="100000"/>
              </a:lnSpc>
            </a:pP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echo</a:t>
            </a:r>
            <a:r>
              <a:rPr sz="1600" spc="-2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A42A2A"/>
                </a:solidFill>
                <a:latin typeface="Consolas"/>
                <a:cs typeface="Consolas"/>
              </a:rPr>
              <a:t>“Welcome</a:t>
            </a:r>
            <a:r>
              <a:rPr sz="1600" spc="-3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A42A2A"/>
                </a:solidFill>
                <a:latin typeface="Consolas"/>
                <a:cs typeface="Consolas"/>
              </a:rPr>
              <a:t>to</a:t>
            </a:r>
            <a:r>
              <a:rPr sz="1600" spc="-1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A42A2A"/>
                </a:solidFill>
                <a:latin typeface="Consolas"/>
                <a:cs typeface="Consolas"/>
              </a:rPr>
              <a:t>PHP!"</a:t>
            </a:r>
            <a:r>
              <a:rPr sz="1600" spc="-10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R="679450" algn="ctr">
              <a:lnSpc>
                <a:spcPct val="100000"/>
              </a:lnSpc>
            </a:pP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?&gt;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27559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600" spc="-10" dirty="0">
                <a:solidFill>
                  <a:srgbClr val="A42A2A"/>
                </a:solidFill>
                <a:latin typeface="Consolas"/>
                <a:cs typeface="Consolas"/>
              </a:rPr>
              <a:t>/body</a:t>
            </a: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</a:pP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600" spc="-10" dirty="0">
                <a:solidFill>
                  <a:srgbClr val="A42A2A"/>
                </a:solidFill>
                <a:latin typeface="Consolas"/>
                <a:cs typeface="Consolas"/>
              </a:rPr>
              <a:t>/html</a:t>
            </a: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C00000"/>
                </a:solidFill>
                <a:latin typeface="Cambria"/>
                <a:cs typeface="Cambria"/>
              </a:rPr>
              <a:t>Note:</a:t>
            </a:r>
            <a:r>
              <a:rPr sz="1800" b="1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PHP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statements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end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with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semicolon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mbria"/>
                <a:cs typeface="Cambria"/>
              </a:rPr>
              <a:t>(;)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16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1013" y="421386"/>
            <a:ext cx="3602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60" dirty="0"/>
              <a:t> </a:t>
            </a:r>
            <a:r>
              <a:rPr spc="-10" dirty="0"/>
              <a:t>Comments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240" y="1515015"/>
            <a:ext cx="8298815" cy="453517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comment</a:t>
            </a:r>
            <a:r>
              <a:rPr sz="18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in</a:t>
            </a:r>
            <a:r>
              <a:rPr sz="18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18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code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 line</a:t>
            </a:r>
            <a:r>
              <a:rPr sz="18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that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not</a:t>
            </a:r>
            <a:r>
              <a:rPr sz="18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executed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as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 a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 part</a:t>
            </a:r>
            <a:r>
              <a:rPr sz="18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18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800" spc="-15" dirty="0">
                <a:solidFill>
                  <a:srgbClr val="001F5F"/>
                </a:solidFill>
                <a:latin typeface="Cambria"/>
                <a:cs typeface="Cambria"/>
              </a:rPr>
              <a:t> program.</a:t>
            </a:r>
            <a:r>
              <a:rPr sz="18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Its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 only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purpose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 is</a:t>
            </a:r>
            <a:r>
              <a:rPr sz="18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to be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read</a:t>
            </a:r>
            <a:r>
              <a:rPr sz="18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001F5F"/>
                </a:solidFill>
                <a:latin typeface="Cambria"/>
                <a:cs typeface="Cambria"/>
              </a:rPr>
              <a:t>by</a:t>
            </a:r>
            <a:r>
              <a:rPr sz="18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someone</a:t>
            </a:r>
            <a:r>
              <a:rPr sz="18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who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is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looking</a:t>
            </a:r>
            <a:r>
              <a:rPr sz="18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at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8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code.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PHP</a:t>
            </a:r>
            <a:r>
              <a:rPr sz="16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supports</a:t>
            </a:r>
            <a:r>
              <a:rPr sz="1600" b="1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20" dirty="0">
                <a:solidFill>
                  <a:srgbClr val="C00000"/>
                </a:solidFill>
                <a:latin typeface="Cambria"/>
                <a:cs typeface="Cambria"/>
              </a:rPr>
              <a:t>several</a:t>
            </a: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30" dirty="0">
                <a:solidFill>
                  <a:srgbClr val="C00000"/>
                </a:solidFill>
                <a:latin typeface="Cambria"/>
                <a:cs typeface="Cambria"/>
              </a:rPr>
              <a:t>ways</a:t>
            </a:r>
            <a:r>
              <a:rPr sz="16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sz="16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commenting: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spc="-10" dirty="0">
                <a:solidFill>
                  <a:srgbClr val="001F5F"/>
                </a:solidFill>
                <a:latin typeface="Cambria"/>
                <a:cs typeface="Cambria"/>
              </a:rPr>
              <a:t>Syntax</a:t>
            </a:r>
            <a:r>
              <a:rPr sz="1200" b="1" spc="-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01F5F"/>
                </a:solidFill>
                <a:latin typeface="Cambria"/>
                <a:cs typeface="Cambria"/>
              </a:rPr>
              <a:t>for</a:t>
            </a:r>
            <a:r>
              <a:rPr sz="1200" b="1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01F5F"/>
                </a:solidFill>
                <a:latin typeface="Cambria"/>
                <a:cs typeface="Cambria"/>
              </a:rPr>
              <a:t>single-line</a:t>
            </a:r>
            <a:r>
              <a:rPr sz="1200" b="1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01F5F"/>
                </a:solidFill>
                <a:latin typeface="Cambria"/>
                <a:cs typeface="Cambria"/>
              </a:rPr>
              <a:t>comments: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200" dirty="0">
                <a:solidFill>
                  <a:srgbClr val="FF0000"/>
                </a:solidFill>
                <a:latin typeface="Consolas"/>
                <a:cs typeface="Consolas"/>
              </a:rPr>
              <a:t>&lt;?php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This is</a:t>
            </a:r>
            <a:r>
              <a:rPr sz="12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single-line comment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#</a:t>
            </a:r>
            <a:r>
              <a:rPr sz="12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This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is</a:t>
            </a:r>
            <a:r>
              <a:rPr sz="12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also</a:t>
            </a:r>
            <a:r>
              <a:rPr sz="12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a single-line</a:t>
            </a:r>
            <a:r>
              <a:rPr sz="12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comment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200" dirty="0">
                <a:solidFill>
                  <a:srgbClr val="FF0000"/>
                </a:solidFill>
                <a:latin typeface="Consolas"/>
                <a:cs typeface="Consolas"/>
              </a:rPr>
              <a:t>?&gt;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200" b="1" spc="-10" dirty="0">
                <a:solidFill>
                  <a:srgbClr val="001F5F"/>
                </a:solidFill>
                <a:latin typeface="Cambria"/>
                <a:cs typeface="Cambria"/>
              </a:rPr>
              <a:t>Syntax</a:t>
            </a:r>
            <a:r>
              <a:rPr sz="1200" b="1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01F5F"/>
                </a:solidFill>
                <a:latin typeface="Cambria"/>
                <a:cs typeface="Cambria"/>
              </a:rPr>
              <a:t>for</a:t>
            </a:r>
            <a:r>
              <a:rPr sz="1200" b="1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01F5F"/>
                </a:solidFill>
                <a:latin typeface="Cambria"/>
                <a:cs typeface="Cambria"/>
              </a:rPr>
              <a:t>multiple-line</a:t>
            </a:r>
            <a:r>
              <a:rPr sz="1200" b="1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b="1" spc="-5" dirty="0">
                <a:solidFill>
                  <a:srgbClr val="001F5F"/>
                </a:solidFill>
                <a:latin typeface="Cambria"/>
                <a:cs typeface="Cambria"/>
              </a:rPr>
              <a:t>comments: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300" spc="-5" dirty="0">
                <a:solidFill>
                  <a:srgbClr val="FF0000"/>
                </a:solidFill>
                <a:latin typeface="Consolas"/>
                <a:cs typeface="Consolas"/>
              </a:rPr>
              <a:t>&lt;?php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300" spc="-10" dirty="0">
                <a:solidFill>
                  <a:srgbClr val="008000"/>
                </a:solidFill>
                <a:latin typeface="Consolas"/>
                <a:cs typeface="Consolas"/>
              </a:rPr>
              <a:t>/*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300" spc="-10" dirty="0">
                <a:solidFill>
                  <a:srgbClr val="008000"/>
                </a:solidFill>
                <a:latin typeface="Consolas"/>
                <a:cs typeface="Consolas"/>
              </a:rPr>
              <a:t>This </a:t>
            </a:r>
            <a:r>
              <a:rPr sz="1300" dirty="0">
                <a:solidFill>
                  <a:srgbClr val="008000"/>
                </a:solidFill>
                <a:latin typeface="Consolas"/>
                <a:cs typeface="Consolas"/>
              </a:rPr>
              <a:t>is</a:t>
            </a:r>
            <a:r>
              <a:rPr sz="1300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3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008000"/>
                </a:solidFill>
                <a:latin typeface="Consolas"/>
                <a:cs typeface="Consolas"/>
              </a:rPr>
              <a:t>multiple-lines</a:t>
            </a:r>
            <a:r>
              <a:rPr sz="1300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008000"/>
                </a:solidFill>
                <a:latin typeface="Consolas"/>
                <a:cs typeface="Consolas"/>
              </a:rPr>
              <a:t>comment</a:t>
            </a:r>
            <a:r>
              <a:rPr sz="1300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008000"/>
                </a:solidFill>
                <a:latin typeface="Consolas"/>
                <a:cs typeface="Consolas"/>
              </a:rPr>
              <a:t>block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300" spc="-10" dirty="0">
                <a:solidFill>
                  <a:srgbClr val="008000"/>
                </a:solidFill>
                <a:latin typeface="Consolas"/>
                <a:cs typeface="Consolas"/>
              </a:rPr>
              <a:t>that</a:t>
            </a:r>
            <a:r>
              <a:rPr sz="13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008000"/>
                </a:solidFill>
                <a:latin typeface="Consolas"/>
                <a:cs typeface="Consolas"/>
              </a:rPr>
              <a:t>spans</a:t>
            </a:r>
            <a:r>
              <a:rPr sz="1300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008000"/>
                </a:solidFill>
                <a:latin typeface="Consolas"/>
                <a:cs typeface="Consolas"/>
              </a:rPr>
              <a:t>over</a:t>
            </a:r>
            <a:r>
              <a:rPr sz="1300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008000"/>
                </a:solidFill>
                <a:latin typeface="Consolas"/>
                <a:cs typeface="Consolas"/>
              </a:rPr>
              <a:t>multiple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300" spc="-5" dirty="0">
                <a:solidFill>
                  <a:srgbClr val="008000"/>
                </a:solidFill>
                <a:latin typeface="Consolas"/>
                <a:cs typeface="Consolas"/>
              </a:rPr>
              <a:t>lines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300" spc="-10" dirty="0">
                <a:solidFill>
                  <a:srgbClr val="008000"/>
                </a:solidFill>
                <a:latin typeface="Consolas"/>
                <a:cs typeface="Consolas"/>
              </a:rPr>
              <a:t>*/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300" spc="-10" dirty="0">
                <a:solidFill>
                  <a:srgbClr val="FF0000"/>
                </a:solidFill>
                <a:latin typeface="Consolas"/>
                <a:cs typeface="Consolas"/>
              </a:rPr>
              <a:t>?&gt;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17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6173" y="421386"/>
            <a:ext cx="3310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85" dirty="0"/>
              <a:t> </a:t>
            </a:r>
            <a:r>
              <a:rPr spc="-3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240" y="1475643"/>
            <a:ext cx="7498080" cy="390461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dirty="0">
                <a:solidFill>
                  <a:srgbClr val="001F5F"/>
                </a:solidFill>
                <a:latin typeface="Consolas"/>
                <a:cs typeface="Consolas"/>
              </a:rPr>
              <a:t>Variables</a:t>
            </a:r>
            <a:r>
              <a:rPr sz="20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onsolas"/>
                <a:cs typeface="Consolas"/>
              </a:rPr>
              <a:t>are</a:t>
            </a:r>
            <a:r>
              <a:rPr sz="20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onsolas"/>
                <a:cs typeface="Consolas"/>
              </a:rPr>
              <a:t>"containers"</a:t>
            </a:r>
            <a:r>
              <a:rPr sz="20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onsolas"/>
                <a:cs typeface="Consolas"/>
              </a:rPr>
              <a:t>for</a:t>
            </a:r>
            <a:r>
              <a:rPr sz="20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onsolas"/>
                <a:cs typeface="Consolas"/>
              </a:rPr>
              <a:t>storing</a:t>
            </a:r>
            <a:r>
              <a:rPr sz="20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onsolas"/>
                <a:cs typeface="Consolas"/>
              </a:rPr>
              <a:t>information.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b="1" spc="-10" dirty="0">
                <a:solidFill>
                  <a:srgbClr val="C00000"/>
                </a:solidFill>
                <a:latin typeface="Consolas"/>
                <a:cs typeface="Consolas"/>
              </a:rPr>
              <a:t>Creating (Declaring) PHP Variables: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In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60" dirty="0">
                <a:solidFill>
                  <a:srgbClr val="001F5F"/>
                </a:solidFill>
                <a:latin typeface="Cambria"/>
                <a:cs typeface="Cambria"/>
              </a:rPr>
              <a:t>PHP,</a:t>
            </a:r>
            <a:r>
              <a:rPr sz="18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variable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 starts</a:t>
            </a:r>
            <a:r>
              <a:rPr sz="18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with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 the $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sign, 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followed</a:t>
            </a:r>
            <a:r>
              <a:rPr sz="18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001F5F"/>
                </a:solidFill>
                <a:latin typeface="Cambria"/>
                <a:cs typeface="Cambria"/>
              </a:rPr>
              <a:t>by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 the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name</a:t>
            </a:r>
            <a:r>
              <a:rPr sz="18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18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8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variable: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mbria"/>
              <a:cs typeface="Cambria"/>
            </a:endParaRPr>
          </a:p>
          <a:p>
            <a:pPr marL="1270000">
              <a:lnSpc>
                <a:spcPct val="100000"/>
              </a:lnSpc>
            </a:pPr>
            <a:r>
              <a:rPr sz="2000" b="1" spc="-5" dirty="0">
                <a:solidFill>
                  <a:srgbClr val="C00000"/>
                </a:solidFill>
                <a:latin typeface="Cambria"/>
                <a:cs typeface="Cambria"/>
              </a:rPr>
              <a:t>Example:</a:t>
            </a:r>
            <a:endParaRPr sz="2000">
              <a:latin typeface="Cambria"/>
              <a:cs typeface="Cambria"/>
            </a:endParaRPr>
          </a:p>
          <a:p>
            <a:pPr marL="127000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&lt;?php</a:t>
            </a:r>
            <a:endParaRPr sz="2000">
              <a:latin typeface="Cambria"/>
              <a:cs typeface="Cambria"/>
            </a:endParaRPr>
          </a:p>
          <a:p>
            <a:pPr marL="127000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$txt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A42A2A"/>
                </a:solidFill>
                <a:latin typeface="Cambria"/>
                <a:cs typeface="Cambria"/>
              </a:rPr>
              <a:t>“welcome</a:t>
            </a:r>
            <a:r>
              <a:rPr sz="2000" spc="-40" dirty="0">
                <a:solidFill>
                  <a:srgbClr val="A42A2A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A42A2A"/>
                </a:solidFill>
                <a:latin typeface="Cambria"/>
                <a:cs typeface="Cambria"/>
              </a:rPr>
              <a:t>to</a:t>
            </a:r>
            <a:r>
              <a:rPr sz="2000" spc="-35" dirty="0">
                <a:solidFill>
                  <a:srgbClr val="A42A2A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A42A2A"/>
                </a:solidFill>
                <a:latin typeface="Cambria"/>
                <a:cs typeface="Cambria"/>
              </a:rPr>
              <a:t>PHP"</a:t>
            </a:r>
            <a:r>
              <a:rPr sz="2000" spc="5" dirty="0">
                <a:latin typeface="Cambria"/>
                <a:cs typeface="Cambria"/>
              </a:rPr>
              <a:t>;</a:t>
            </a:r>
            <a:endParaRPr sz="2000">
              <a:latin typeface="Cambria"/>
              <a:cs typeface="Cambria"/>
            </a:endParaRPr>
          </a:p>
          <a:p>
            <a:pPr marL="127000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$x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10</a:t>
            </a:r>
            <a:r>
              <a:rPr sz="2000" spc="-5" dirty="0">
                <a:latin typeface="Cambria"/>
                <a:cs typeface="Cambria"/>
              </a:rPr>
              <a:t>;</a:t>
            </a:r>
            <a:endParaRPr sz="2000">
              <a:latin typeface="Cambria"/>
              <a:cs typeface="Cambria"/>
            </a:endParaRPr>
          </a:p>
          <a:p>
            <a:pPr marL="127000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$y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20.5</a:t>
            </a:r>
            <a:r>
              <a:rPr sz="2000" spc="-10" dirty="0">
                <a:latin typeface="Cambria"/>
                <a:cs typeface="Cambria"/>
              </a:rPr>
              <a:t>;</a:t>
            </a:r>
            <a:endParaRPr sz="2000">
              <a:latin typeface="Cambria"/>
              <a:cs typeface="Cambria"/>
            </a:endParaRPr>
          </a:p>
          <a:p>
            <a:pPr marL="12700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?&gt;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18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6173" y="421386"/>
            <a:ext cx="3310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85" dirty="0"/>
              <a:t> </a:t>
            </a:r>
            <a:r>
              <a:rPr spc="-3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606270"/>
            <a:ext cx="8835390" cy="357187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b="1" spc="-10" dirty="0">
                <a:solidFill>
                  <a:srgbClr val="C00000"/>
                </a:solidFill>
                <a:latin typeface="Cambria"/>
                <a:cs typeface="Cambria"/>
              </a:rPr>
              <a:t>Rules</a:t>
            </a:r>
            <a:r>
              <a:rPr sz="2000" b="1" spc="-3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mbria"/>
                <a:cs typeface="Cambria"/>
              </a:rPr>
              <a:t>for</a:t>
            </a:r>
            <a:r>
              <a:rPr sz="20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mbria"/>
                <a:cs typeface="Cambria"/>
              </a:rPr>
              <a:t>PHP</a:t>
            </a:r>
            <a:r>
              <a:rPr sz="2000" b="1" spc="-3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mbria"/>
                <a:cs typeface="Cambria"/>
              </a:rPr>
              <a:t>variables: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variable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starts</a:t>
            </a:r>
            <a:r>
              <a:rPr sz="20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with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$ sign,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 followed</a:t>
            </a:r>
            <a:r>
              <a:rPr sz="2000" spc="-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by</a:t>
            </a:r>
            <a:r>
              <a:rPr sz="20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name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 variable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20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variable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 name</a:t>
            </a:r>
            <a:r>
              <a:rPr sz="20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must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start</a:t>
            </a:r>
            <a:r>
              <a:rPr sz="20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with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letter</a:t>
            </a:r>
            <a:r>
              <a:rPr sz="20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or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underscore</a:t>
            </a:r>
            <a:r>
              <a:rPr sz="20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character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variable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name</a:t>
            </a:r>
            <a:r>
              <a:rPr sz="20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cannot</a:t>
            </a:r>
            <a:r>
              <a:rPr sz="20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start</a:t>
            </a:r>
            <a:r>
              <a:rPr sz="20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with</a:t>
            </a:r>
            <a:r>
              <a:rPr sz="20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 number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2000" spc="1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variable</a:t>
            </a:r>
            <a:r>
              <a:rPr sz="2000" spc="1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name</a:t>
            </a:r>
            <a:r>
              <a:rPr sz="2000" spc="1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can</a:t>
            </a:r>
            <a:r>
              <a:rPr sz="2000" spc="1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only</a:t>
            </a:r>
            <a:r>
              <a:rPr sz="2000" spc="18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contain</a:t>
            </a:r>
            <a:r>
              <a:rPr sz="2000" spc="1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alpha-numeric</a:t>
            </a:r>
            <a:r>
              <a:rPr sz="2000" spc="16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characters</a:t>
            </a:r>
            <a:r>
              <a:rPr sz="2000" spc="1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2000" spc="1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underscores</a:t>
            </a:r>
            <a:endParaRPr sz="20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(A-z,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0-9,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 and</a:t>
            </a:r>
            <a:r>
              <a:rPr sz="20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_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)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  <a:tab pos="355600" algn="l"/>
                <a:tab pos="1395095" algn="l"/>
                <a:tab pos="2251075" algn="l"/>
                <a:tab pos="2748280" algn="l"/>
                <a:tab pos="4399280" algn="l"/>
                <a:tab pos="5371465" algn="l"/>
                <a:tab pos="5924550" algn="l"/>
                <a:tab pos="6830059" algn="l"/>
                <a:tab pos="7325995" algn="l"/>
                <a:tab pos="7884795" algn="l"/>
              </a:tabLst>
            </a:pPr>
            <a:r>
              <a:rPr sz="2000" spc="-120" dirty="0">
                <a:solidFill>
                  <a:srgbClr val="001F5F"/>
                </a:solidFill>
                <a:latin typeface="Cambria"/>
                <a:cs typeface="Cambria"/>
              </a:rPr>
              <a:t>V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ar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i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b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l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e	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na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m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es	a</a:t>
            </a:r>
            <a:r>
              <a:rPr sz="2000" spc="-30" dirty="0">
                <a:solidFill>
                  <a:srgbClr val="001F5F"/>
                </a:solidFill>
                <a:latin typeface="Cambria"/>
                <a:cs typeface="Cambria"/>
              </a:rPr>
              <a:t>r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e	ca</a:t>
            </a:r>
            <a:r>
              <a:rPr sz="2000" spc="5" dirty="0">
                <a:solidFill>
                  <a:srgbClr val="001F5F"/>
                </a:solidFill>
                <a:latin typeface="Cambria"/>
                <a:cs typeface="Cambria"/>
              </a:rPr>
              <a:t>s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e-s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e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n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si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t</a:t>
            </a:r>
            <a:r>
              <a:rPr sz="2000" spc="-45" dirty="0">
                <a:solidFill>
                  <a:srgbClr val="001F5F"/>
                </a:solidFill>
                <a:latin typeface="Cambria"/>
                <a:cs typeface="Cambria"/>
              </a:rPr>
              <a:t>i</a:t>
            </a:r>
            <a:r>
              <a:rPr sz="2000" spc="-40" dirty="0">
                <a:solidFill>
                  <a:srgbClr val="001F5F"/>
                </a:solidFill>
                <a:latin typeface="Cambria"/>
                <a:cs typeface="Cambria"/>
              </a:rPr>
              <a:t>v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e	(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$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n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m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e	a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n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d	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$N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am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e	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2000" spc="-35" dirty="0">
                <a:solidFill>
                  <a:srgbClr val="001F5F"/>
                </a:solidFill>
                <a:latin typeface="Cambria"/>
                <a:cs typeface="Cambria"/>
              </a:rPr>
              <a:t>r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e	t</a:t>
            </a:r>
            <a:r>
              <a:rPr sz="2000" spc="-45" dirty="0">
                <a:solidFill>
                  <a:srgbClr val="001F5F"/>
                </a:solidFill>
                <a:latin typeface="Cambria"/>
                <a:cs typeface="Cambria"/>
              </a:rPr>
              <a:t>w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o	di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f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fe</a:t>
            </a:r>
            <a:r>
              <a:rPr sz="2000" spc="-30" dirty="0">
                <a:solidFill>
                  <a:srgbClr val="001F5F"/>
                </a:solidFill>
                <a:latin typeface="Cambria"/>
                <a:cs typeface="Cambria"/>
              </a:rPr>
              <a:t>r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e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n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</a:t>
            </a:r>
            <a:endParaRPr sz="20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variables)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19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685800"/>
            <a:ext cx="4663440" cy="50063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1640" y="1854149"/>
            <a:ext cx="8300720" cy="41062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2400" spc="3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2400" spc="3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2400" spc="3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10">
                <a:solidFill>
                  <a:srgbClr val="001F5F"/>
                </a:solidFill>
                <a:latin typeface="Cambria"/>
                <a:cs typeface="Cambria"/>
              </a:rPr>
              <a:t>server</a:t>
            </a:r>
            <a:r>
              <a:rPr sz="2400" spc="33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lang="en-US" sz="2400" spc="330" dirty="0" smtClean="0">
                <a:solidFill>
                  <a:srgbClr val="001F5F"/>
                </a:solidFill>
                <a:latin typeface="Cambria"/>
                <a:cs typeface="Cambria"/>
              </a:rPr>
              <a:t>side </a:t>
            </a:r>
            <a:r>
              <a:rPr sz="2400" spc="-5" smtClean="0">
                <a:solidFill>
                  <a:srgbClr val="001F5F"/>
                </a:solidFill>
                <a:latin typeface="Cambria"/>
                <a:cs typeface="Cambria"/>
              </a:rPr>
              <a:t>scripting</a:t>
            </a:r>
            <a:r>
              <a:rPr sz="2400" spc="325" smtClean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language,</a:t>
            </a:r>
            <a:r>
              <a:rPr sz="2400" spc="3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2400" spc="3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2400" spc="3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powerful</a:t>
            </a:r>
            <a:r>
              <a:rPr sz="2400" spc="3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10">
                <a:solidFill>
                  <a:srgbClr val="001F5F"/>
                </a:solidFill>
                <a:latin typeface="Cambria"/>
                <a:cs typeface="Cambria"/>
              </a:rPr>
              <a:t>tool</a:t>
            </a:r>
            <a:r>
              <a:rPr sz="2400" spc="325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15" smtClean="0">
                <a:solidFill>
                  <a:srgbClr val="001F5F"/>
                </a:solidFill>
                <a:latin typeface="Cambria"/>
                <a:cs typeface="Cambria"/>
              </a:rPr>
              <a:t>for</a:t>
            </a:r>
            <a:r>
              <a:rPr lang="en-US" sz="2400" spc="-15" dirty="0" smtClean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smtClean="0">
                <a:solidFill>
                  <a:srgbClr val="001F5F"/>
                </a:solidFill>
                <a:latin typeface="Cambria"/>
                <a:cs typeface="Cambria"/>
              </a:rPr>
              <a:t>making</a:t>
            </a:r>
            <a:r>
              <a:rPr sz="2400" spc="-10" smtClean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dynamic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 and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interactive</a:t>
            </a:r>
            <a:r>
              <a:rPr sz="2400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0" dirty="0">
                <a:solidFill>
                  <a:srgbClr val="001F5F"/>
                </a:solidFill>
                <a:latin typeface="Cambria"/>
                <a:cs typeface="Cambria"/>
              </a:rPr>
              <a:t>Web</a:t>
            </a:r>
            <a:r>
              <a:rPr sz="24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pages.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scripts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are executed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on the</a:t>
            </a:r>
            <a:r>
              <a:rPr sz="24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40" dirty="0">
                <a:solidFill>
                  <a:srgbClr val="001F5F"/>
                </a:solidFill>
                <a:latin typeface="Cambria"/>
                <a:cs typeface="Cambria"/>
              </a:rPr>
              <a:t>server.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1F5F"/>
              </a:buClr>
              <a:buFont typeface="Wingdings"/>
              <a:buChar char=""/>
            </a:pPr>
            <a:endParaRPr sz="245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 free</a:t>
            </a:r>
            <a:r>
              <a:rPr sz="24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to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download</a:t>
            </a:r>
            <a:r>
              <a:rPr sz="24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use.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1F5F"/>
              </a:buClr>
              <a:buFont typeface="Wingdings"/>
              <a:buChar char=""/>
            </a:pPr>
            <a:endParaRPr sz="2450">
              <a:latin typeface="Cambria"/>
              <a:cs typeface="Cambria"/>
            </a:endParaRPr>
          </a:p>
          <a:p>
            <a:pPr marL="355600" marR="8255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1108075" algn="l"/>
                <a:tab pos="1521460" algn="l"/>
                <a:tab pos="1864360" algn="l"/>
                <a:tab pos="3713479" algn="l"/>
                <a:tab pos="4484370" algn="l"/>
                <a:tab pos="5167630" algn="l"/>
                <a:tab pos="6423025" algn="l"/>
                <a:tab pos="8023859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PHP	</a:t>
            </a:r>
            <a:r>
              <a:rPr sz="2400" spc="5" dirty="0">
                <a:solidFill>
                  <a:srgbClr val="001F5F"/>
                </a:solidFill>
                <a:latin typeface="Cambria"/>
                <a:cs typeface="Cambria"/>
              </a:rPr>
              <a:t>i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s	a	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wid</a:t>
            </a:r>
            <a:r>
              <a:rPr sz="2400" spc="5" dirty="0">
                <a:solidFill>
                  <a:srgbClr val="001F5F"/>
                </a:solidFill>
                <a:latin typeface="Cambria"/>
                <a:cs typeface="Cambria"/>
              </a:rPr>
              <a:t>e</a:t>
            </a:r>
            <a:r>
              <a:rPr sz="2400" spc="-55" dirty="0">
                <a:solidFill>
                  <a:srgbClr val="001F5F"/>
                </a:solidFill>
                <a:latin typeface="Cambria"/>
                <a:cs typeface="Cambria"/>
              </a:rPr>
              <a:t>l</a:t>
            </a:r>
            <a:r>
              <a:rPr sz="2400" spc="10" dirty="0">
                <a:solidFill>
                  <a:srgbClr val="001F5F"/>
                </a:solidFill>
                <a:latin typeface="Cambria"/>
                <a:cs typeface="Cambria"/>
              </a:rPr>
              <a:t>y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-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used,	f</a:t>
            </a:r>
            <a:r>
              <a:rPr sz="2400" spc="-45" dirty="0">
                <a:solidFill>
                  <a:srgbClr val="001F5F"/>
                </a:solidFill>
                <a:latin typeface="Cambria"/>
                <a:cs typeface="Cambria"/>
              </a:rPr>
              <a:t>r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e</a:t>
            </a:r>
            <a:r>
              <a:rPr sz="2400" spc="5" dirty="0">
                <a:solidFill>
                  <a:srgbClr val="001F5F"/>
                </a:solidFill>
                <a:latin typeface="Cambria"/>
                <a:cs typeface="Cambria"/>
              </a:rPr>
              <a:t>e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,	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an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d	e</a:t>
            </a:r>
            <a:r>
              <a:rPr sz="2400" spc="5" dirty="0">
                <a:solidFill>
                  <a:srgbClr val="001F5F"/>
                </a:solidFill>
                <a:latin typeface="Cambria"/>
                <a:cs typeface="Cambria"/>
              </a:rPr>
              <a:t>f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fici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e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n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	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al</a:t>
            </a:r>
            <a:r>
              <a:rPr sz="2400" spc="-20" dirty="0">
                <a:solidFill>
                  <a:srgbClr val="001F5F"/>
                </a:solidFill>
                <a:latin typeface="Cambria"/>
                <a:cs typeface="Cambria"/>
              </a:rPr>
              <a:t>t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ernat</a:t>
            </a:r>
            <a:r>
              <a:rPr sz="2400" spc="-50" dirty="0">
                <a:solidFill>
                  <a:srgbClr val="001F5F"/>
                </a:solidFill>
                <a:latin typeface="Cambria"/>
                <a:cs typeface="Cambria"/>
              </a:rPr>
              <a:t>i</a:t>
            </a:r>
            <a:r>
              <a:rPr sz="2400" spc="-60" dirty="0">
                <a:solidFill>
                  <a:srgbClr val="001F5F"/>
                </a:solidFill>
                <a:latin typeface="Cambria"/>
                <a:cs typeface="Cambria"/>
              </a:rPr>
              <a:t>v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e	</a:t>
            </a:r>
            <a:r>
              <a:rPr sz="2400" spc="-25" dirty="0">
                <a:solidFill>
                  <a:srgbClr val="001F5F"/>
                </a:solidFill>
                <a:latin typeface="Cambria"/>
                <a:cs typeface="Cambria"/>
              </a:rPr>
              <a:t>to 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competitors such</a:t>
            </a:r>
            <a:r>
              <a:rPr sz="24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as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J2EE</a:t>
            </a:r>
            <a:r>
              <a:rPr sz="24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and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Microsoft's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85" dirty="0">
                <a:solidFill>
                  <a:srgbClr val="001F5F"/>
                </a:solidFill>
                <a:latin typeface="Cambria"/>
                <a:cs typeface="Cambria"/>
              </a:rPr>
              <a:t>ASP.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1F5F"/>
              </a:buClr>
              <a:buFont typeface="Wingdings"/>
              <a:buChar char=""/>
            </a:pPr>
            <a:endParaRPr sz="245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8.0.3</a:t>
            </a:r>
            <a:r>
              <a:rPr sz="24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24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latest</a:t>
            </a:r>
            <a:r>
              <a:rPr sz="24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stable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release.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5541" y="6605108"/>
            <a:ext cx="12350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z="1200" b="1" dirty="0">
                <a:solidFill>
                  <a:srgbClr val="FF0000"/>
                </a:solidFill>
                <a:latin typeface="Candara"/>
                <a:cs typeface="Candara"/>
              </a:rPr>
              <a:t>PHP</a:t>
            </a:r>
            <a:r>
              <a:rPr sz="1200" b="1" spc="-10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1200" b="1" dirty="0">
                <a:solidFill>
                  <a:srgbClr val="FF0000"/>
                </a:solidFill>
                <a:latin typeface="Candara"/>
                <a:cs typeface="Candara"/>
              </a:rPr>
              <a:t>P</a:t>
            </a:r>
            <a:r>
              <a:rPr sz="1200" b="1" spc="5" dirty="0">
                <a:solidFill>
                  <a:srgbClr val="FF0000"/>
                </a:solidFill>
                <a:latin typeface="Candara"/>
                <a:cs typeface="Candara"/>
              </a:rPr>
              <a:t>r</a:t>
            </a:r>
            <a:r>
              <a:rPr sz="1200" b="1" dirty="0">
                <a:solidFill>
                  <a:srgbClr val="FF0000"/>
                </a:solidFill>
                <a:latin typeface="Candara"/>
                <a:cs typeface="Candara"/>
              </a:rPr>
              <a:t>ogra</a:t>
            </a:r>
            <a:r>
              <a:rPr sz="1200" b="1" spc="-5" dirty="0">
                <a:solidFill>
                  <a:srgbClr val="FF0000"/>
                </a:solidFill>
                <a:latin typeface="Candara"/>
                <a:cs typeface="Candara"/>
              </a:rPr>
              <a:t>mm</a:t>
            </a:r>
            <a:r>
              <a:rPr sz="1200" b="1" dirty="0">
                <a:solidFill>
                  <a:srgbClr val="FF0000"/>
                </a:solidFill>
                <a:latin typeface="Candara"/>
                <a:cs typeface="Candara"/>
              </a:rPr>
              <a:t>ing</a:t>
            </a:r>
            <a:endParaRPr sz="1200">
              <a:latin typeface="Candara"/>
              <a:cs typeface="Candar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6233" y="6605108"/>
            <a:ext cx="1581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ndara"/>
                <a:cs typeface="Candara"/>
              </a:rPr>
              <a:pPr marL="38100">
                <a:lnSpc>
                  <a:spcPts val="1210"/>
                </a:lnSpc>
              </a:pPr>
              <a:t>2</a:t>
            </a:fld>
            <a:endParaRPr sz="1200">
              <a:latin typeface="Candara"/>
              <a:cs typeface="Candar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07894" y="857758"/>
            <a:ext cx="31070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What</a:t>
            </a:r>
            <a:r>
              <a:rPr spc="-30" dirty="0"/>
              <a:t> </a:t>
            </a:r>
            <a:r>
              <a:rPr spc="-5" dirty="0"/>
              <a:t>is</a:t>
            </a:r>
            <a:r>
              <a:rPr spc="-45" dirty="0"/>
              <a:t> </a:t>
            </a:r>
            <a:r>
              <a:rPr spc="-5" dirty="0"/>
              <a:t>PHP?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6173" y="421386"/>
            <a:ext cx="3310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85" dirty="0"/>
              <a:t> </a:t>
            </a:r>
            <a:r>
              <a:rPr spc="-3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702054"/>
            <a:ext cx="8836025" cy="4085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00000"/>
                </a:solidFill>
                <a:latin typeface="Cambria"/>
                <a:cs typeface="Cambria"/>
              </a:rPr>
              <a:t>PHP</a:t>
            </a:r>
            <a:r>
              <a:rPr sz="2000" b="1" spc="-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mbria"/>
                <a:cs typeface="Cambria"/>
              </a:rPr>
              <a:t>is</a:t>
            </a:r>
            <a:r>
              <a:rPr sz="20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2000" b="1" spc="-10" dirty="0">
                <a:solidFill>
                  <a:srgbClr val="C00000"/>
                </a:solidFill>
                <a:latin typeface="Cambria"/>
                <a:cs typeface="Cambria"/>
              </a:rPr>
              <a:t> Loosely</a:t>
            </a:r>
            <a:r>
              <a:rPr sz="2000" b="1" spc="-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mbria"/>
                <a:cs typeface="Cambria"/>
              </a:rPr>
              <a:t>Typed</a:t>
            </a:r>
            <a:r>
              <a:rPr sz="2000" b="1" spc="-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mbria"/>
                <a:cs typeface="Cambria"/>
              </a:rPr>
              <a:t>Language: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300">
              <a:latin typeface="Cambria"/>
              <a:cs typeface="Cambria"/>
            </a:endParaRPr>
          </a:p>
          <a:p>
            <a:pPr marL="12700" marR="5080" indent="914400" algn="just">
              <a:lnSpc>
                <a:spcPct val="150000"/>
              </a:lnSpc>
              <a:spcBef>
                <a:spcPts val="1660"/>
              </a:spcBef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2000" spc="2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automatically</a:t>
            </a:r>
            <a:r>
              <a:rPr sz="2000" spc="2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associates</a:t>
            </a:r>
            <a:r>
              <a:rPr sz="2000" spc="2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2000" spc="2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data</a:t>
            </a:r>
            <a:r>
              <a:rPr sz="2000" spc="2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type</a:t>
            </a:r>
            <a:r>
              <a:rPr sz="2000" spc="2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to</a:t>
            </a:r>
            <a:r>
              <a:rPr sz="2000" spc="2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000" spc="2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variable,</a:t>
            </a:r>
            <a:r>
              <a:rPr sz="2000" spc="2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depending</a:t>
            </a:r>
            <a:r>
              <a:rPr sz="2000" spc="2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on </a:t>
            </a:r>
            <a:r>
              <a:rPr sz="2000" spc="-4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its 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value.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Since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data types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are not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set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in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strict sense, 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you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can do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things 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like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adding</a:t>
            </a:r>
            <a:r>
              <a:rPr sz="20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string</a:t>
            </a:r>
            <a:r>
              <a:rPr sz="20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to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an</a:t>
            </a:r>
            <a:r>
              <a:rPr sz="20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integer</a:t>
            </a:r>
            <a:r>
              <a:rPr sz="2000" spc="-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without</a:t>
            </a:r>
            <a:r>
              <a:rPr sz="20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causing</a:t>
            </a:r>
            <a:r>
              <a:rPr sz="20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an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40" dirty="0">
                <a:solidFill>
                  <a:srgbClr val="001F5F"/>
                </a:solidFill>
                <a:latin typeface="Cambria"/>
                <a:cs typeface="Cambria"/>
              </a:rPr>
              <a:t>error.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Cambria"/>
              <a:cs typeface="Cambria"/>
            </a:endParaRPr>
          </a:p>
          <a:p>
            <a:pPr marL="12700" marR="5715" indent="914400" algn="just">
              <a:lnSpc>
                <a:spcPct val="150100"/>
              </a:lnSpc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In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PHP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7, type declarations 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were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added.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This 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gives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an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option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to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specify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data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type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expected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when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declaring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 a</a:t>
            </a:r>
            <a:r>
              <a:rPr sz="20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function,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by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 enabling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 the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strict </a:t>
            </a:r>
            <a:r>
              <a:rPr sz="2000" spc="-4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requirement,</a:t>
            </a:r>
            <a:r>
              <a:rPr sz="20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it will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throw</a:t>
            </a:r>
            <a:r>
              <a:rPr sz="2000" spc="-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"Fatal</a:t>
            </a:r>
            <a:r>
              <a:rPr sz="20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Error"</a:t>
            </a:r>
            <a:r>
              <a:rPr sz="20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on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type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mismatch.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20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9701" y="421386"/>
            <a:ext cx="4782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50" dirty="0"/>
              <a:t> </a:t>
            </a:r>
            <a:r>
              <a:rPr spc="-35" dirty="0"/>
              <a:t>Variables</a:t>
            </a:r>
            <a:r>
              <a:rPr spc="-20" dirty="0"/>
              <a:t> </a:t>
            </a:r>
            <a:r>
              <a:rPr spc="-1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701749"/>
            <a:ext cx="8836025" cy="3830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In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75" dirty="0">
                <a:solidFill>
                  <a:srgbClr val="001F5F"/>
                </a:solidFill>
                <a:latin typeface="Cambria"/>
                <a:cs typeface="Cambria"/>
              </a:rPr>
              <a:t>PHP,</a:t>
            </a:r>
            <a:r>
              <a:rPr sz="24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variables</a:t>
            </a:r>
            <a:r>
              <a:rPr sz="24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can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be declared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anywhere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in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2400" spc="5" dirty="0">
                <a:solidFill>
                  <a:srgbClr val="001F5F"/>
                </a:solidFill>
                <a:latin typeface="Cambria"/>
                <a:cs typeface="Cambria"/>
              </a:rPr>
              <a:t>script.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400" spc="204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scope</a:t>
            </a:r>
            <a:r>
              <a:rPr sz="2400" spc="2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2400" spc="204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2400" spc="2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variable</a:t>
            </a:r>
            <a:r>
              <a:rPr sz="2400" spc="2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2400" spc="19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400" spc="2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part</a:t>
            </a:r>
            <a:r>
              <a:rPr sz="2400" spc="204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2400" spc="19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400" spc="2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script</a:t>
            </a:r>
            <a:r>
              <a:rPr sz="2400" spc="2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where</a:t>
            </a:r>
            <a:r>
              <a:rPr sz="2400" spc="2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400" spc="2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variable </a:t>
            </a:r>
            <a:r>
              <a:rPr sz="2400" spc="-509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can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be</a:t>
            </a:r>
            <a:r>
              <a:rPr sz="24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referenced/used.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C00000"/>
                </a:solidFill>
                <a:latin typeface="Cambria"/>
                <a:cs typeface="Cambria"/>
              </a:rPr>
              <a:t>PHP</a:t>
            </a:r>
            <a:r>
              <a:rPr sz="2400" b="1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mbria"/>
                <a:cs typeface="Cambria"/>
              </a:rPr>
              <a:t>has </a:t>
            </a:r>
            <a:r>
              <a:rPr sz="2400" b="1" spc="-15" dirty="0">
                <a:solidFill>
                  <a:srgbClr val="C00000"/>
                </a:solidFill>
                <a:latin typeface="Cambria"/>
                <a:cs typeface="Cambria"/>
              </a:rPr>
              <a:t>three</a:t>
            </a:r>
            <a:r>
              <a:rPr sz="24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mbria"/>
                <a:cs typeface="Cambria"/>
              </a:rPr>
              <a:t>different</a:t>
            </a:r>
            <a:r>
              <a:rPr sz="2400" b="1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mbria"/>
                <a:cs typeface="Cambria"/>
              </a:rPr>
              <a:t>variable</a:t>
            </a:r>
            <a:r>
              <a:rPr sz="24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mbria"/>
                <a:cs typeface="Cambria"/>
              </a:rPr>
              <a:t>scopes: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local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global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static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21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9701" y="421386"/>
            <a:ext cx="4782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50" dirty="0"/>
              <a:t> </a:t>
            </a:r>
            <a:r>
              <a:rPr spc="-35" dirty="0"/>
              <a:t>Variables</a:t>
            </a:r>
            <a:r>
              <a:rPr spc="-20" dirty="0"/>
              <a:t> </a:t>
            </a:r>
            <a:r>
              <a:rPr spc="-1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648714"/>
            <a:ext cx="8700770" cy="402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mbria"/>
                <a:cs typeface="Cambria"/>
              </a:rPr>
              <a:t>Global</a:t>
            </a:r>
            <a:r>
              <a:rPr sz="1800" b="1" spc="-4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mbria"/>
                <a:cs typeface="Cambria"/>
              </a:rPr>
              <a:t>Scope: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80000"/>
              </a:lnSpc>
              <a:spcBef>
                <a:spcPts val="1640"/>
              </a:spcBef>
            </a:pPr>
            <a:r>
              <a:rPr sz="1700" dirty="0">
                <a:solidFill>
                  <a:srgbClr val="001F5F"/>
                </a:solidFill>
                <a:latin typeface="Cambria"/>
                <a:cs typeface="Cambria"/>
              </a:rPr>
              <a:t>A </a:t>
            </a:r>
            <a:r>
              <a:rPr sz="1700" spc="-10" dirty="0">
                <a:solidFill>
                  <a:srgbClr val="001F5F"/>
                </a:solidFill>
                <a:latin typeface="Cambria"/>
                <a:cs typeface="Cambria"/>
              </a:rPr>
              <a:t>variable </a:t>
            </a:r>
            <a:r>
              <a:rPr sz="1700" spc="-5" dirty="0">
                <a:solidFill>
                  <a:srgbClr val="001F5F"/>
                </a:solidFill>
                <a:latin typeface="Cambria"/>
                <a:cs typeface="Cambria"/>
              </a:rPr>
              <a:t>declared outside </a:t>
            </a:r>
            <a:r>
              <a:rPr sz="1700" dirty="0">
                <a:solidFill>
                  <a:srgbClr val="001F5F"/>
                </a:solidFill>
                <a:latin typeface="Cambria"/>
                <a:cs typeface="Cambria"/>
              </a:rPr>
              <a:t>a </a:t>
            </a:r>
            <a:r>
              <a:rPr sz="1700" spc="-5" dirty="0">
                <a:solidFill>
                  <a:srgbClr val="001F5F"/>
                </a:solidFill>
                <a:latin typeface="Cambria"/>
                <a:cs typeface="Cambria"/>
              </a:rPr>
              <a:t>function has </a:t>
            </a:r>
            <a:r>
              <a:rPr sz="1700" dirty="0">
                <a:solidFill>
                  <a:srgbClr val="001F5F"/>
                </a:solidFill>
                <a:latin typeface="Cambria"/>
                <a:cs typeface="Cambria"/>
              </a:rPr>
              <a:t>a </a:t>
            </a:r>
            <a:r>
              <a:rPr sz="1700" spc="-10" dirty="0">
                <a:solidFill>
                  <a:srgbClr val="001F5F"/>
                </a:solidFill>
                <a:latin typeface="Cambria"/>
                <a:cs typeface="Cambria"/>
              </a:rPr>
              <a:t>GLOBAL </a:t>
            </a:r>
            <a:r>
              <a:rPr sz="1700" spc="-5" dirty="0">
                <a:solidFill>
                  <a:srgbClr val="001F5F"/>
                </a:solidFill>
                <a:latin typeface="Cambria"/>
                <a:cs typeface="Cambria"/>
              </a:rPr>
              <a:t>SCOPE and </a:t>
            </a:r>
            <a:r>
              <a:rPr sz="1700" dirty="0">
                <a:solidFill>
                  <a:srgbClr val="001F5F"/>
                </a:solidFill>
                <a:latin typeface="Cambria"/>
                <a:cs typeface="Cambria"/>
              </a:rPr>
              <a:t>can </a:t>
            </a:r>
            <a:r>
              <a:rPr sz="1700" spc="-15" dirty="0">
                <a:solidFill>
                  <a:srgbClr val="001F5F"/>
                </a:solidFill>
                <a:latin typeface="Cambria"/>
                <a:cs typeface="Cambria"/>
              </a:rPr>
              <a:t>only </a:t>
            </a:r>
            <a:r>
              <a:rPr sz="1700" spc="-5" dirty="0">
                <a:solidFill>
                  <a:srgbClr val="001F5F"/>
                </a:solidFill>
                <a:latin typeface="Cambria"/>
                <a:cs typeface="Cambria"/>
              </a:rPr>
              <a:t>be accessed outside </a:t>
            </a:r>
            <a:r>
              <a:rPr sz="1700" dirty="0">
                <a:solidFill>
                  <a:srgbClr val="001F5F"/>
                </a:solidFill>
                <a:latin typeface="Cambria"/>
                <a:cs typeface="Cambria"/>
              </a:rPr>
              <a:t>a </a:t>
            </a:r>
            <a:r>
              <a:rPr sz="1700" spc="-36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700" spc="-5" dirty="0">
                <a:solidFill>
                  <a:srgbClr val="001F5F"/>
                </a:solidFill>
                <a:latin typeface="Cambria"/>
                <a:cs typeface="Cambria"/>
              </a:rPr>
              <a:t>function.</a:t>
            </a:r>
            <a:endParaRPr sz="1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Example: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mbria"/>
              <a:cs typeface="Cambria"/>
            </a:endParaRPr>
          </a:p>
          <a:p>
            <a:pPr marL="1270000">
              <a:lnSpc>
                <a:spcPct val="100000"/>
              </a:lnSpc>
            </a:pPr>
            <a:r>
              <a:rPr sz="1600" b="1" spc="-25" dirty="0">
                <a:solidFill>
                  <a:srgbClr val="C00000"/>
                </a:solidFill>
                <a:latin typeface="Cambria"/>
                <a:cs typeface="Cambria"/>
              </a:rPr>
              <a:t>Variable</a:t>
            </a:r>
            <a:r>
              <a:rPr sz="16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with </a:t>
            </a: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global</a:t>
            </a: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scope:</a:t>
            </a:r>
            <a:endParaRPr sz="1600">
              <a:latin typeface="Cambria"/>
              <a:cs typeface="Cambria"/>
            </a:endParaRPr>
          </a:p>
          <a:p>
            <a:pPr marL="1270000">
              <a:lnSpc>
                <a:spcPts val="1730"/>
              </a:lnSpc>
            </a:pPr>
            <a:r>
              <a:rPr sz="1600" spc="-5" dirty="0">
                <a:solidFill>
                  <a:srgbClr val="FF0000"/>
                </a:solidFill>
                <a:latin typeface="Cambria"/>
                <a:cs typeface="Cambria"/>
              </a:rPr>
              <a:t>&lt;?php</a:t>
            </a:r>
            <a:endParaRPr sz="1600">
              <a:latin typeface="Cambria"/>
              <a:cs typeface="Cambria"/>
            </a:endParaRPr>
          </a:p>
          <a:p>
            <a:pPr marL="1841500">
              <a:lnSpc>
                <a:spcPts val="1730"/>
              </a:lnSpc>
            </a:pPr>
            <a:r>
              <a:rPr sz="1600" spc="-5" dirty="0">
                <a:latin typeface="Cambria"/>
                <a:cs typeface="Cambria"/>
              </a:rPr>
              <a:t>$a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=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mbria"/>
                <a:cs typeface="Cambria"/>
              </a:rPr>
              <a:t>10</a:t>
            </a:r>
            <a:r>
              <a:rPr sz="1600" spc="-5" dirty="0">
                <a:latin typeface="Cambria"/>
                <a:cs typeface="Cambria"/>
              </a:rPr>
              <a:t>;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ambria"/>
                <a:cs typeface="Cambria"/>
              </a:rPr>
              <a:t>//</a:t>
            </a:r>
            <a:r>
              <a:rPr sz="1600" spc="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Cambria"/>
                <a:cs typeface="Cambria"/>
              </a:rPr>
              <a:t>global</a:t>
            </a:r>
            <a:r>
              <a:rPr sz="1600" spc="-5" dirty="0">
                <a:solidFill>
                  <a:srgbClr val="008000"/>
                </a:solidFill>
                <a:latin typeface="Cambria"/>
                <a:cs typeface="Cambria"/>
              </a:rPr>
              <a:t> scope</a:t>
            </a:r>
            <a:endParaRPr sz="1600">
              <a:latin typeface="Cambria"/>
              <a:cs typeface="Cambria"/>
            </a:endParaRPr>
          </a:p>
          <a:p>
            <a:pPr marL="1841500">
              <a:lnSpc>
                <a:spcPts val="1730"/>
              </a:lnSpc>
              <a:spcBef>
                <a:spcPts val="1155"/>
              </a:spcBef>
            </a:pPr>
            <a:r>
              <a:rPr sz="1600" spc="-10" dirty="0">
                <a:solidFill>
                  <a:srgbClr val="0000CD"/>
                </a:solidFill>
                <a:latin typeface="Cambria"/>
                <a:cs typeface="Cambria"/>
              </a:rPr>
              <a:t>function</a:t>
            </a:r>
            <a:r>
              <a:rPr sz="1600" spc="-15" dirty="0">
                <a:solidFill>
                  <a:srgbClr val="0000CD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myFun()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2755900" marR="1439545">
              <a:lnSpc>
                <a:spcPts val="1540"/>
              </a:lnSpc>
              <a:spcBef>
                <a:spcPts val="175"/>
              </a:spcBef>
            </a:pPr>
            <a:r>
              <a:rPr sz="1600" spc="-5" dirty="0">
                <a:solidFill>
                  <a:srgbClr val="008000"/>
                </a:solidFill>
                <a:latin typeface="Cambria"/>
                <a:cs typeface="Cambria"/>
              </a:rPr>
              <a:t>//</a:t>
            </a:r>
            <a:r>
              <a:rPr sz="1600" spc="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Cambria"/>
                <a:cs typeface="Cambria"/>
              </a:rPr>
              <a:t>using</a:t>
            </a:r>
            <a:r>
              <a:rPr sz="1600" spc="2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ambria"/>
                <a:cs typeface="Cambria"/>
              </a:rPr>
              <a:t>x</a:t>
            </a:r>
            <a:r>
              <a:rPr sz="1600" spc="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ambria"/>
                <a:cs typeface="Cambria"/>
              </a:rPr>
              <a:t>inside</a:t>
            </a:r>
            <a:r>
              <a:rPr sz="1600" spc="1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Cambria"/>
                <a:cs typeface="Cambria"/>
              </a:rPr>
              <a:t>this</a:t>
            </a:r>
            <a:r>
              <a:rPr sz="1600" spc="10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ambria"/>
                <a:cs typeface="Cambria"/>
              </a:rPr>
              <a:t>function</a:t>
            </a:r>
            <a:r>
              <a:rPr sz="1600" spc="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Cambria"/>
                <a:cs typeface="Cambria"/>
              </a:rPr>
              <a:t>will</a:t>
            </a:r>
            <a:r>
              <a:rPr sz="1600" spc="1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Cambria"/>
                <a:cs typeface="Cambria"/>
              </a:rPr>
              <a:t>generate </a:t>
            </a:r>
            <a:r>
              <a:rPr sz="1600" spc="-5" dirty="0">
                <a:solidFill>
                  <a:srgbClr val="008000"/>
                </a:solidFill>
                <a:latin typeface="Cambria"/>
                <a:cs typeface="Cambria"/>
              </a:rPr>
              <a:t>an</a:t>
            </a:r>
            <a:r>
              <a:rPr sz="1600" spc="10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Cambria"/>
                <a:cs typeface="Cambria"/>
              </a:rPr>
              <a:t>error </a:t>
            </a:r>
            <a:r>
              <a:rPr sz="1600" spc="-33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00CD"/>
                </a:solidFill>
                <a:latin typeface="Cambria"/>
                <a:cs typeface="Cambria"/>
              </a:rPr>
              <a:t>echo </a:t>
            </a:r>
            <a:r>
              <a:rPr sz="1600" spc="-20" dirty="0">
                <a:solidFill>
                  <a:srgbClr val="A42A2A"/>
                </a:solidFill>
                <a:latin typeface="Cambria"/>
                <a:cs typeface="Cambria"/>
              </a:rPr>
              <a:t>"Variable</a:t>
            </a:r>
            <a:r>
              <a:rPr sz="1600" spc="15" dirty="0">
                <a:solidFill>
                  <a:srgbClr val="A42A2A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A42A2A"/>
                </a:solidFill>
                <a:latin typeface="Cambria"/>
                <a:cs typeface="Cambria"/>
              </a:rPr>
              <a:t>a</a:t>
            </a:r>
            <a:r>
              <a:rPr sz="1600" spc="5" dirty="0">
                <a:solidFill>
                  <a:srgbClr val="A42A2A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A42A2A"/>
                </a:solidFill>
                <a:latin typeface="Cambria"/>
                <a:cs typeface="Cambria"/>
              </a:rPr>
              <a:t>inside</a:t>
            </a:r>
            <a:r>
              <a:rPr sz="1600" spc="5" dirty="0">
                <a:solidFill>
                  <a:srgbClr val="A42A2A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A42A2A"/>
                </a:solidFill>
                <a:latin typeface="Cambria"/>
                <a:cs typeface="Cambria"/>
              </a:rPr>
              <a:t>function</a:t>
            </a:r>
            <a:r>
              <a:rPr sz="1600" dirty="0">
                <a:solidFill>
                  <a:srgbClr val="A42A2A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A42A2A"/>
                </a:solidFill>
                <a:latin typeface="Cambria"/>
                <a:cs typeface="Cambria"/>
              </a:rPr>
              <a:t>is:</a:t>
            </a:r>
            <a:r>
              <a:rPr sz="1600" spc="20" dirty="0">
                <a:solidFill>
                  <a:srgbClr val="A42A2A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A42A2A"/>
                </a:solidFill>
                <a:latin typeface="Cambria"/>
                <a:cs typeface="Cambria"/>
              </a:rPr>
              <a:t>$a"</a:t>
            </a:r>
            <a:r>
              <a:rPr sz="1600" spc="-15" dirty="0">
                <a:latin typeface="Cambria"/>
                <a:cs typeface="Cambria"/>
              </a:rPr>
              <a:t>;</a:t>
            </a:r>
            <a:endParaRPr sz="1600">
              <a:latin typeface="Cambria"/>
              <a:cs typeface="Cambria"/>
            </a:endParaRPr>
          </a:p>
          <a:p>
            <a:pPr marL="1841500">
              <a:lnSpc>
                <a:spcPts val="1350"/>
              </a:lnSpc>
            </a:pPr>
            <a:r>
              <a:rPr sz="1600" spc="-5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1841500">
              <a:lnSpc>
                <a:spcPts val="1730"/>
              </a:lnSpc>
            </a:pPr>
            <a:r>
              <a:rPr sz="1600" spc="-15" dirty="0">
                <a:latin typeface="Cambria"/>
                <a:cs typeface="Cambria"/>
              </a:rPr>
              <a:t>myFun();</a:t>
            </a:r>
            <a:endParaRPr sz="1600">
              <a:latin typeface="Cambria"/>
              <a:cs typeface="Cambria"/>
            </a:endParaRPr>
          </a:p>
          <a:p>
            <a:pPr marL="1841500">
              <a:lnSpc>
                <a:spcPts val="1730"/>
              </a:lnSpc>
              <a:spcBef>
                <a:spcPts val="1155"/>
              </a:spcBef>
            </a:pPr>
            <a:r>
              <a:rPr sz="1600" spc="-5" dirty="0">
                <a:solidFill>
                  <a:srgbClr val="0000CD"/>
                </a:solidFill>
                <a:latin typeface="Cambria"/>
                <a:cs typeface="Cambria"/>
              </a:rPr>
              <a:t>echo</a:t>
            </a:r>
            <a:r>
              <a:rPr sz="1600" dirty="0">
                <a:solidFill>
                  <a:srgbClr val="0000CD"/>
                </a:solidFill>
                <a:latin typeface="Cambria"/>
                <a:cs typeface="Cambria"/>
              </a:rPr>
              <a:t> </a:t>
            </a:r>
            <a:r>
              <a:rPr sz="1600" spc="-20" dirty="0">
                <a:solidFill>
                  <a:srgbClr val="A42A2A"/>
                </a:solidFill>
                <a:latin typeface="Cambria"/>
                <a:cs typeface="Cambria"/>
              </a:rPr>
              <a:t>"Variable</a:t>
            </a:r>
            <a:r>
              <a:rPr sz="1600" spc="30" dirty="0">
                <a:solidFill>
                  <a:srgbClr val="A42A2A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A42A2A"/>
                </a:solidFill>
                <a:latin typeface="Cambria"/>
                <a:cs typeface="Cambria"/>
              </a:rPr>
              <a:t>a</a:t>
            </a:r>
            <a:r>
              <a:rPr sz="1600" spc="10" dirty="0">
                <a:solidFill>
                  <a:srgbClr val="A42A2A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A42A2A"/>
                </a:solidFill>
                <a:latin typeface="Cambria"/>
                <a:cs typeface="Cambria"/>
              </a:rPr>
              <a:t>outside</a:t>
            </a:r>
            <a:r>
              <a:rPr sz="1600" spc="5" dirty="0">
                <a:solidFill>
                  <a:srgbClr val="A42A2A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A42A2A"/>
                </a:solidFill>
                <a:latin typeface="Cambria"/>
                <a:cs typeface="Cambria"/>
              </a:rPr>
              <a:t>function</a:t>
            </a:r>
            <a:r>
              <a:rPr sz="1600" spc="5" dirty="0">
                <a:solidFill>
                  <a:srgbClr val="A42A2A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A42A2A"/>
                </a:solidFill>
                <a:latin typeface="Cambria"/>
                <a:cs typeface="Cambria"/>
              </a:rPr>
              <a:t>is:</a:t>
            </a:r>
            <a:r>
              <a:rPr sz="1600" spc="20" dirty="0">
                <a:solidFill>
                  <a:srgbClr val="A42A2A"/>
                </a:solidFill>
                <a:latin typeface="Cambria"/>
                <a:cs typeface="Cambria"/>
              </a:rPr>
              <a:t> </a:t>
            </a:r>
            <a:r>
              <a:rPr sz="1600" spc="-20" dirty="0">
                <a:solidFill>
                  <a:srgbClr val="A42A2A"/>
                </a:solidFill>
                <a:latin typeface="Cambria"/>
                <a:cs typeface="Cambria"/>
              </a:rPr>
              <a:t>$a"</a:t>
            </a:r>
            <a:r>
              <a:rPr sz="1600" spc="-20" dirty="0">
                <a:latin typeface="Cambria"/>
                <a:cs typeface="Cambria"/>
              </a:rPr>
              <a:t>;</a:t>
            </a:r>
            <a:endParaRPr sz="1600">
              <a:latin typeface="Cambria"/>
              <a:cs typeface="Cambria"/>
            </a:endParaRPr>
          </a:p>
          <a:p>
            <a:pPr marL="1270000">
              <a:lnSpc>
                <a:spcPts val="1730"/>
              </a:lnSpc>
            </a:pPr>
            <a:r>
              <a:rPr sz="1600" spc="-10" dirty="0">
                <a:solidFill>
                  <a:srgbClr val="FF0000"/>
                </a:solidFill>
                <a:latin typeface="Cambria"/>
                <a:cs typeface="Cambria"/>
              </a:rPr>
              <a:t>?&gt;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22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9701" y="421386"/>
            <a:ext cx="4782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50" dirty="0"/>
              <a:t> </a:t>
            </a:r>
            <a:r>
              <a:rPr spc="-35" dirty="0"/>
              <a:t>Variables</a:t>
            </a:r>
            <a:r>
              <a:rPr spc="-20" dirty="0"/>
              <a:t> </a:t>
            </a:r>
            <a:r>
              <a:rPr spc="-1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493266"/>
            <a:ext cx="7912734" cy="4639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solidFill>
                  <a:srgbClr val="C00000"/>
                </a:solidFill>
                <a:latin typeface="Cambria"/>
                <a:cs typeface="Cambria"/>
              </a:rPr>
              <a:t>PHP</a:t>
            </a:r>
            <a:r>
              <a:rPr sz="19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900" b="1" spc="-10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19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900" b="1" spc="-10" dirty="0">
                <a:solidFill>
                  <a:srgbClr val="C00000"/>
                </a:solidFill>
                <a:latin typeface="Cambria"/>
                <a:cs typeface="Cambria"/>
              </a:rPr>
              <a:t>global</a:t>
            </a:r>
            <a:r>
              <a:rPr sz="19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900" b="1" spc="-25" dirty="0">
                <a:solidFill>
                  <a:srgbClr val="C00000"/>
                </a:solidFill>
                <a:latin typeface="Cambria"/>
                <a:cs typeface="Cambria"/>
              </a:rPr>
              <a:t>Keyword:</a:t>
            </a:r>
            <a:endParaRPr sz="1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1900" spc="-5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9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900" spc="-10" dirty="0">
                <a:solidFill>
                  <a:srgbClr val="001F5F"/>
                </a:solidFill>
                <a:latin typeface="Cambria"/>
                <a:cs typeface="Cambria"/>
              </a:rPr>
              <a:t>global </a:t>
            </a:r>
            <a:r>
              <a:rPr sz="1900" spc="-20" dirty="0">
                <a:solidFill>
                  <a:srgbClr val="001F5F"/>
                </a:solidFill>
                <a:latin typeface="Cambria"/>
                <a:cs typeface="Cambria"/>
              </a:rPr>
              <a:t>keyword</a:t>
            </a:r>
            <a:r>
              <a:rPr sz="19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900" spc="-5" dirty="0">
                <a:solidFill>
                  <a:srgbClr val="001F5F"/>
                </a:solidFill>
                <a:latin typeface="Cambria"/>
                <a:cs typeface="Cambria"/>
              </a:rPr>
              <a:t>is </a:t>
            </a:r>
            <a:r>
              <a:rPr sz="1900" spc="-10" dirty="0">
                <a:solidFill>
                  <a:srgbClr val="001F5F"/>
                </a:solidFill>
                <a:latin typeface="Cambria"/>
                <a:cs typeface="Cambria"/>
              </a:rPr>
              <a:t>used </a:t>
            </a:r>
            <a:r>
              <a:rPr sz="1900" spc="-15" dirty="0">
                <a:solidFill>
                  <a:srgbClr val="001F5F"/>
                </a:solidFill>
                <a:latin typeface="Cambria"/>
                <a:cs typeface="Cambria"/>
              </a:rPr>
              <a:t>to</a:t>
            </a:r>
            <a:r>
              <a:rPr sz="19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900" spc="-5" dirty="0">
                <a:solidFill>
                  <a:srgbClr val="001F5F"/>
                </a:solidFill>
                <a:latin typeface="Cambria"/>
                <a:cs typeface="Cambria"/>
              </a:rPr>
              <a:t>access</a:t>
            </a:r>
            <a:r>
              <a:rPr sz="19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9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9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900" spc="-10" dirty="0">
                <a:solidFill>
                  <a:srgbClr val="001F5F"/>
                </a:solidFill>
                <a:latin typeface="Cambria"/>
                <a:cs typeface="Cambria"/>
              </a:rPr>
              <a:t>global</a:t>
            </a:r>
            <a:r>
              <a:rPr sz="19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900" spc="-10" dirty="0">
                <a:solidFill>
                  <a:srgbClr val="001F5F"/>
                </a:solidFill>
                <a:latin typeface="Cambria"/>
                <a:cs typeface="Cambria"/>
              </a:rPr>
              <a:t>variable</a:t>
            </a:r>
            <a:r>
              <a:rPr sz="19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900" spc="-10" dirty="0">
                <a:solidFill>
                  <a:srgbClr val="001F5F"/>
                </a:solidFill>
                <a:latin typeface="Cambria"/>
                <a:cs typeface="Cambria"/>
              </a:rPr>
              <a:t>from</a:t>
            </a:r>
            <a:r>
              <a:rPr sz="1900" spc="-5" dirty="0">
                <a:solidFill>
                  <a:srgbClr val="001F5F"/>
                </a:solidFill>
                <a:latin typeface="Cambria"/>
                <a:cs typeface="Cambria"/>
              </a:rPr>
              <a:t> within</a:t>
            </a:r>
            <a:r>
              <a:rPr sz="19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9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9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900" spc="-5" dirty="0">
                <a:solidFill>
                  <a:srgbClr val="001F5F"/>
                </a:solidFill>
                <a:latin typeface="Cambria"/>
                <a:cs typeface="Cambria"/>
              </a:rPr>
              <a:t>function.</a:t>
            </a:r>
            <a:endParaRPr sz="1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900" spc="-80" dirty="0">
                <a:solidFill>
                  <a:srgbClr val="001F5F"/>
                </a:solidFill>
                <a:latin typeface="Cambria"/>
                <a:cs typeface="Cambria"/>
              </a:rPr>
              <a:t>To</a:t>
            </a:r>
            <a:r>
              <a:rPr sz="19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001F5F"/>
                </a:solidFill>
                <a:latin typeface="Cambria"/>
                <a:cs typeface="Cambria"/>
              </a:rPr>
              <a:t>do</a:t>
            </a:r>
            <a:r>
              <a:rPr sz="1900" spc="-5" dirty="0">
                <a:solidFill>
                  <a:srgbClr val="001F5F"/>
                </a:solidFill>
                <a:latin typeface="Cambria"/>
                <a:cs typeface="Cambria"/>
              </a:rPr>
              <a:t> this,</a:t>
            </a:r>
            <a:r>
              <a:rPr sz="19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900" spc="-10" dirty="0">
                <a:solidFill>
                  <a:srgbClr val="001F5F"/>
                </a:solidFill>
                <a:latin typeface="Cambria"/>
                <a:cs typeface="Cambria"/>
              </a:rPr>
              <a:t>use</a:t>
            </a:r>
            <a:r>
              <a:rPr sz="19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900" spc="-1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9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900" spc="-10" dirty="0">
                <a:solidFill>
                  <a:srgbClr val="001F5F"/>
                </a:solidFill>
                <a:latin typeface="Cambria"/>
                <a:cs typeface="Cambria"/>
              </a:rPr>
              <a:t>global</a:t>
            </a:r>
            <a:r>
              <a:rPr sz="19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900" spc="-20" dirty="0">
                <a:solidFill>
                  <a:srgbClr val="001F5F"/>
                </a:solidFill>
                <a:latin typeface="Cambria"/>
                <a:cs typeface="Cambria"/>
              </a:rPr>
              <a:t>keyword</a:t>
            </a:r>
            <a:r>
              <a:rPr sz="19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900" spc="-15" dirty="0">
                <a:solidFill>
                  <a:srgbClr val="001F5F"/>
                </a:solidFill>
                <a:latin typeface="Cambria"/>
                <a:cs typeface="Cambria"/>
              </a:rPr>
              <a:t>before</a:t>
            </a:r>
            <a:r>
              <a:rPr sz="19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900" spc="-1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9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900" spc="-10" dirty="0">
                <a:solidFill>
                  <a:srgbClr val="001F5F"/>
                </a:solidFill>
                <a:latin typeface="Cambria"/>
                <a:cs typeface="Cambria"/>
              </a:rPr>
              <a:t>variables </a:t>
            </a:r>
            <a:r>
              <a:rPr sz="1900" spc="-5" dirty="0">
                <a:solidFill>
                  <a:srgbClr val="001F5F"/>
                </a:solidFill>
                <a:latin typeface="Cambria"/>
                <a:cs typeface="Cambria"/>
              </a:rPr>
              <a:t>(inside</a:t>
            </a:r>
            <a:r>
              <a:rPr sz="19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900" spc="-1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900" spc="-5" dirty="0">
                <a:solidFill>
                  <a:srgbClr val="001F5F"/>
                </a:solidFill>
                <a:latin typeface="Cambria"/>
                <a:cs typeface="Cambria"/>
              </a:rPr>
              <a:t> function):</a:t>
            </a:r>
            <a:endParaRPr sz="1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Example: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1270000">
              <a:lnSpc>
                <a:spcPct val="100000"/>
              </a:lnSpc>
            </a:pPr>
            <a:r>
              <a:rPr sz="1600" b="1" spc="-25" dirty="0">
                <a:solidFill>
                  <a:srgbClr val="C00000"/>
                </a:solidFill>
                <a:latin typeface="Cambria"/>
                <a:cs typeface="Cambria"/>
              </a:rPr>
              <a:t>Variable</a:t>
            </a:r>
            <a:r>
              <a:rPr sz="16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with </a:t>
            </a: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global</a:t>
            </a: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scope:</a:t>
            </a:r>
            <a:endParaRPr sz="1600">
              <a:latin typeface="Cambria"/>
              <a:cs typeface="Cambria"/>
            </a:endParaRPr>
          </a:p>
          <a:p>
            <a:pPr marL="1270000">
              <a:lnSpc>
                <a:spcPts val="1730"/>
              </a:lnSpc>
            </a:pPr>
            <a:r>
              <a:rPr sz="1600" spc="-5" dirty="0">
                <a:solidFill>
                  <a:srgbClr val="FF0000"/>
                </a:solidFill>
                <a:latin typeface="Cambria"/>
                <a:cs typeface="Cambria"/>
              </a:rPr>
              <a:t>&lt;?php</a:t>
            </a:r>
            <a:endParaRPr sz="1600">
              <a:latin typeface="Cambria"/>
              <a:cs typeface="Cambria"/>
            </a:endParaRPr>
          </a:p>
          <a:p>
            <a:pPr marL="1841500">
              <a:lnSpc>
                <a:spcPts val="1730"/>
              </a:lnSpc>
            </a:pPr>
            <a:r>
              <a:rPr sz="1600" spc="-5" dirty="0">
                <a:latin typeface="Cambria"/>
                <a:cs typeface="Cambria"/>
              </a:rPr>
              <a:t>$a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=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mbria"/>
                <a:cs typeface="Cambria"/>
              </a:rPr>
              <a:t>10</a:t>
            </a:r>
            <a:r>
              <a:rPr sz="1600" spc="-5" dirty="0">
                <a:latin typeface="Cambria"/>
                <a:cs typeface="Cambria"/>
              </a:rPr>
              <a:t>;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ambria"/>
                <a:cs typeface="Cambria"/>
              </a:rPr>
              <a:t>//</a:t>
            </a:r>
            <a:r>
              <a:rPr sz="1600" spc="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Cambria"/>
                <a:cs typeface="Cambria"/>
              </a:rPr>
              <a:t>global</a:t>
            </a:r>
            <a:r>
              <a:rPr sz="1600" spc="-5" dirty="0">
                <a:solidFill>
                  <a:srgbClr val="008000"/>
                </a:solidFill>
                <a:latin typeface="Cambria"/>
                <a:cs typeface="Cambria"/>
              </a:rPr>
              <a:t> scope</a:t>
            </a:r>
            <a:endParaRPr sz="1600">
              <a:latin typeface="Cambria"/>
              <a:cs typeface="Cambria"/>
            </a:endParaRPr>
          </a:p>
          <a:p>
            <a:pPr marL="1936114">
              <a:lnSpc>
                <a:spcPct val="100000"/>
              </a:lnSpc>
            </a:pPr>
            <a:r>
              <a:rPr sz="1600" spc="-5" dirty="0">
                <a:latin typeface="Cambria"/>
                <a:cs typeface="Cambria"/>
              </a:rPr>
              <a:t>$b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=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mbria"/>
                <a:cs typeface="Cambria"/>
              </a:rPr>
              <a:t>20</a:t>
            </a:r>
            <a:r>
              <a:rPr sz="1600" spc="-5" dirty="0">
                <a:latin typeface="Cambria"/>
                <a:cs typeface="Cambria"/>
              </a:rPr>
              <a:t>;</a:t>
            </a:r>
            <a:endParaRPr sz="1600">
              <a:latin typeface="Cambria"/>
              <a:cs typeface="Cambria"/>
            </a:endParaRPr>
          </a:p>
          <a:p>
            <a:pPr marL="1841500">
              <a:lnSpc>
                <a:spcPts val="1730"/>
              </a:lnSpc>
              <a:spcBef>
                <a:spcPts val="1155"/>
              </a:spcBef>
            </a:pPr>
            <a:r>
              <a:rPr sz="1600" spc="-10" dirty="0">
                <a:solidFill>
                  <a:srgbClr val="0000CD"/>
                </a:solidFill>
                <a:latin typeface="Cambria"/>
                <a:cs typeface="Cambria"/>
              </a:rPr>
              <a:t>function</a:t>
            </a:r>
            <a:r>
              <a:rPr sz="1600" spc="-15" dirty="0">
                <a:solidFill>
                  <a:srgbClr val="0000CD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myFun()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R="4017645" algn="r">
              <a:lnSpc>
                <a:spcPts val="1730"/>
              </a:lnSpc>
            </a:pPr>
            <a:r>
              <a:rPr sz="1600" spc="-10" dirty="0">
                <a:latin typeface="Cambria"/>
                <a:cs typeface="Cambria"/>
              </a:rPr>
              <a:t>global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$a,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$b;</a:t>
            </a:r>
            <a:endParaRPr sz="1600">
              <a:latin typeface="Cambria"/>
              <a:cs typeface="Cambria"/>
            </a:endParaRPr>
          </a:p>
          <a:p>
            <a:pPr marR="4038600" algn="r">
              <a:lnSpc>
                <a:spcPts val="1730"/>
              </a:lnSpc>
            </a:pPr>
            <a:r>
              <a:rPr sz="1600" spc="-5" dirty="0">
                <a:latin typeface="Cambria"/>
                <a:cs typeface="Cambria"/>
              </a:rPr>
              <a:t>$b=$a+$b;</a:t>
            </a:r>
            <a:endParaRPr sz="1600">
              <a:latin typeface="Cambria"/>
              <a:cs typeface="Cambria"/>
            </a:endParaRPr>
          </a:p>
          <a:p>
            <a:pPr marL="1841500">
              <a:lnSpc>
                <a:spcPts val="1540"/>
              </a:lnSpc>
            </a:pPr>
            <a:r>
              <a:rPr sz="1600" spc="-5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1841500">
              <a:lnSpc>
                <a:spcPts val="1730"/>
              </a:lnSpc>
            </a:pPr>
            <a:r>
              <a:rPr sz="1600" spc="-15" dirty="0">
                <a:latin typeface="Cambria"/>
                <a:cs typeface="Cambria"/>
              </a:rPr>
              <a:t>myFun();</a:t>
            </a:r>
            <a:endParaRPr sz="1600">
              <a:latin typeface="Cambria"/>
              <a:cs typeface="Cambria"/>
            </a:endParaRPr>
          </a:p>
          <a:p>
            <a:pPr marL="1841500">
              <a:lnSpc>
                <a:spcPts val="1730"/>
              </a:lnSpc>
              <a:spcBef>
                <a:spcPts val="1150"/>
              </a:spcBef>
            </a:pPr>
            <a:r>
              <a:rPr sz="1600" spc="-5" dirty="0">
                <a:solidFill>
                  <a:srgbClr val="0000CD"/>
                </a:solidFill>
                <a:latin typeface="Cambria"/>
                <a:cs typeface="Cambria"/>
              </a:rPr>
              <a:t>echo</a:t>
            </a:r>
            <a:r>
              <a:rPr sz="1600" spc="-35" dirty="0">
                <a:solidFill>
                  <a:srgbClr val="0000CD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$b;</a:t>
            </a:r>
            <a:endParaRPr sz="1600">
              <a:latin typeface="Cambria"/>
              <a:cs typeface="Cambria"/>
            </a:endParaRPr>
          </a:p>
          <a:p>
            <a:pPr marL="1270000">
              <a:lnSpc>
                <a:spcPts val="1730"/>
              </a:lnSpc>
            </a:pPr>
            <a:r>
              <a:rPr sz="1600" spc="-10" dirty="0">
                <a:solidFill>
                  <a:srgbClr val="FF0000"/>
                </a:solidFill>
                <a:latin typeface="Cambria"/>
                <a:cs typeface="Cambria"/>
              </a:rPr>
              <a:t>?&gt;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23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9701" y="421386"/>
            <a:ext cx="4782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50" dirty="0"/>
              <a:t> </a:t>
            </a:r>
            <a:r>
              <a:rPr spc="-35" dirty="0"/>
              <a:t>Variables</a:t>
            </a:r>
            <a:r>
              <a:rPr spc="-20" dirty="0"/>
              <a:t> </a:t>
            </a:r>
            <a:r>
              <a:rPr spc="-1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551178"/>
            <a:ext cx="8836025" cy="447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"/>
                <a:cs typeface="Cambria"/>
              </a:rPr>
              <a:t>PHP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also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stores</a:t>
            </a:r>
            <a:r>
              <a:rPr sz="1800" spc="-5" dirty="0">
                <a:latin typeface="Cambria"/>
                <a:cs typeface="Cambria"/>
              </a:rPr>
              <a:t> all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global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variables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an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array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called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$GLOBALS[index].</a:t>
            </a:r>
            <a:r>
              <a:rPr sz="1800" spc="37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 </a:t>
            </a:r>
            <a:r>
              <a:rPr sz="1800" spc="-38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index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holds </a:t>
            </a:r>
            <a:r>
              <a:rPr sz="1800" spc="-5" dirty="0">
                <a:latin typeface="Cambria"/>
                <a:cs typeface="Cambria"/>
              </a:rPr>
              <a:t>the name </a:t>
            </a:r>
            <a:r>
              <a:rPr sz="1800" dirty="0">
                <a:latin typeface="Cambria"/>
                <a:cs typeface="Cambria"/>
              </a:rPr>
              <a:t>of </a:t>
            </a:r>
            <a:r>
              <a:rPr sz="1800" spc="-5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variable.</a:t>
            </a:r>
            <a:r>
              <a:rPr sz="1800" spc="-5" dirty="0">
                <a:latin typeface="Cambria"/>
                <a:cs typeface="Cambria"/>
              </a:rPr>
              <a:t> This </a:t>
            </a:r>
            <a:r>
              <a:rPr sz="1800" spc="-20" dirty="0">
                <a:latin typeface="Cambria"/>
                <a:cs typeface="Cambria"/>
              </a:rPr>
              <a:t>array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 </a:t>
            </a:r>
            <a:r>
              <a:rPr sz="1800" spc="-5" dirty="0">
                <a:latin typeface="Cambria"/>
                <a:cs typeface="Cambria"/>
              </a:rPr>
              <a:t>also accessible from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within</a:t>
            </a:r>
            <a:r>
              <a:rPr sz="1800" spc="3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functions 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and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can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be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used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to</a:t>
            </a:r>
            <a:r>
              <a:rPr sz="1800" spc="-10" dirty="0">
                <a:latin typeface="Cambria"/>
                <a:cs typeface="Cambria"/>
              </a:rPr>
              <a:t> update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global</a:t>
            </a:r>
            <a:r>
              <a:rPr sz="1800" spc="-10" dirty="0">
                <a:latin typeface="Cambria"/>
                <a:cs typeface="Cambria"/>
              </a:rPr>
              <a:t> variables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directly.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Cambria"/>
                <a:cs typeface="Cambria"/>
              </a:rPr>
              <a:t>Example:</a:t>
            </a:r>
            <a:endParaRPr sz="180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&lt;?php</a:t>
            </a:r>
            <a:endParaRPr sz="180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$a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=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10</a:t>
            </a:r>
            <a:r>
              <a:rPr sz="1800" spc="-5" dirty="0">
                <a:latin typeface="Cambria"/>
                <a:cs typeface="Cambria"/>
              </a:rPr>
              <a:t>;</a:t>
            </a:r>
            <a:endParaRPr sz="180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$b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=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20</a:t>
            </a:r>
            <a:r>
              <a:rPr sz="1800" spc="-5" dirty="0">
                <a:latin typeface="Cambria"/>
                <a:cs typeface="Cambria"/>
              </a:rPr>
              <a:t>;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</a:pPr>
            <a:r>
              <a:rPr sz="1800" dirty="0">
                <a:solidFill>
                  <a:srgbClr val="0000CD"/>
                </a:solidFill>
                <a:latin typeface="Cambria"/>
                <a:cs typeface="Cambria"/>
              </a:rPr>
              <a:t>function</a:t>
            </a:r>
            <a:r>
              <a:rPr sz="1800" spc="-35" dirty="0">
                <a:solidFill>
                  <a:srgbClr val="0000CD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myFun()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{</a:t>
            </a:r>
            <a:endParaRPr sz="1800">
              <a:latin typeface="Cambria"/>
              <a:cs typeface="Cambria"/>
            </a:endParaRPr>
          </a:p>
          <a:p>
            <a:pPr marL="915035">
              <a:lnSpc>
                <a:spcPct val="100000"/>
              </a:lnSpc>
            </a:pPr>
            <a:r>
              <a:rPr sz="1800" spc="-10" dirty="0">
                <a:solidFill>
                  <a:srgbClr val="DAA41F"/>
                </a:solidFill>
                <a:latin typeface="Cambria"/>
                <a:cs typeface="Cambria"/>
              </a:rPr>
              <a:t>$GLOBALS</a:t>
            </a:r>
            <a:r>
              <a:rPr sz="1800" spc="-10" dirty="0">
                <a:latin typeface="Cambria"/>
                <a:cs typeface="Cambria"/>
              </a:rPr>
              <a:t>[</a:t>
            </a:r>
            <a:r>
              <a:rPr sz="1800" spc="-10" dirty="0">
                <a:solidFill>
                  <a:srgbClr val="A42A2A"/>
                </a:solidFill>
                <a:latin typeface="Cambria"/>
                <a:cs typeface="Cambria"/>
              </a:rPr>
              <a:t>‘b'</a:t>
            </a:r>
            <a:r>
              <a:rPr sz="1800" spc="-10" dirty="0">
                <a:latin typeface="Cambria"/>
                <a:cs typeface="Cambria"/>
              </a:rPr>
              <a:t>]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= </a:t>
            </a:r>
            <a:r>
              <a:rPr sz="1800" spc="-10" dirty="0">
                <a:solidFill>
                  <a:srgbClr val="DAA41F"/>
                </a:solidFill>
                <a:latin typeface="Cambria"/>
                <a:cs typeface="Cambria"/>
              </a:rPr>
              <a:t>$GLOBALS</a:t>
            </a:r>
            <a:r>
              <a:rPr sz="1800" spc="-10" dirty="0">
                <a:latin typeface="Cambria"/>
                <a:cs typeface="Cambria"/>
              </a:rPr>
              <a:t>[</a:t>
            </a:r>
            <a:r>
              <a:rPr sz="1800" spc="-10" dirty="0">
                <a:solidFill>
                  <a:srgbClr val="A42A2A"/>
                </a:solidFill>
                <a:latin typeface="Cambria"/>
                <a:cs typeface="Cambria"/>
              </a:rPr>
              <a:t>‘a'</a:t>
            </a:r>
            <a:r>
              <a:rPr sz="1800" spc="-10" dirty="0">
                <a:latin typeface="Cambria"/>
                <a:cs typeface="Cambria"/>
              </a:rPr>
              <a:t>]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+ </a:t>
            </a:r>
            <a:r>
              <a:rPr sz="1800" spc="-10" dirty="0">
                <a:solidFill>
                  <a:srgbClr val="DAA41F"/>
                </a:solidFill>
                <a:latin typeface="Cambria"/>
                <a:cs typeface="Cambria"/>
              </a:rPr>
              <a:t>$GLOBALS</a:t>
            </a:r>
            <a:r>
              <a:rPr sz="1800" spc="-10" dirty="0">
                <a:latin typeface="Cambria"/>
                <a:cs typeface="Cambria"/>
              </a:rPr>
              <a:t>[</a:t>
            </a:r>
            <a:r>
              <a:rPr sz="1800" spc="-10" dirty="0">
                <a:solidFill>
                  <a:srgbClr val="A42A2A"/>
                </a:solidFill>
                <a:latin typeface="Cambria"/>
                <a:cs typeface="Cambria"/>
              </a:rPr>
              <a:t>‘b'</a:t>
            </a:r>
            <a:r>
              <a:rPr sz="1800" spc="-10" dirty="0">
                <a:latin typeface="Cambria"/>
                <a:cs typeface="Cambria"/>
              </a:rPr>
              <a:t>];</a:t>
            </a:r>
            <a:endParaRPr sz="180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mbria"/>
                <a:cs typeface="Cambria"/>
              </a:rPr>
              <a:t>myFun();</a:t>
            </a:r>
            <a:endParaRPr sz="180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</a:pPr>
            <a:r>
              <a:rPr sz="1800" dirty="0">
                <a:solidFill>
                  <a:srgbClr val="0000CD"/>
                </a:solidFill>
                <a:latin typeface="Cambria"/>
                <a:cs typeface="Cambria"/>
              </a:rPr>
              <a:t>echo</a:t>
            </a:r>
            <a:r>
              <a:rPr sz="1800" spc="-40" dirty="0">
                <a:solidFill>
                  <a:srgbClr val="0000CD"/>
                </a:solidFill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$b; </a:t>
            </a:r>
            <a:r>
              <a:rPr sz="1800" dirty="0">
                <a:solidFill>
                  <a:srgbClr val="008000"/>
                </a:solidFill>
                <a:latin typeface="Cambria"/>
                <a:cs typeface="Cambria"/>
              </a:rPr>
              <a:t>//</a:t>
            </a:r>
            <a:r>
              <a:rPr sz="1800" spc="-1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ambria"/>
                <a:cs typeface="Cambria"/>
              </a:rPr>
              <a:t>outputs</a:t>
            </a:r>
            <a:r>
              <a:rPr sz="1800" spc="-10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8000"/>
                </a:solidFill>
                <a:latin typeface="Cambria"/>
                <a:cs typeface="Cambria"/>
              </a:rPr>
              <a:t>30</a:t>
            </a:r>
            <a:endParaRPr sz="180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?&gt;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24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7662" y="3036061"/>
            <a:ext cx="7340600" cy="3073400"/>
            <a:chOff x="597662" y="3036061"/>
            <a:chExt cx="7340600" cy="3073400"/>
          </a:xfrm>
        </p:grpSpPr>
        <p:sp>
          <p:nvSpPr>
            <p:cNvPr id="3" name="object 3"/>
            <p:cNvSpPr/>
            <p:nvPr/>
          </p:nvSpPr>
          <p:spPr>
            <a:xfrm>
              <a:off x="610362" y="3048761"/>
              <a:ext cx="7315200" cy="3048000"/>
            </a:xfrm>
            <a:custGeom>
              <a:avLst/>
              <a:gdLst/>
              <a:ahLst/>
              <a:cxnLst/>
              <a:rect l="l" t="t" r="r" b="b"/>
              <a:pathLst>
                <a:path w="7315200" h="3048000">
                  <a:moveTo>
                    <a:pt x="6807200" y="0"/>
                  </a:moveTo>
                  <a:lnTo>
                    <a:pt x="508012" y="0"/>
                  </a:lnTo>
                  <a:lnTo>
                    <a:pt x="459087" y="2325"/>
                  </a:lnTo>
                  <a:lnTo>
                    <a:pt x="411478" y="9160"/>
                  </a:lnTo>
                  <a:lnTo>
                    <a:pt x="365397" y="20292"/>
                  </a:lnTo>
                  <a:lnTo>
                    <a:pt x="321058" y="35506"/>
                  </a:lnTo>
                  <a:lnTo>
                    <a:pt x="278674" y="54592"/>
                  </a:lnTo>
                  <a:lnTo>
                    <a:pt x="238456" y="77335"/>
                  </a:lnTo>
                  <a:lnTo>
                    <a:pt x="200619" y="103522"/>
                  </a:lnTo>
                  <a:lnTo>
                    <a:pt x="165376" y="132941"/>
                  </a:lnTo>
                  <a:lnTo>
                    <a:pt x="132938" y="165379"/>
                  </a:lnTo>
                  <a:lnTo>
                    <a:pt x="103519" y="200622"/>
                  </a:lnTo>
                  <a:lnTo>
                    <a:pt x="77332" y="238459"/>
                  </a:lnTo>
                  <a:lnTo>
                    <a:pt x="54590" y="278675"/>
                  </a:lnTo>
                  <a:lnTo>
                    <a:pt x="35505" y="321058"/>
                  </a:lnTo>
                  <a:lnTo>
                    <a:pt x="20291" y="365395"/>
                  </a:lnTo>
                  <a:lnTo>
                    <a:pt x="9160" y="411473"/>
                  </a:lnTo>
                  <a:lnTo>
                    <a:pt x="2325" y="459078"/>
                  </a:lnTo>
                  <a:lnTo>
                    <a:pt x="0" y="508000"/>
                  </a:lnTo>
                  <a:lnTo>
                    <a:pt x="0" y="2539987"/>
                  </a:lnTo>
                  <a:lnTo>
                    <a:pt x="2325" y="2588912"/>
                  </a:lnTo>
                  <a:lnTo>
                    <a:pt x="9160" y="2636521"/>
                  </a:lnTo>
                  <a:lnTo>
                    <a:pt x="20291" y="2682602"/>
                  </a:lnTo>
                  <a:lnTo>
                    <a:pt x="35505" y="2726941"/>
                  </a:lnTo>
                  <a:lnTo>
                    <a:pt x="54590" y="2769325"/>
                  </a:lnTo>
                  <a:lnTo>
                    <a:pt x="77332" y="2809543"/>
                  </a:lnTo>
                  <a:lnTo>
                    <a:pt x="103519" y="2847380"/>
                  </a:lnTo>
                  <a:lnTo>
                    <a:pt x="132938" y="2882623"/>
                  </a:lnTo>
                  <a:lnTo>
                    <a:pt x="165376" y="2915061"/>
                  </a:lnTo>
                  <a:lnTo>
                    <a:pt x="200619" y="2944480"/>
                  </a:lnTo>
                  <a:lnTo>
                    <a:pt x="238456" y="2970667"/>
                  </a:lnTo>
                  <a:lnTo>
                    <a:pt x="278674" y="2993409"/>
                  </a:lnTo>
                  <a:lnTo>
                    <a:pt x="321058" y="3012494"/>
                  </a:lnTo>
                  <a:lnTo>
                    <a:pt x="365397" y="3027708"/>
                  </a:lnTo>
                  <a:lnTo>
                    <a:pt x="411478" y="3038839"/>
                  </a:lnTo>
                  <a:lnTo>
                    <a:pt x="459087" y="3045674"/>
                  </a:lnTo>
                  <a:lnTo>
                    <a:pt x="508012" y="3048000"/>
                  </a:lnTo>
                  <a:lnTo>
                    <a:pt x="6807200" y="3048000"/>
                  </a:lnTo>
                  <a:lnTo>
                    <a:pt x="6856121" y="3045674"/>
                  </a:lnTo>
                  <a:lnTo>
                    <a:pt x="6903726" y="3038839"/>
                  </a:lnTo>
                  <a:lnTo>
                    <a:pt x="6949804" y="3027708"/>
                  </a:lnTo>
                  <a:lnTo>
                    <a:pt x="6994141" y="3012494"/>
                  </a:lnTo>
                  <a:lnTo>
                    <a:pt x="7036524" y="2993409"/>
                  </a:lnTo>
                  <a:lnTo>
                    <a:pt x="7076740" y="2970667"/>
                  </a:lnTo>
                  <a:lnTo>
                    <a:pt x="7114577" y="2944480"/>
                  </a:lnTo>
                  <a:lnTo>
                    <a:pt x="7149820" y="2915061"/>
                  </a:lnTo>
                  <a:lnTo>
                    <a:pt x="7182258" y="2882623"/>
                  </a:lnTo>
                  <a:lnTo>
                    <a:pt x="7211677" y="2847380"/>
                  </a:lnTo>
                  <a:lnTo>
                    <a:pt x="7237864" y="2809543"/>
                  </a:lnTo>
                  <a:lnTo>
                    <a:pt x="7260607" y="2769325"/>
                  </a:lnTo>
                  <a:lnTo>
                    <a:pt x="7279693" y="2726941"/>
                  </a:lnTo>
                  <a:lnTo>
                    <a:pt x="7294907" y="2682602"/>
                  </a:lnTo>
                  <a:lnTo>
                    <a:pt x="7306039" y="2636521"/>
                  </a:lnTo>
                  <a:lnTo>
                    <a:pt x="7312874" y="2588912"/>
                  </a:lnTo>
                  <a:lnTo>
                    <a:pt x="7315200" y="2539987"/>
                  </a:lnTo>
                  <a:lnTo>
                    <a:pt x="7315200" y="508000"/>
                  </a:lnTo>
                  <a:lnTo>
                    <a:pt x="7312874" y="459078"/>
                  </a:lnTo>
                  <a:lnTo>
                    <a:pt x="7306039" y="411473"/>
                  </a:lnTo>
                  <a:lnTo>
                    <a:pt x="7294907" y="365395"/>
                  </a:lnTo>
                  <a:lnTo>
                    <a:pt x="7279693" y="321058"/>
                  </a:lnTo>
                  <a:lnTo>
                    <a:pt x="7260607" y="278675"/>
                  </a:lnTo>
                  <a:lnTo>
                    <a:pt x="7237864" y="238459"/>
                  </a:lnTo>
                  <a:lnTo>
                    <a:pt x="7211677" y="200622"/>
                  </a:lnTo>
                  <a:lnTo>
                    <a:pt x="7182258" y="165379"/>
                  </a:lnTo>
                  <a:lnTo>
                    <a:pt x="7149820" y="132941"/>
                  </a:lnTo>
                  <a:lnTo>
                    <a:pt x="7114577" y="103522"/>
                  </a:lnTo>
                  <a:lnTo>
                    <a:pt x="7076740" y="77335"/>
                  </a:lnTo>
                  <a:lnTo>
                    <a:pt x="7036524" y="54592"/>
                  </a:lnTo>
                  <a:lnTo>
                    <a:pt x="6994141" y="35506"/>
                  </a:lnTo>
                  <a:lnTo>
                    <a:pt x="6949804" y="20292"/>
                  </a:lnTo>
                  <a:lnTo>
                    <a:pt x="6903726" y="9160"/>
                  </a:lnTo>
                  <a:lnTo>
                    <a:pt x="6856121" y="2325"/>
                  </a:lnTo>
                  <a:lnTo>
                    <a:pt x="680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3048761"/>
              <a:ext cx="7315200" cy="3048000"/>
            </a:xfrm>
            <a:custGeom>
              <a:avLst/>
              <a:gdLst/>
              <a:ahLst/>
              <a:cxnLst/>
              <a:rect l="l" t="t" r="r" b="b"/>
              <a:pathLst>
                <a:path w="7315200" h="3048000">
                  <a:moveTo>
                    <a:pt x="0" y="508000"/>
                  </a:moveTo>
                  <a:lnTo>
                    <a:pt x="2325" y="459078"/>
                  </a:lnTo>
                  <a:lnTo>
                    <a:pt x="9160" y="411473"/>
                  </a:lnTo>
                  <a:lnTo>
                    <a:pt x="20291" y="365395"/>
                  </a:lnTo>
                  <a:lnTo>
                    <a:pt x="35505" y="321058"/>
                  </a:lnTo>
                  <a:lnTo>
                    <a:pt x="54590" y="278675"/>
                  </a:lnTo>
                  <a:lnTo>
                    <a:pt x="77332" y="238459"/>
                  </a:lnTo>
                  <a:lnTo>
                    <a:pt x="103519" y="200622"/>
                  </a:lnTo>
                  <a:lnTo>
                    <a:pt x="132938" y="165379"/>
                  </a:lnTo>
                  <a:lnTo>
                    <a:pt x="165376" y="132941"/>
                  </a:lnTo>
                  <a:lnTo>
                    <a:pt x="200619" y="103522"/>
                  </a:lnTo>
                  <a:lnTo>
                    <a:pt x="238456" y="77335"/>
                  </a:lnTo>
                  <a:lnTo>
                    <a:pt x="278674" y="54592"/>
                  </a:lnTo>
                  <a:lnTo>
                    <a:pt x="321058" y="35506"/>
                  </a:lnTo>
                  <a:lnTo>
                    <a:pt x="365397" y="20292"/>
                  </a:lnTo>
                  <a:lnTo>
                    <a:pt x="411478" y="9160"/>
                  </a:lnTo>
                  <a:lnTo>
                    <a:pt x="459087" y="2325"/>
                  </a:lnTo>
                  <a:lnTo>
                    <a:pt x="508012" y="0"/>
                  </a:lnTo>
                  <a:lnTo>
                    <a:pt x="6807200" y="0"/>
                  </a:lnTo>
                  <a:lnTo>
                    <a:pt x="6856121" y="2325"/>
                  </a:lnTo>
                  <a:lnTo>
                    <a:pt x="6903726" y="9160"/>
                  </a:lnTo>
                  <a:lnTo>
                    <a:pt x="6949804" y="20292"/>
                  </a:lnTo>
                  <a:lnTo>
                    <a:pt x="6994141" y="35506"/>
                  </a:lnTo>
                  <a:lnTo>
                    <a:pt x="7036524" y="54592"/>
                  </a:lnTo>
                  <a:lnTo>
                    <a:pt x="7076740" y="77335"/>
                  </a:lnTo>
                  <a:lnTo>
                    <a:pt x="7114577" y="103522"/>
                  </a:lnTo>
                  <a:lnTo>
                    <a:pt x="7149820" y="132941"/>
                  </a:lnTo>
                  <a:lnTo>
                    <a:pt x="7182258" y="165379"/>
                  </a:lnTo>
                  <a:lnTo>
                    <a:pt x="7211677" y="200622"/>
                  </a:lnTo>
                  <a:lnTo>
                    <a:pt x="7237864" y="238459"/>
                  </a:lnTo>
                  <a:lnTo>
                    <a:pt x="7260607" y="278675"/>
                  </a:lnTo>
                  <a:lnTo>
                    <a:pt x="7279693" y="321058"/>
                  </a:lnTo>
                  <a:lnTo>
                    <a:pt x="7294907" y="365395"/>
                  </a:lnTo>
                  <a:lnTo>
                    <a:pt x="7306039" y="411473"/>
                  </a:lnTo>
                  <a:lnTo>
                    <a:pt x="7312874" y="459078"/>
                  </a:lnTo>
                  <a:lnTo>
                    <a:pt x="7315200" y="508000"/>
                  </a:lnTo>
                  <a:lnTo>
                    <a:pt x="7315200" y="2539987"/>
                  </a:lnTo>
                  <a:lnTo>
                    <a:pt x="7312874" y="2588912"/>
                  </a:lnTo>
                  <a:lnTo>
                    <a:pt x="7306039" y="2636521"/>
                  </a:lnTo>
                  <a:lnTo>
                    <a:pt x="7294907" y="2682602"/>
                  </a:lnTo>
                  <a:lnTo>
                    <a:pt x="7279693" y="2726941"/>
                  </a:lnTo>
                  <a:lnTo>
                    <a:pt x="7260607" y="2769325"/>
                  </a:lnTo>
                  <a:lnTo>
                    <a:pt x="7237864" y="2809543"/>
                  </a:lnTo>
                  <a:lnTo>
                    <a:pt x="7211677" y="2847380"/>
                  </a:lnTo>
                  <a:lnTo>
                    <a:pt x="7182258" y="2882623"/>
                  </a:lnTo>
                  <a:lnTo>
                    <a:pt x="7149820" y="2915061"/>
                  </a:lnTo>
                  <a:lnTo>
                    <a:pt x="7114577" y="2944480"/>
                  </a:lnTo>
                  <a:lnTo>
                    <a:pt x="7076740" y="2970667"/>
                  </a:lnTo>
                  <a:lnTo>
                    <a:pt x="7036524" y="2993409"/>
                  </a:lnTo>
                  <a:lnTo>
                    <a:pt x="6994141" y="3012494"/>
                  </a:lnTo>
                  <a:lnTo>
                    <a:pt x="6949804" y="3027708"/>
                  </a:lnTo>
                  <a:lnTo>
                    <a:pt x="6903726" y="3038839"/>
                  </a:lnTo>
                  <a:lnTo>
                    <a:pt x="6856121" y="3045674"/>
                  </a:lnTo>
                  <a:lnTo>
                    <a:pt x="6807200" y="3048000"/>
                  </a:lnTo>
                  <a:lnTo>
                    <a:pt x="508012" y="3048000"/>
                  </a:lnTo>
                  <a:lnTo>
                    <a:pt x="459087" y="3045674"/>
                  </a:lnTo>
                  <a:lnTo>
                    <a:pt x="411478" y="3038839"/>
                  </a:lnTo>
                  <a:lnTo>
                    <a:pt x="365397" y="3027708"/>
                  </a:lnTo>
                  <a:lnTo>
                    <a:pt x="321058" y="3012494"/>
                  </a:lnTo>
                  <a:lnTo>
                    <a:pt x="278674" y="2993409"/>
                  </a:lnTo>
                  <a:lnTo>
                    <a:pt x="238456" y="2970667"/>
                  </a:lnTo>
                  <a:lnTo>
                    <a:pt x="200619" y="2944480"/>
                  </a:lnTo>
                  <a:lnTo>
                    <a:pt x="165376" y="2915061"/>
                  </a:lnTo>
                  <a:lnTo>
                    <a:pt x="132938" y="2882623"/>
                  </a:lnTo>
                  <a:lnTo>
                    <a:pt x="103519" y="2847380"/>
                  </a:lnTo>
                  <a:lnTo>
                    <a:pt x="77332" y="2809543"/>
                  </a:lnTo>
                  <a:lnTo>
                    <a:pt x="54590" y="2769325"/>
                  </a:lnTo>
                  <a:lnTo>
                    <a:pt x="35505" y="2726941"/>
                  </a:lnTo>
                  <a:lnTo>
                    <a:pt x="20291" y="2682602"/>
                  </a:lnTo>
                  <a:lnTo>
                    <a:pt x="9160" y="2636521"/>
                  </a:lnTo>
                  <a:lnTo>
                    <a:pt x="2325" y="2588912"/>
                  </a:lnTo>
                  <a:lnTo>
                    <a:pt x="0" y="2539987"/>
                  </a:lnTo>
                  <a:lnTo>
                    <a:pt x="0" y="5080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79701" y="421386"/>
            <a:ext cx="4782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50" dirty="0"/>
              <a:t> </a:t>
            </a:r>
            <a:r>
              <a:rPr spc="-35" dirty="0"/>
              <a:t>Variables</a:t>
            </a:r>
            <a:r>
              <a:rPr spc="-20" dirty="0"/>
              <a:t> </a:t>
            </a:r>
            <a:r>
              <a:rPr spc="-10" dirty="0"/>
              <a:t>Scope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4939" y="1490853"/>
            <a:ext cx="8836025" cy="437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6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ambria"/>
                <a:cs typeface="Cambria"/>
              </a:rPr>
              <a:t>Local</a:t>
            </a:r>
            <a:r>
              <a:rPr sz="2400" b="1" spc="-4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mbria"/>
                <a:cs typeface="Cambria"/>
              </a:rPr>
              <a:t>Scope: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ts val="2165"/>
              </a:lnSpc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2000" spc="5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variable</a:t>
            </a:r>
            <a:r>
              <a:rPr sz="2000" spc="5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declared</a:t>
            </a:r>
            <a:r>
              <a:rPr sz="2000" spc="5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Cambria"/>
                <a:cs typeface="Cambria"/>
              </a:rPr>
              <a:t>within</a:t>
            </a:r>
            <a:r>
              <a:rPr sz="2000" b="1" spc="5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2000" spc="5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function</a:t>
            </a:r>
            <a:r>
              <a:rPr sz="2000" spc="509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has</a:t>
            </a:r>
            <a:r>
              <a:rPr sz="2000" spc="5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2000" spc="5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LOCAL</a:t>
            </a:r>
            <a:r>
              <a:rPr sz="2000" spc="49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SCOPE</a:t>
            </a:r>
            <a:r>
              <a:rPr sz="2000" spc="50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2000" spc="5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can</a:t>
            </a:r>
            <a:r>
              <a:rPr sz="2000" spc="509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only</a:t>
            </a:r>
            <a:r>
              <a:rPr sz="2000" spc="5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be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accessed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within</a:t>
            </a:r>
            <a:r>
              <a:rPr sz="20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that</a:t>
            </a:r>
            <a:r>
              <a:rPr sz="2000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function.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b="1" spc="-5" dirty="0">
                <a:solidFill>
                  <a:srgbClr val="C00000"/>
                </a:solidFill>
                <a:latin typeface="Cambria"/>
                <a:cs typeface="Cambria"/>
              </a:rPr>
              <a:t>Example: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20" dirty="0">
                <a:solidFill>
                  <a:srgbClr val="001F5F"/>
                </a:solidFill>
                <a:latin typeface="Cambria"/>
                <a:cs typeface="Cambria"/>
              </a:rPr>
              <a:t>Variable</a:t>
            </a:r>
            <a:r>
              <a:rPr sz="18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with</a:t>
            </a:r>
            <a:r>
              <a:rPr sz="18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local</a:t>
            </a:r>
            <a:r>
              <a:rPr sz="18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scope:</a:t>
            </a:r>
            <a:endParaRPr sz="1800">
              <a:latin typeface="Cambria"/>
              <a:cs typeface="Cambria"/>
            </a:endParaRPr>
          </a:p>
          <a:p>
            <a:pPr marL="812800">
              <a:lnSpc>
                <a:spcPts val="2050"/>
              </a:lnSpc>
              <a:spcBef>
                <a:spcPts val="215"/>
              </a:spcBef>
            </a:pP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&lt;?php</a:t>
            </a:r>
            <a:endParaRPr sz="1800">
              <a:latin typeface="Cambria"/>
              <a:cs typeface="Cambria"/>
            </a:endParaRPr>
          </a:p>
          <a:p>
            <a:pPr marL="1841500">
              <a:lnSpc>
                <a:spcPts val="2050"/>
              </a:lnSpc>
            </a:pPr>
            <a:r>
              <a:rPr sz="1800" spc="-5" dirty="0">
                <a:solidFill>
                  <a:srgbClr val="0000CD"/>
                </a:solidFill>
                <a:latin typeface="Cambria"/>
                <a:cs typeface="Cambria"/>
              </a:rPr>
              <a:t>function</a:t>
            </a:r>
            <a:r>
              <a:rPr sz="1800" spc="-25" dirty="0">
                <a:solidFill>
                  <a:srgbClr val="0000CD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myFun()</a:t>
            </a:r>
            <a:endParaRPr sz="1800">
              <a:latin typeface="Cambria"/>
              <a:cs typeface="Cambria"/>
            </a:endParaRPr>
          </a:p>
          <a:p>
            <a:pPr marL="1841500">
              <a:lnSpc>
                <a:spcPts val="2050"/>
              </a:lnSpc>
              <a:spcBef>
                <a:spcPts val="219"/>
              </a:spcBef>
            </a:pPr>
            <a:r>
              <a:rPr sz="1800" dirty="0">
                <a:latin typeface="Cambria"/>
                <a:cs typeface="Cambria"/>
              </a:rPr>
              <a:t>{</a:t>
            </a:r>
            <a:endParaRPr sz="1800">
              <a:latin typeface="Cambria"/>
              <a:cs typeface="Cambria"/>
            </a:endParaRPr>
          </a:p>
          <a:p>
            <a:pPr marL="2755900">
              <a:lnSpc>
                <a:spcPts val="1945"/>
              </a:lnSpc>
            </a:pPr>
            <a:r>
              <a:rPr sz="1800" dirty="0">
                <a:latin typeface="Cambria"/>
                <a:cs typeface="Cambria"/>
              </a:rPr>
              <a:t>$a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= </a:t>
            </a: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10</a:t>
            </a:r>
            <a:r>
              <a:rPr sz="1800" spc="-5" dirty="0">
                <a:latin typeface="Cambria"/>
                <a:cs typeface="Cambria"/>
              </a:rPr>
              <a:t>;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8000"/>
                </a:solidFill>
                <a:latin typeface="Cambria"/>
                <a:cs typeface="Cambria"/>
              </a:rPr>
              <a:t>//</a:t>
            </a:r>
            <a:r>
              <a:rPr sz="1800" spc="-10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8000"/>
                </a:solidFill>
                <a:latin typeface="Cambria"/>
                <a:cs typeface="Cambria"/>
              </a:rPr>
              <a:t>local</a:t>
            </a:r>
            <a:r>
              <a:rPr sz="1800" spc="-3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ambria"/>
                <a:cs typeface="Cambria"/>
              </a:rPr>
              <a:t>scope</a:t>
            </a:r>
            <a:endParaRPr sz="1800">
              <a:latin typeface="Cambria"/>
              <a:cs typeface="Cambria"/>
            </a:endParaRPr>
          </a:p>
          <a:p>
            <a:pPr marL="2755900">
              <a:lnSpc>
                <a:spcPts val="1945"/>
              </a:lnSpc>
            </a:pPr>
            <a:r>
              <a:rPr sz="1800" dirty="0">
                <a:solidFill>
                  <a:srgbClr val="0000CD"/>
                </a:solidFill>
                <a:latin typeface="Cambria"/>
                <a:cs typeface="Cambria"/>
              </a:rPr>
              <a:t>echo</a:t>
            </a:r>
            <a:r>
              <a:rPr sz="1800" spc="-30" dirty="0">
                <a:solidFill>
                  <a:srgbClr val="0000CD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A42A2A"/>
                </a:solidFill>
                <a:latin typeface="Cambria"/>
                <a:cs typeface="Cambria"/>
              </a:rPr>
              <a:t>"&lt;p&gt;Variable</a:t>
            </a:r>
            <a:r>
              <a:rPr sz="1800" spc="15" dirty="0">
                <a:solidFill>
                  <a:srgbClr val="A42A2A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A42A2A"/>
                </a:solidFill>
                <a:latin typeface="Cambria"/>
                <a:cs typeface="Cambria"/>
              </a:rPr>
              <a:t>a</a:t>
            </a:r>
            <a:r>
              <a:rPr sz="1800" spc="-10" dirty="0">
                <a:solidFill>
                  <a:srgbClr val="A42A2A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A42A2A"/>
                </a:solidFill>
                <a:latin typeface="Cambria"/>
                <a:cs typeface="Cambria"/>
              </a:rPr>
              <a:t>inside</a:t>
            </a:r>
            <a:r>
              <a:rPr sz="1800" spc="-5" dirty="0">
                <a:solidFill>
                  <a:srgbClr val="A42A2A"/>
                </a:solidFill>
                <a:latin typeface="Cambria"/>
                <a:cs typeface="Cambria"/>
              </a:rPr>
              <a:t> function</a:t>
            </a:r>
            <a:r>
              <a:rPr sz="1800" spc="-30" dirty="0">
                <a:solidFill>
                  <a:srgbClr val="A42A2A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A42A2A"/>
                </a:solidFill>
                <a:latin typeface="Cambria"/>
                <a:cs typeface="Cambria"/>
              </a:rPr>
              <a:t>is:</a:t>
            </a:r>
            <a:r>
              <a:rPr sz="1800" spc="5" dirty="0">
                <a:solidFill>
                  <a:srgbClr val="A42A2A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A42A2A"/>
                </a:solidFill>
                <a:latin typeface="Cambria"/>
                <a:cs typeface="Cambria"/>
              </a:rPr>
              <a:t>$a&lt;/p&gt;"</a:t>
            </a:r>
            <a:r>
              <a:rPr sz="1800" dirty="0">
                <a:latin typeface="Cambria"/>
                <a:cs typeface="Cambria"/>
              </a:rPr>
              <a:t>;</a:t>
            </a:r>
            <a:endParaRPr sz="1800">
              <a:latin typeface="Cambria"/>
              <a:cs typeface="Cambria"/>
            </a:endParaRPr>
          </a:p>
          <a:p>
            <a:pPr marL="1841500">
              <a:lnSpc>
                <a:spcPts val="1945"/>
              </a:lnSpc>
            </a:pPr>
            <a:r>
              <a:rPr sz="180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  <a:p>
            <a:pPr marL="1841500">
              <a:lnSpc>
                <a:spcPts val="2050"/>
              </a:lnSpc>
            </a:pPr>
            <a:r>
              <a:rPr sz="1800" spc="-10" dirty="0">
                <a:latin typeface="Cambria"/>
                <a:cs typeface="Cambria"/>
              </a:rPr>
              <a:t>myFun();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Cambria"/>
              <a:cs typeface="Cambria"/>
            </a:endParaRPr>
          </a:p>
          <a:p>
            <a:pPr marL="1841500" marR="1847214">
              <a:lnSpc>
                <a:spcPts val="1939"/>
              </a:lnSpc>
            </a:pPr>
            <a:r>
              <a:rPr sz="1800" dirty="0">
                <a:solidFill>
                  <a:srgbClr val="008000"/>
                </a:solidFill>
                <a:latin typeface="Cambria"/>
                <a:cs typeface="Cambria"/>
              </a:rPr>
              <a:t>// </a:t>
            </a:r>
            <a:r>
              <a:rPr sz="1800" spc="-5" dirty="0">
                <a:solidFill>
                  <a:srgbClr val="008000"/>
                </a:solidFill>
                <a:latin typeface="Cambria"/>
                <a:cs typeface="Cambria"/>
              </a:rPr>
              <a:t>using </a:t>
            </a:r>
            <a:r>
              <a:rPr sz="1800" dirty="0">
                <a:solidFill>
                  <a:srgbClr val="008000"/>
                </a:solidFill>
                <a:latin typeface="Cambria"/>
                <a:cs typeface="Cambria"/>
              </a:rPr>
              <a:t>a </a:t>
            </a:r>
            <a:r>
              <a:rPr sz="1800" spc="-5" dirty="0">
                <a:solidFill>
                  <a:srgbClr val="008000"/>
                </a:solidFill>
                <a:latin typeface="Cambria"/>
                <a:cs typeface="Cambria"/>
              </a:rPr>
              <a:t>outside the function will </a:t>
            </a:r>
            <a:r>
              <a:rPr sz="1800" spc="-10" dirty="0">
                <a:solidFill>
                  <a:srgbClr val="008000"/>
                </a:solidFill>
                <a:latin typeface="Cambria"/>
                <a:cs typeface="Cambria"/>
              </a:rPr>
              <a:t>generate </a:t>
            </a:r>
            <a:r>
              <a:rPr sz="1800" spc="-5" dirty="0">
                <a:solidFill>
                  <a:srgbClr val="008000"/>
                </a:solidFill>
                <a:latin typeface="Cambria"/>
                <a:cs typeface="Cambria"/>
              </a:rPr>
              <a:t>an </a:t>
            </a:r>
            <a:r>
              <a:rPr sz="1800" spc="-10" dirty="0">
                <a:solidFill>
                  <a:srgbClr val="008000"/>
                </a:solidFill>
                <a:latin typeface="Cambria"/>
                <a:cs typeface="Cambria"/>
              </a:rPr>
              <a:t>error </a:t>
            </a:r>
            <a:r>
              <a:rPr sz="1800" spc="-38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CD"/>
                </a:solidFill>
                <a:latin typeface="Cambria"/>
                <a:cs typeface="Cambria"/>
              </a:rPr>
              <a:t>echo</a:t>
            </a:r>
            <a:r>
              <a:rPr sz="1800" spc="-30" dirty="0">
                <a:solidFill>
                  <a:srgbClr val="0000CD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A42A2A"/>
                </a:solidFill>
                <a:latin typeface="Cambria"/>
                <a:cs typeface="Cambria"/>
              </a:rPr>
              <a:t>"&lt;p&gt;Variable</a:t>
            </a:r>
            <a:r>
              <a:rPr sz="1800" spc="15" dirty="0">
                <a:solidFill>
                  <a:srgbClr val="A42A2A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A42A2A"/>
                </a:solidFill>
                <a:latin typeface="Cambria"/>
                <a:cs typeface="Cambria"/>
              </a:rPr>
              <a:t>a</a:t>
            </a:r>
            <a:r>
              <a:rPr sz="1800" spc="-5" dirty="0">
                <a:solidFill>
                  <a:srgbClr val="A42A2A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A42A2A"/>
                </a:solidFill>
                <a:latin typeface="Cambria"/>
                <a:cs typeface="Cambria"/>
              </a:rPr>
              <a:t>outside</a:t>
            </a:r>
            <a:r>
              <a:rPr sz="1800" spc="-5" dirty="0">
                <a:solidFill>
                  <a:srgbClr val="A42A2A"/>
                </a:solidFill>
                <a:latin typeface="Cambria"/>
                <a:cs typeface="Cambria"/>
              </a:rPr>
              <a:t> function</a:t>
            </a:r>
            <a:r>
              <a:rPr sz="1800" spc="-15" dirty="0">
                <a:solidFill>
                  <a:srgbClr val="A42A2A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A42A2A"/>
                </a:solidFill>
                <a:latin typeface="Cambria"/>
                <a:cs typeface="Cambria"/>
              </a:rPr>
              <a:t>is:</a:t>
            </a:r>
            <a:r>
              <a:rPr sz="1800" spc="-5" dirty="0">
                <a:solidFill>
                  <a:srgbClr val="A42A2A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A42A2A"/>
                </a:solidFill>
                <a:latin typeface="Cambria"/>
                <a:cs typeface="Cambria"/>
              </a:rPr>
              <a:t>$a&lt;/p&gt;"</a:t>
            </a:r>
            <a:r>
              <a:rPr sz="1800" dirty="0">
                <a:latin typeface="Cambria"/>
                <a:cs typeface="Cambria"/>
              </a:rPr>
              <a:t>;</a:t>
            </a:r>
            <a:endParaRPr sz="1800">
              <a:latin typeface="Cambria"/>
              <a:cs typeface="Cambria"/>
            </a:endParaRPr>
          </a:p>
          <a:p>
            <a:pPr marL="812800">
              <a:lnSpc>
                <a:spcPts val="1920"/>
              </a:lnSpc>
            </a:pPr>
            <a:r>
              <a:rPr sz="1800" spc="-5" dirty="0">
                <a:solidFill>
                  <a:srgbClr val="FF0000"/>
                </a:solidFill>
                <a:latin typeface="Cambria"/>
                <a:cs typeface="Cambria"/>
              </a:rPr>
              <a:t>?&gt;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25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9701" y="421386"/>
            <a:ext cx="4782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50" dirty="0"/>
              <a:t> </a:t>
            </a:r>
            <a:r>
              <a:rPr spc="-35" dirty="0"/>
              <a:t>Variables</a:t>
            </a:r>
            <a:r>
              <a:rPr spc="-20" dirty="0"/>
              <a:t> </a:t>
            </a:r>
            <a:r>
              <a:rPr spc="-1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915109"/>
            <a:ext cx="8834120" cy="1368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ambria"/>
                <a:cs typeface="Cambria"/>
              </a:rPr>
              <a:t>Local</a:t>
            </a:r>
            <a:r>
              <a:rPr sz="2400" b="1" spc="-5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mbria"/>
                <a:cs typeface="Cambria"/>
              </a:rPr>
              <a:t>Scope: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</a:pPr>
            <a:r>
              <a:rPr sz="2000" spc="-60" dirty="0">
                <a:solidFill>
                  <a:srgbClr val="001F5F"/>
                </a:solidFill>
                <a:latin typeface="Cambria"/>
                <a:cs typeface="Cambria"/>
              </a:rPr>
              <a:t>You</a:t>
            </a:r>
            <a:r>
              <a:rPr sz="2000" spc="18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can</a:t>
            </a:r>
            <a:r>
              <a:rPr sz="2000" spc="1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Cambria"/>
                <a:cs typeface="Cambria"/>
              </a:rPr>
              <a:t>have</a:t>
            </a:r>
            <a:r>
              <a:rPr sz="2000" spc="1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local</a:t>
            </a:r>
            <a:r>
              <a:rPr sz="2000" spc="1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variables</a:t>
            </a:r>
            <a:r>
              <a:rPr sz="2000" spc="19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with</a:t>
            </a:r>
            <a:r>
              <a:rPr sz="2000" spc="1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000" spc="18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same</a:t>
            </a:r>
            <a:r>
              <a:rPr sz="2000" spc="1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name</a:t>
            </a:r>
            <a:r>
              <a:rPr sz="2000" spc="1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in</a:t>
            </a:r>
            <a:r>
              <a:rPr sz="2000" spc="1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different</a:t>
            </a:r>
            <a:r>
              <a:rPr sz="2000" spc="1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functions,</a:t>
            </a:r>
            <a:r>
              <a:rPr sz="2000" spc="19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because </a:t>
            </a:r>
            <a:r>
              <a:rPr sz="2000" spc="-4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local</a:t>
            </a:r>
            <a:r>
              <a:rPr sz="20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variables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are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only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recognized</a:t>
            </a:r>
            <a:r>
              <a:rPr sz="20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by</a:t>
            </a:r>
            <a:r>
              <a:rPr sz="20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function</a:t>
            </a:r>
            <a:r>
              <a:rPr sz="20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in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 which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they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are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declared.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26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9701" y="421386"/>
            <a:ext cx="4782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50" dirty="0"/>
              <a:t> </a:t>
            </a:r>
            <a:r>
              <a:rPr spc="-35" dirty="0"/>
              <a:t>Variables</a:t>
            </a:r>
            <a:r>
              <a:rPr spc="-20" dirty="0"/>
              <a:t> </a:t>
            </a:r>
            <a:r>
              <a:rPr spc="-1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915109"/>
            <a:ext cx="8836025" cy="3806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mbria"/>
                <a:cs typeface="Cambria"/>
              </a:rPr>
              <a:t>Static</a:t>
            </a:r>
            <a:r>
              <a:rPr sz="2400" b="1" spc="-4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mbria"/>
                <a:cs typeface="Cambria"/>
              </a:rPr>
              <a:t>Scope: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30" dirty="0">
                <a:solidFill>
                  <a:srgbClr val="001F5F"/>
                </a:solidFill>
                <a:latin typeface="Cambria"/>
                <a:cs typeface="Cambria"/>
              </a:rPr>
              <a:t>Normally,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when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function is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completed/executed,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all of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its variables are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deleted.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40" dirty="0">
                <a:solidFill>
                  <a:srgbClr val="001F5F"/>
                </a:solidFill>
                <a:latin typeface="Cambria"/>
                <a:cs typeface="Cambria"/>
              </a:rPr>
              <a:t>However,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sometimes 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we 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want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local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variable NOT to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be deleted. </a:t>
            </a:r>
            <a:r>
              <a:rPr sz="2000" spc="-60" dirty="0">
                <a:solidFill>
                  <a:srgbClr val="001F5F"/>
                </a:solidFill>
                <a:latin typeface="Cambria"/>
                <a:cs typeface="Cambria"/>
              </a:rPr>
              <a:t>We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need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it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for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 </a:t>
            </a:r>
            <a:r>
              <a:rPr sz="20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further</a:t>
            </a:r>
            <a:r>
              <a:rPr sz="2000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job.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5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000" spc="-80" dirty="0">
                <a:solidFill>
                  <a:srgbClr val="001F5F"/>
                </a:solidFill>
                <a:latin typeface="Cambria"/>
                <a:cs typeface="Cambria"/>
              </a:rPr>
              <a:t>To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do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this,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use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static</a:t>
            </a:r>
            <a:r>
              <a:rPr sz="2000" spc="-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keyword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when</a:t>
            </a:r>
            <a:r>
              <a:rPr sz="20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you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first</a:t>
            </a:r>
            <a:r>
              <a:rPr sz="20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declare</a:t>
            </a:r>
            <a:r>
              <a:rPr sz="20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0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variable.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ambria"/>
              <a:cs typeface="Cambria"/>
            </a:endParaRPr>
          </a:p>
          <a:p>
            <a:pPr marL="12700" marR="6350" algn="just">
              <a:lnSpc>
                <a:spcPct val="100000"/>
              </a:lnSpc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Then,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each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time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the function is called, that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variable will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still </a:t>
            </a:r>
            <a:r>
              <a:rPr sz="2000" spc="-25" dirty="0">
                <a:solidFill>
                  <a:srgbClr val="001F5F"/>
                </a:solidFill>
                <a:latin typeface="Cambria"/>
                <a:cs typeface="Cambria"/>
              </a:rPr>
              <a:t>have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information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 it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contained</a:t>
            </a:r>
            <a:r>
              <a:rPr sz="2000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from</a:t>
            </a:r>
            <a:r>
              <a:rPr sz="20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last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time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0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function</a:t>
            </a:r>
            <a:r>
              <a:rPr sz="2000" spc="-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was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 called.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5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000" b="1" spc="-10" dirty="0">
                <a:solidFill>
                  <a:srgbClr val="C00000"/>
                </a:solidFill>
                <a:latin typeface="Cambria"/>
                <a:cs typeface="Cambria"/>
              </a:rPr>
              <a:t>Note:</a:t>
            </a:r>
            <a:r>
              <a:rPr sz="2000" b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variable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still</a:t>
            </a:r>
            <a:r>
              <a:rPr sz="20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local</a:t>
            </a:r>
            <a:r>
              <a:rPr sz="20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to</a:t>
            </a:r>
            <a:r>
              <a:rPr sz="20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function.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27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2461" y="2310638"/>
            <a:ext cx="4064000" cy="3835400"/>
            <a:chOff x="902461" y="2310638"/>
            <a:chExt cx="4064000" cy="3835400"/>
          </a:xfrm>
        </p:grpSpPr>
        <p:sp>
          <p:nvSpPr>
            <p:cNvPr id="3" name="object 3"/>
            <p:cNvSpPr/>
            <p:nvPr/>
          </p:nvSpPr>
          <p:spPr>
            <a:xfrm>
              <a:off x="915161" y="2323338"/>
              <a:ext cx="4038600" cy="3810000"/>
            </a:xfrm>
            <a:custGeom>
              <a:avLst/>
              <a:gdLst/>
              <a:ahLst/>
              <a:cxnLst/>
              <a:rect l="l" t="t" r="r" b="b"/>
              <a:pathLst>
                <a:path w="4038600" h="3810000">
                  <a:moveTo>
                    <a:pt x="3403600" y="0"/>
                  </a:moveTo>
                  <a:lnTo>
                    <a:pt x="635000" y="0"/>
                  </a:lnTo>
                  <a:lnTo>
                    <a:pt x="587609" y="1742"/>
                  </a:lnTo>
                  <a:lnTo>
                    <a:pt x="541165" y="6886"/>
                  </a:lnTo>
                  <a:lnTo>
                    <a:pt x="495789" y="15309"/>
                  </a:lnTo>
                  <a:lnTo>
                    <a:pt x="451604" y="26889"/>
                  </a:lnTo>
                  <a:lnTo>
                    <a:pt x="408734" y="41503"/>
                  </a:lnTo>
                  <a:lnTo>
                    <a:pt x="367301" y="59027"/>
                  </a:lnTo>
                  <a:lnTo>
                    <a:pt x="327427" y="79339"/>
                  </a:lnTo>
                  <a:lnTo>
                    <a:pt x="289237" y="102316"/>
                  </a:lnTo>
                  <a:lnTo>
                    <a:pt x="252851" y="127834"/>
                  </a:lnTo>
                  <a:lnTo>
                    <a:pt x="218394" y="155772"/>
                  </a:lnTo>
                  <a:lnTo>
                    <a:pt x="185988" y="186007"/>
                  </a:lnTo>
                  <a:lnTo>
                    <a:pt x="155755" y="218415"/>
                  </a:lnTo>
                  <a:lnTo>
                    <a:pt x="127819" y="252873"/>
                  </a:lnTo>
                  <a:lnTo>
                    <a:pt x="102303" y="289259"/>
                  </a:lnTo>
                  <a:lnTo>
                    <a:pt x="79328" y="327450"/>
                  </a:lnTo>
                  <a:lnTo>
                    <a:pt x="59018" y="367323"/>
                  </a:lnTo>
                  <a:lnTo>
                    <a:pt x="41497" y="408755"/>
                  </a:lnTo>
                  <a:lnTo>
                    <a:pt x="26885" y="451623"/>
                  </a:lnTo>
                  <a:lnTo>
                    <a:pt x="15307" y="495804"/>
                  </a:lnTo>
                  <a:lnTo>
                    <a:pt x="6885" y="541176"/>
                  </a:lnTo>
                  <a:lnTo>
                    <a:pt x="1741" y="587615"/>
                  </a:lnTo>
                  <a:lnTo>
                    <a:pt x="0" y="635000"/>
                  </a:lnTo>
                  <a:lnTo>
                    <a:pt x="0" y="3175000"/>
                  </a:lnTo>
                  <a:lnTo>
                    <a:pt x="1741" y="3222390"/>
                  </a:lnTo>
                  <a:lnTo>
                    <a:pt x="6885" y="3268834"/>
                  </a:lnTo>
                  <a:lnTo>
                    <a:pt x="15307" y="3314210"/>
                  </a:lnTo>
                  <a:lnTo>
                    <a:pt x="26885" y="3358395"/>
                  </a:lnTo>
                  <a:lnTo>
                    <a:pt x="41497" y="3401265"/>
                  </a:lnTo>
                  <a:lnTo>
                    <a:pt x="59018" y="3442698"/>
                  </a:lnTo>
                  <a:lnTo>
                    <a:pt x="79328" y="3482572"/>
                  </a:lnTo>
                  <a:lnTo>
                    <a:pt x="102303" y="3520762"/>
                  </a:lnTo>
                  <a:lnTo>
                    <a:pt x="127819" y="3557148"/>
                  </a:lnTo>
                  <a:lnTo>
                    <a:pt x="155755" y="3591605"/>
                  </a:lnTo>
                  <a:lnTo>
                    <a:pt x="185988" y="3624011"/>
                  </a:lnTo>
                  <a:lnTo>
                    <a:pt x="218394" y="3654244"/>
                  </a:lnTo>
                  <a:lnTo>
                    <a:pt x="252851" y="3682180"/>
                  </a:lnTo>
                  <a:lnTo>
                    <a:pt x="289237" y="3707696"/>
                  </a:lnTo>
                  <a:lnTo>
                    <a:pt x="327427" y="3730671"/>
                  </a:lnTo>
                  <a:lnTo>
                    <a:pt x="367301" y="3750981"/>
                  </a:lnTo>
                  <a:lnTo>
                    <a:pt x="408734" y="3768502"/>
                  </a:lnTo>
                  <a:lnTo>
                    <a:pt x="451604" y="3783114"/>
                  </a:lnTo>
                  <a:lnTo>
                    <a:pt x="495789" y="3794692"/>
                  </a:lnTo>
                  <a:lnTo>
                    <a:pt x="541165" y="3803114"/>
                  </a:lnTo>
                  <a:lnTo>
                    <a:pt x="587609" y="3808258"/>
                  </a:lnTo>
                  <a:lnTo>
                    <a:pt x="635000" y="3810000"/>
                  </a:lnTo>
                  <a:lnTo>
                    <a:pt x="3403600" y="3810000"/>
                  </a:lnTo>
                  <a:lnTo>
                    <a:pt x="3450984" y="3808258"/>
                  </a:lnTo>
                  <a:lnTo>
                    <a:pt x="3497423" y="3803114"/>
                  </a:lnTo>
                  <a:lnTo>
                    <a:pt x="3542795" y="3794692"/>
                  </a:lnTo>
                  <a:lnTo>
                    <a:pt x="3586976" y="3783114"/>
                  </a:lnTo>
                  <a:lnTo>
                    <a:pt x="3629844" y="3768502"/>
                  </a:lnTo>
                  <a:lnTo>
                    <a:pt x="3671276" y="3750981"/>
                  </a:lnTo>
                  <a:lnTo>
                    <a:pt x="3711149" y="3730671"/>
                  </a:lnTo>
                  <a:lnTo>
                    <a:pt x="3749340" y="3707696"/>
                  </a:lnTo>
                  <a:lnTo>
                    <a:pt x="3785726" y="3682180"/>
                  </a:lnTo>
                  <a:lnTo>
                    <a:pt x="3820184" y="3654244"/>
                  </a:lnTo>
                  <a:lnTo>
                    <a:pt x="3852592" y="3624011"/>
                  </a:lnTo>
                  <a:lnTo>
                    <a:pt x="3882827" y="3591605"/>
                  </a:lnTo>
                  <a:lnTo>
                    <a:pt x="3910765" y="3557148"/>
                  </a:lnTo>
                  <a:lnTo>
                    <a:pt x="3936283" y="3520762"/>
                  </a:lnTo>
                  <a:lnTo>
                    <a:pt x="3959260" y="3482572"/>
                  </a:lnTo>
                  <a:lnTo>
                    <a:pt x="3979572" y="3442698"/>
                  </a:lnTo>
                  <a:lnTo>
                    <a:pt x="3997096" y="3401265"/>
                  </a:lnTo>
                  <a:lnTo>
                    <a:pt x="4011710" y="3358395"/>
                  </a:lnTo>
                  <a:lnTo>
                    <a:pt x="4023290" y="3314210"/>
                  </a:lnTo>
                  <a:lnTo>
                    <a:pt x="4031713" y="3268834"/>
                  </a:lnTo>
                  <a:lnTo>
                    <a:pt x="4036857" y="3222390"/>
                  </a:lnTo>
                  <a:lnTo>
                    <a:pt x="4038600" y="3175000"/>
                  </a:lnTo>
                  <a:lnTo>
                    <a:pt x="4038600" y="635000"/>
                  </a:lnTo>
                  <a:lnTo>
                    <a:pt x="4036857" y="587615"/>
                  </a:lnTo>
                  <a:lnTo>
                    <a:pt x="4031713" y="541176"/>
                  </a:lnTo>
                  <a:lnTo>
                    <a:pt x="4023290" y="495804"/>
                  </a:lnTo>
                  <a:lnTo>
                    <a:pt x="4011710" y="451623"/>
                  </a:lnTo>
                  <a:lnTo>
                    <a:pt x="3997096" y="408755"/>
                  </a:lnTo>
                  <a:lnTo>
                    <a:pt x="3979572" y="367323"/>
                  </a:lnTo>
                  <a:lnTo>
                    <a:pt x="3959260" y="327450"/>
                  </a:lnTo>
                  <a:lnTo>
                    <a:pt x="3936283" y="289259"/>
                  </a:lnTo>
                  <a:lnTo>
                    <a:pt x="3910765" y="252873"/>
                  </a:lnTo>
                  <a:lnTo>
                    <a:pt x="3882827" y="218415"/>
                  </a:lnTo>
                  <a:lnTo>
                    <a:pt x="3852592" y="186007"/>
                  </a:lnTo>
                  <a:lnTo>
                    <a:pt x="3820184" y="155772"/>
                  </a:lnTo>
                  <a:lnTo>
                    <a:pt x="3785726" y="127834"/>
                  </a:lnTo>
                  <a:lnTo>
                    <a:pt x="3749340" y="102316"/>
                  </a:lnTo>
                  <a:lnTo>
                    <a:pt x="3711149" y="79339"/>
                  </a:lnTo>
                  <a:lnTo>
                    <a:pt x="3671276" y="59027"/>
                  </a:lnTo>
                  <a:lnTo>
                    <a:pt x="3629844" y="41503"/>
                  </a:lnTo>
                  <a:lnTo>
                    <a:pt x="3586976" y="26889"/>
                  </a:lnTo>
                  <a:lnTo>
                    <a:pt x="3542795" y="15309"/>
                  </a:lnTo>
                  <a:lnTo>
                    <a:pt x="3497423" y="6886"/>
                  </a:lnTo>
                  <a:lnTo>
                    <a:pt x="3450984" y="1742"/>
                  </a:lnTo>
                  <a:lnTo>
                    <a:pt x="3403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5161" y="2323338"/>
              <a:ext cx="4038600" cy="3810000"/>
            </a:xfrm>
            <a:custGeom>
              <a:avLst/>
              <a:gdLst/>
              <a:ahLst/>
              <a:cxnLst/>
              <a:rect l="l" t="t" r="r" b="b"/>
              <a:pathLst>
                <a:path w="4038600" h="3810000">
                  <a:moveTo>
                    <a:pt x="0" y="635000"/>
                  </a:moveTo>
                  <a:lnTo>
                    <a:pt x="1741" y="587615"/>
                  </a:lnTo>
                  <a:lnTo>
                    <a:pt x="6885" y="541176"/>
                  </a:lnTo>
                  <a:lnTo>
                    <a:pt x="15307" y="495804"/>
                  </a:lnTo>
                  <a:lnTo>
                    <a:pt x="26885" y="451623"/>
                  </a:lnTo>
                  <a:lnTo>
                    <a:pt x="41497" y="408755"/>
                  </a:lnTo>
                  <a:lnTo>
                    <a:pt x="59018" y="367323"/>
                  </a:lnTo>
                  <a:lnTo>
                    <a:pt x="79328" y="327450"/>
                  </a:lnTo>
                  <a:lnTo>
                    <a:pt x="102303" y="289259"/>
                  </a:lnTo>
                  <a:lnTo>
                    <a:pt x="127819" y="252873"/>
                  </a:lnTo>
                  <a:lnTo>
                    <a:pt x="155755" y="218415"/>
                  </a:lnTo>
                  <a:lnTo>
                    <a:pt x="185988" y="186007"/>
                  </a:lnTo>
                  <a:lnTo>
                    <a:pt x="218394" y="155772"/>
                  </a:lnTo>
                  <a:lnTo>
                    <a:pt x="252851" y="127834"/>
                  </a:lnTo>
                  <a:lnTo>
                    <a:pt x="289237" y="102316"/>
                  </a:lnTo>
                  <a:lnTo>
                    <a:pt x="327427" y="79339"/>
                  </a:lnTo>
                  <a:lnTo>
                    <a:pt x="367301" y="59027"/>
                  </a:lnTo>
                  <a:lnTo>
                    <a:pt x="408734" y="41503"/>
                  </a:lnTo>
                  <a:lnTo>
                    <a:pt x="451604" y="26889"/>
                  </a:lnTo>
                  <a:lnTo>
                    <a:pt x="495789" y="15309"/>
                  </a:lnTo>
                  <a:lnTo>
                    <a:pt x="541165" y="6886"/>
                  </a:lnTo>
                  <a:lnTo>
                    <a:pt x="587609" y="1742"/>
                  </a:lnTo>
                  <a:lnTo>
                    <a:pt x="635000" y="0"/>
                  </a:lnTo>
                  <a:lnTo>
                    <a:pt x="3403600" y="0"/>
                  </a:lnTo>
                  <a:lnTo>
                    <a:pt x="3450984" y="1742"/>
                  </a:lnTo>
                  <a:lnTo>
                    <a:pt x="3497423" y="6886"/>
                  </a:lnTo>
                  <a:lnTo>
                    <a:pt x="3542795" y="15309"/>
                  </a:lnTo>
                  <a:lnTo>
                    <a:pt x="3586976" y="26889"/>
                  </a:lnTo>
                  <a:lnTo>
                    <a:pt x="3629844" y="41503"/>
                  </a:lnTo>
                  <a:lnTo>
                    <a:pt x="3671276" y="59027"/>
                  </a:lnTo>
                  <a:lnTo>
                    <a:pt x="3711149" y="79339"/>
                  </a:lnTo>
                  <a:lnTo>
                    <a:pt x="3749340" y="102316"/>
                  </a:lnTo>
                  <a:lnTo>
                    <a:pt x="3785726" y="127834"/>
                  </a:lnTo>
                  <a:lnTo>
                    <a:pt x="3820184" y="155772"/>
                  </a:lnTo>
                  <a:lnTo>
                    <a:pt x="3852592" y="186007"/>
                  </a:lnTo>
                  <a:lnTo>
                    <a:pt x="3882827" y="218415"/>
                  </a:lnTo>
                  <a:lnTo>
                    <a:pt x="3910765" y="252873"/>
                  </a:lnTo>
                  <a:lnTo>
                    <a:pt x="3936283" y="289259"/>
                  </a:lnTo>
                  <a:lnTo>
                    <a:pt x="3959260" y="327450"/>
                  </a:lnTo>
                  <a:lnTo>
                    <a:pt x="3979572" y="367323"/>
                  </a:lnTo>
                  <a:lnTo>
                    <a:pt x="3997096" y="408755"/>
                  </a:lnTo>
                  <a:lnTo>
                    <a:pt x="4011710" y="451623"/>
                  </a:lnTo>
                  <a:lnTo>
                    <a:pt x="4023290" y="495804"/>
                  </a:lnTo>
                  <a:lnTo>
                    <a:pt x="4031713" y="541176"/>
                  </a:lnTo>
                  <a:lnTo>
                    <a:pt x="4036857" y="587615"/>
                  </a:lnTo>
                  <a:lnTo>
                    <a:pt x="4038600" y="635000"/>
                  </a:lnTo>
                  <a:lnTo>
                    <a:pt x="4038600" y="3175000"/>
                  </a:lnTo>
                  <a:lnTo>
                    <a:pt x="4036857" y="3222390"/>
                  </a:lnTo>
                  <a:lnTo>
                    <a:pt x="4031713" y="3268834"/>
                  </a:lnTo>
                  <a:lnTo>
                    <a:pt x="4023290" y="3314210"/>
                  </a:lnTo>
                  <a:lnTo>
                    <a:pt x="4011710" y="3358395"/>
                  </a:lnTo>
                  <a:lnTo>
                    <a:pt x="3997096" y="3401265"/>
                  </a:lnTo>
                  <a:lnTo>
                    <a:pt x="3979572" y="3442698"/>
                  </a:lnTo>
                  <a:lnTo>
                    <a:pt x="3959260" y="3482572"/>
                  </a:lnTo>
                  <a:lnTo>
                    <a:pt x="3936283" y="3520762"/>
                  </a:lnTo>
                  <a:lnTo>
                    <a:pt x="3910765" y="3557148"/>
                  </a:lnTo>
                  <a:lnTo>
                    <a:pt x="3882827" y="3591605"/>
                  </a:lnTo>
                  <a:lnTo>
                    <a:pt x="3852592" y="3624011"/>
                  </a:lnTo>
                  <a:lnTo>
                    <a:pt x="3820184" y="3654244"/>
                  </a:lnTo>
                  <a:lnTo>
                    <a:pt x="3785726" y="3682180"/>
                  </a:lnTo>
                  <a:lnTo>
                    <a:pt x="3749340" y="3707696"/>
                  </a:lnTo>
                  <a:lnTo>
                    <a:pt x="3711149" y="3730671"/>
                  </a:lnTo>
                  <a:lnTo>
                    <a:pt x="3671276" y="3750981"/>
                  </a:lnTo>
                  <a:lnTo>
                    <a:pt x="3629844" y="3768502"/>
                  </a:lnTo>
                  <a:lnTo>
                    <a:pt x="3586976" y="3783114"/>
                  </a:lnTo>
                  <a:lnTo>
                    <a:pt x="3542795" y="3794692"/>
                  </a:lnTo>
                  <a:lnTo>
                    <a:pt x="3497423" y="3803114"/>
                  </a:lnTo>
                  <a:lnTo>
                    <a:pt x="3450984" y="3808258"/>
                  </a:lnTo>
                  <a:lnTo>
                    <a:pt x="3403600" y="3810000"/>
                  </a:lnTo>
                  <a:lnTo>
                    <a:pt x="635000" y="3810000"/>
                  </a:lnTo>
                  <a:lnTo>
                    <a:pt x="587609" y="3808258"/>
                  </a:lnTo>
                  <a:lnTo>
                    <a:pt x="541165" y="3803114"/>
                  </a:lnTo>
                  <a:lnTo>
                    <a:pt x="495789" y="3794692"/>
                  </a:lnTo>
                  <a:lnTo>
                    <a:pt x="451604" y="3783114"/>
                  </a:lnTo>
                  <a:lnTo>
                    <a:pt x="408734" y="3768502"/>
                  </a:lnTo>
                  <a:lnTo>
                    <a:pt x="367301" y="3750981"/>
                  </a:lnTo>
                  <a:lnTo>
                    <a:pt x="327427" y="3730671"/>
                  </a:lnTo>
                  <a:lnTo>
                    <a:pt x="289237" y="3707696"/>
                  </a:lnTo>
                  <a:lnTo>
                    <a:pt x="252851" y="3682180"/>
                  </a:lnTo>
                  <a:lnTo>
                    <a:pt x="218394" y="3654244"/>
                  </a:lnTo>
                  <a:lnTo>
                    <a:pt x="185988" y="3624011"/>
                  </a:lnTo>
                  <a:lnTo>
                    <a:pt x="155755" y="3591605"/>
                  </a:lnTo>
                  <a:lnTo>
                    <a:pt x="127819" y="3557148"/>
                  </a:lnTo>
                  <a:lnTo>
                    <a:pt x="102303" y="3520762"/>
                  </a:lnTo>
                  <a:lnTo>
                    <a:pt x="79328" y="3482572"/>
                  </a:lnTo>
                  <a:lnTo>
                    <a:pt x="59018" y="3442698"/>
                  </a:lnTo>
                  <a:lnTo>
                    <a:pt x="41497" y="3401265"/>
                  </a:lnTo>
                  <a:lnTo>
                    <a:pt x="26885" y="3358395"/>
                  </a:lnTo>
                  <a:lnTo>
                    <a:pt x="15307" y="3314210"/>
                  </a:lnTo>
                  <a:lnTo>
                    <a:pt x="6885" y="3268834"/>
                  </a:lnTo>
                  <a:lnTo>
                    <a:pt x="1741" y="3222390"/>
                  </a:lnTo>
                  <a:lnTo>
                    <a:pt x="0" y="3175000"/>
                  </a:lnTo>
                  <a:lnTo>
                    <a:pt x="0" y="635000"/>
                  </a:lnTo>
                  <a:close/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79701" y="421386"/>
            <a:ext cx="4782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50" dirty="0"/>
              <a:t> </a:t>
            </a:r>
            <a:r>
              <a:rPr spc="-35" dirty="0"/>
              <a:t>Variables</a:t>
            </a:r>
            <a:r>
              <a:rPr spc="-20" dirty="0"/>
              <a:t> </a:t>
            </a:r>
            <a:r>
              <a:rPr spc="-10" dirty="0"/>
              <a:t>Scope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4939" y="1473543"/>
            <a:ext cx="4124325" cy="46107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b="1" spc="-5" dirty="0">
                <a:solidFill>
                  <a:srgbClr val="C00000"/>
                </a:solidFill>
                <a:latin typeface="Cambria"/>
                <a:cs typeface="Cambria"/>
              </a:rPr>
              <a:t>Static</a:t>
            </a:r>
            <a:r>
              <a:rPr sz="2400" b="1" spc="-4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mbria"/>
                <a:cs typeface="Cambria"/>
              </a:rPr>
              <a:t>Scope: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solidFill>
                  <a:srgbClr val="C00000"/>
                </a:solidFill>
                <a:latin typeface="Cambria"/>
                <a:cs typeface="Cambria"/>
              </a:rPr>
              <a:t>Example:</a:t>
            </a:r>
            <a:endParaRPr sz="2000">
              <a:latin typeface="Cambria"/>
              <a:cs typeface="Cambria"/>
            </a:endParaRPr>
          </a:p>
          <a:p>
            <a:pPr marL="12700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&lt;?php</a:t>
            </a:r>
            <a:endParaRPr sz="20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</a:pPr>
            <a:r>
              <a:rPr sz="2000" dirty="0">
                <a:solidFill>
                  <a:srgbClr val="0000CD"/>
                </a:solidFill>
                <a:latin typeface="Cambria"/>
                <a:cs typeface="Cambria"/>
              </a:rPr>
              <a:t>function</a:t>
            </a:r>
            <a:r>
              <a:rPr sz="2000" spc="-80" dirty="0">
                <a:solidFill>
                  <a:srgbClr val="0000CD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myFun()</a:t>
            </a:r>
            <a:endParaRPr sz="20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mbria"/>
                <a:cs typeface="Cambria"/>
              </a:rPr>
              <a:t>{</a:t>
            </a:r>
            <a:endParaRPr sz="2000">
              <a:latin typeface="Cambria"/>
              <a:cs typeface="Cambria"/>
            </a:endParaRPr>
          </a:p>
          <a:p>
            <a:pPr marL="2755900">
              <a:lnSpc>
                <a:spcPct val="100000"/>
              </a:lnSpc>
            </a:pPr>
            <a:r>
              <a:rPr sz="2000" dirty="0">
                <a:solidFill>
                  <a:srgbClr val="0000CD"/>
                </a:solidFill>
                <a:latin typeface="Cambria"/>
                <a:cs typeface="Cambria"/>
              </a:rPr>
              <a:t>static</a:t>
            </a:r>
            <a:r>
              <a:rPr sz="2000" spc="-60" dirty="0">
                <a:solidFill>
                  <a:srgbClr val="0000CD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$a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0</a:t>
            </a:r>
            <a:r>
              <a:rPr sz="2000" spc="-5" dirty="0">
                <a:latin typeface="Cambria"/>
                <a:cs typeface="Cambria"/>
              </a:rPr>
              <a:t>;</a:t>
            </a:r>
            <a:endParaRPr sz="2000">
              <a:latin typeface="Cambria"/>
              <a:cs typeface="Cambria"/>
            </a:endParaRPr>
          </a:p>
          <a:p>
            <a:pPr marL="2755900">
              <a:lnSpc>
                <a:spcPct val="100000"/>
              </a:lnSpc>
            </a:pPr>
            <a:r>
              <a:rPr sz="2000" dirty="0">
                <a:solidFill>
                  <a:srgbClr val="0000CD"/>
                </a:solidFill>
                <a:latin typeface="Cambria"/>
                <a:cs typeface="Cambria"/>
              </a:rPr>
              <a:t>echo</a:t>
            </a:r>
            <a:r>
              <a:rPr sz="2000" spc="-45" dirty="0">
                <a:solidFill>
                  <a:srgbClr val="0000CD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$a;</a:t>
            </a:r>
            <a:endParaRPr sz="2000">
              <a:latin typeface="Cambria"/>
              <a:cs typeface="Cambria"/>
            </a:endParaRPr>
          </a:p>
          <a:p>
            <a:pPr marL="2755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mbria"/>
                <a:cs typeface="Cambria"/>
              </a:rPr>
              <a:t>$a++;</a:t>
            </a:r>
            <a:endParaRPr sz="20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}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Cambria"/>
              <a:cs typeface="Cambria"/>
            </a:endParaRPr>
          </a:p>
          <a:p>
            <a:pPr marL="12700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mbria"/>
                <a:cs typeface="Cambria"/>
              </a:rPr>
              <a:t>myFun();</a:t>
            </a:r>
            <a:endParaRPr sz="2000">
              <a:latin typeface="Cambria"/>
              <a:cs typeface="Cambria"/>
            </a:endParaRPr>
          </a:p>
          <a:p>
            <a:pPr marL="1270000">
              <a:lnSpc>
                <a:spcPct val="100000"/>
              </a:lnSpc>
            </a:pPr>
            <a:r>
              <a:rPr sz="2000" spc="-10" dirty="0">
                <a:latin typeface="Cambria"/>
                <a:cs typeface="Cambria"/>
              </a:rPr>
              <a:t>myFun();</a:t>
            </a:r>
            <a:endParaRPr sz="2000">
              <a:latin typeface="Cambria"/>
              <a:cs typeface="Cambria"/>
            </a:endParaRPr>
          </a:p>
          <a:p>
            <a:pPr marL="1270000">
              <a:lnSpc>
                <a:spcPct val="100000"/>
              </a:lnSpc>
            </a:pPr>
            <a:r>
              <a:rPr sz="2000" spc="-10" dirty="0">
                <a:latin typeface="Cambria"/>
                <a:cs typeface="Cambria"/>
              </a:rPr>
              <a:t>myFun();</a:t>
            </a:r>
            <a:endParaRPr sz="2000">
              <a:latin typeface="Cambria"/>
              <a:cs typeface="Cambria"/>
            </a:endParaRPr>
          </a:p>
          <a:p>
            <a:pPr marL="1270000">
              <a:lnSpc>
                <a:spcPct val="100000"/>
              </a:lnSpc>
            </a:pPr>
            <a:r>
              <a:rPr sz="2000" spc="5" dirty="0">
                <a:solidFill>
                  <a:srgbClr val="FF0000"/>
                </a:solidFill>
                <a:latin typeface="Cambria"/>
                <a:cs typeface="Cambria"/>
              </a:rPr>
              <a:t>?&gt;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28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6558" y="421386"/>
            <a:ext cx="6710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30" dirty="0"/>
              <a:t> </a:t>
            </a:r>
            <a:r>
              <a:rPr spc="-5" dirty="0"/>
              <a:t>echo</a:t>
            </a:r>
            <a:r>
              <a:rPr spc="5" dirty="0"/>
              <a:t> </a:t>
            </a:r>
            <a:r>
              <a:rPr spc="-5" dirty="0"/>
              <a:t>&amp;</a:t>
            </a:r>
            <a:r>
              <a:rPr spc="-10" dirty="0"/>
              <a:t> print</a:t>
            </a:r>
            <a:r>
              <a:rPr dirty="0"/>
              <a:t> </a:t>
            </a:r>
            <a:r>
              <a:rPr spc="-10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962657"/>
            <a:ext cx="883602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With</a:t>
            </a:r>
            <a:r>
              <a:rPr sz="20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60" dirty="0">
                <a:solidFill>
                  <a:srgbClr val="001F5F"/>
                </a:solidFill>
                <a:latin typeface="Cambria"/>
                <a:cs typeface="Cambria"/>
              </a:rPr>
              <a:t>PHP,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 there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are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two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sz="20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30" dirty="0">
                <a:solidFill>
                  <a:srgbClr val="001F5F"/>
                </a:solidFill>
                <a:latin typeface="Cambria"/>
                <a:cs typeface="Cambria"/>
              </a:rPr>
              <a:t>ways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 to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get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output:</a:t>
            </a:r>
            <a:r>
              <a:rPr sz="2000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echo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print.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echo</a:t>
            </a:r>
            <a:r>
              <a:rPr sz="2000" spc="2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2000" spc="2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print</a:t>
            </a:r>
            <a:r>
              <a:rPr sz="2000" spc="2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are</a:t>
            </a:r>
            <a:r>
              <a:rPr sz="2000" spc="28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language</a:t>
            </a:r>
            <a:r>
              <a:rPr sz="2000" spc="28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constructs,</a:t>
            </a:r>
            <a:r>
              <a:rPr sz="2000" spc="2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2000" spc="2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they</a:t>
            </a:r>
            <a:r>
              <a:rPr sz="2000" spc="29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never</a:t>
            </a:r>
            <a:r>
              <a:rPr sz="2000" spc="2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behave</a:t>
            </a:r>
            <a:r>
              <a:rPr sz="2000" spc="2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like</a:t>
            </a:r>
            <a:r>
              <a:rPr sz="2000" spc="29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2000" spc="2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function. </a:t>
            </a:r>
            <a:r>
              <a:rPr sz="2000" spc="-4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Therefore,</a:t>
            </a:r>
            <a:r>
              <a:rPr sz="2000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there</a:t>
            </a:r>
            <a:r>
              <a:rPr sz="20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20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no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requirement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for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parentheses.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</a:pPr>
            <a:r>
              <a:rPr sz="2000" spc="-40" dirty="0">
                <a:solidFill>
                  <a:srgbClr val="001F5F"/>
                </a:solidFill>
                <a:latin typeface="Cambria"/>
                <a:cs typeface="Cambria"/>
              </a:rPr>
              <a:t>However,</a:t>
            </a:r>
            <a:r>
              <a:rPr sz="2000" spc="1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both</a:t>
            </a:r>
            <a:r>
              <a:rPr sz="2000" spc="1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000" spc="16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statements</a:t>
            </a:r>
            <a:r>
              <a:rPr sz="2000" spc="1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can</a:t>
            </a:r>
            <a:r>
              <a:rPr sz="2000" spc="1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be</a:t>
            </a:r>
            <a:r>
              <a:rPr sz="2000" spc="1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used</a:t>
            </a:r>
            <a:r>
              <a:rPr sz="2000" spc="18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with</a:t>
            </a:r>
            <a:r>
              <a:rPr sz="2000" spc="16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or</a:t>
            </a:r>
            <a:r>
              <a:rPr sz="2000" spc="1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without</a:t>
            </a:r>
            <a:r>
              <a:rPr sz="2000" spc="1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parentheses.</a:t>
            </a:r>
            <a:r>
              <a:rPr sz="2000" spc="1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60" dirty="0">
                <a:solidFill>
                  <a:srgbClr val="001F5F"/>
                </a:solidFill>
                <a:latin typeface="Cambria"/>
                <a:cs typeface="Cambria"/>
              </a:rPr>
              <a:t>We</a:t>
            </a:r>
            <a:r>
              <a:rPr sz="2000" spc="1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can </a:t>
            </a:r>
            <a:r>
              <a:rPr sz="2000" spc="-4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use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these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statements</a:t>
            </a:r>
            <a:r>
              <a:rPr sz="20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to</a:t>
            </a:r>
            <a:r>
              <a:rPr sz="20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output</a:t>
            </a:r>
            <a:r>
              <a:rPr sz="20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variables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or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strings.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29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838200"/>
          </a:xfrm>
        </p:spPr>
        <p:txBody>
          <a:bodyPr/>
          <a:lstStyle/>
          <a:p>
            <a:r>
              <a:rPr lang="en-IN" spc="-15" dirty="0" smtClean="0"/>
              <a:t>Difference between </a:t>
            </a:r>
            <a:r>
              <a:rPr lang="en-IN" spc="-40" dirty="0" smtClean="0"/>
              <a:t> </a:t>
            </a:r>
            <a:r>
              <a:rPr lang="en-IN" spc="-10" dirty="0" smtClean="0"/>
              <a:t>PHP &amp; HTML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3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-1" y="833391"/>
          <a:ext cx="9144000" cy="6002963"/>
        </p:xfrm>
        <a:graphic>
          <a:graphicData uri="http://schemas.openxmlformats.org/drawingml/2006/table">
            <a:tbl>
              <a:tblPr/>
              <a:tblGrid>
                <a:gridCol w="4572000"/>
                <a:gridCol w="4572000"/>
              </a:tblGrid>
              <a:tr h="485632">
                <a:tc>
                  <a:txBody>
                    <a:bodyPr/>
                    <a:lstStyle/>
                    <a:p>
                      <a:pPr marL="355600" algn="ctr" defTabSz="914400" rtl="0" eaLnBrk="1" fontAlgn="t" latinLnBrk="0" hangingPunct="1">
                        <a:lnSpc>
                          <a:spcPct val="100000"/>
                        </a:lnSpc>
                      </a:pPr>
                      <a:r>
                        <a:rPr lang="en-IN" sz="2400" kern="1200" dirty="0">
                          <a:solidFill>
                            <a:srgbClr val="FF0000"/>
                          </a:solidFill>
                          <a:latin typeface="Cambria"/>
                          <a:ea typeface="+mn-ea"/>
                          <a:cs typeface="Cambria"/>
                        </a:rPr>
                        <a:t>PHP</a:t>
                      </a:r>
                    </a:p>
                  </a:txBody>
                  <a:tcPr marL="60838" marR="60838" marT="60838" marB="60838">
                    <a:lnL w="9525" cap="flat" cmpd="sng" algn="ctr">
                      <a:solidFill>
                        <a:srgbClr val="C07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7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7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marL="355600" algn="ctr" defTabSz="914400" rtl="0" eaLnBrk="1" fontAlgn="t" latinLnBrk="0" hangingPunct="1">
                        <a:lnSpc>
                          <a:spcPct val="100000"/>
                        </a:lnSpc>
                      </a:pPr>
                      <a:r>
                        <a:rPr lang="en-IN" sz="2400" kern="1200" dirty="0">
                          <a:solidFill>
                            <a:srgbClr val="FF0000"/>
                          </a:solidFill>
                          <a:latin typeface="Cambria"/>
                          <a:ea typeface="+mn-ea"/>
                          <a:cs typeface="Cambria"/>
                        </a:rPr>
                        <a:t>HTML</a:t>
                      </a:r>
                    </a:p>
                  </a:txBody>
                  <a:tcPr marL="60838" marR="60838" marT="60838" marB="60838">
                    <a:lnL w="9525" cap="flat" cmpd="sng" algn="ctr">
                      <a:solidFill>
                        <a:srgbClr val="C07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7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7F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487213">
                <a:tc>
                  <a:txBody>
                    <a:bodyPr/>
                    <a:lstStyle/>
                    <a:p>
                      <a:pPr marL="355600" algn="l" defTabSz="914400" rtl="0" eaLnBrk="1" fontAlgn="t" latinLnBrk="0" hangingPunct="1">
                        <a:lnSpc>
                          <a:spcPct val="100000"/>
                        </a:lnSpc>
                      </a:pPr>
                      <a:r>
                        <a:rPr lang="en-IN" sz="1600" kern="1200" dirty="0">
                          <a:solidFill>
                            <a:srgbClr val="001F5F"/>
                          </a:solidFill>
                          <a:latin typeface="Cambria"/>
                          <a:ea typeface="+mn-ea"/>
                          <a:cs typeface="Cambria"/>
                        </a:rPr>
                        <a:t>PHP is a server-side programming language.</a:t>
                      </a:r>
                    </a:p>
                  </a:txBody>
                  <a:tcPr marL="40559" marR="40559" marT="40559" marB="405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0" algn="l" defTabSz="914400" rtl="0" eaLnBrk="1" fontAlgn="t" latinLnBrk="0" hangingPunct="1">
                        <a:lnSpc>
                          <a:spcPct val="100000"/>
                        </a:lnSpc>
                      </a:pPr>
                      <a:r>
                        <a:rPr lang="en-IN" sz="1600" kern="1200" dirty="0">
                          <a:solidFill>
                            <a:srgbClr val="001F5F"/>
                          </a:solidFill>
                          <a:latin typeface="Cambria"/>
                          <a:ea typeface="+mn-ea"/>
                          <a:cs typeface="Cambria"/>
                        </a:rPr>
                        <a:t>HTML is a client-side scripting language.</a:t>
                      </a:r>
                    </a:p>
                  </a:txBody>
                  <a:tcPr marL="40559" marR="40559" marT="40559" marB="405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52089">
                <a:tc>
                  <a:txBody>
                    <a:bodyPr/>
                    <a:lstStyle/>
                    <a:p>
                      <a:pPr marL="355600" algn="l" defTabSz="914400" rtl="0" eaLnBrk="1" fontAlgn="t" latinLnBrk="0" hangingPunct="1">
                        <a:lnSpc>
                          <a:spcPct val="100000"/>
                        </a:lnSpc>
                      </a:pPr>
                      <a:r>
                        <a:rPr lang="en-IN" sz="1600" kern="1200" dirty="0">
                          <a:solidFill>
                            <a:srgbClr val="001F5F"/>
                          </a:solidFill>
                          <a:latin typeface="Cambria"/>
                          <a:ea typeface="+mn-ea"/>
                          <a:cs typeface="Cambria"/>
                        </a:rPr>
                        <a:t>PHP is used in backend development, which interacts with databases to retrieve, store, and modify the information.</a:t>
                      </a:r>
                    </a:p>
                  </a:txBody>
                  <a:tcPr marL="40559" marR="40559" marT="40559" marB="405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355600" algn="l" defTabSz="914400" rtl="0" eaLnBrk="1" fontAlgn="t" latinLnBrk="0" hangingPunct="1">
                        <a:lnSpc>
                          <a:spcPct val="100000"/>
                        </a:lnSpc>
                      </a:pPr>
                      <a:r>
                        <a:rPr lang="en-IN" sz="1600" kern="1200" dirty="0">
                          <a:solidFill>
                            <a:srgbClr val="001F5F"/>
                          </a:solidFill>
                          <a:latin typeface="Cambria"/>
                          <a:ea typeface="+mn-ea"/>
                          <a:cs typeface="Cambria"/>
                        </a:rPr>
                        <a:t>HTML is used in frontend development, which organizes the content of the website.</a:t>
                      </a:r>
                    </a:p>
                  </a:txBody>
                  <a:tcPr marL="40559" marR="40559" marT="40559" marB="405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902946">
                <a:tc>
                  <a:txBody>
                    <a:bodyPr/>
                    <a:lstStyle/>
                    <a:p>
                      <a:pPr marL="355600" algn="l" defTabSz="914400" rtl="0" eaLnBrk="1" fontAlgn="t" latinLnBrk="0" hangingPunct="1">
                        <a:lnSpc>
                          <a:spcPct val="100000"/>
                        </a:lnSpc>
                      </a:pPr>
                      <a:r>
                        <a:rPr lang="en-IN" sz="1600" kern="1200" dirty="0">
                          <a:solidFill>
                            <a:srgbClr val="001F5F"/>
                          </a:solidFill>
                          <a:latin typeface="Cambria"/>
                          <a:ea typeface="+mn-ea"/>
                          <a:cs typeface="Cambria"/>
                        </a:rPr>
                        <a:t>PHP is used to create a dynamic website. The output will depend on the browser.</a:t>
                      </a:r>
                    </a:p>
                  </a:txBody>
                  <a:tcPr marL="40559" marR="40559" marT="40559" marB="405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0" algn="l" defTabSz="914400" rtl="0" eaLnBrk="1" fontAlgn="t" latinLnBrk="0" hangingPunct="1">
                        <a:lnSpc>
                          <a:spcPct val="100000"/>
                        </a:lnSpc>
                      </a:pPr>
                      <a:r>
                        <a:rPr lang="en-IN" sz="1600" kern="1200" dirty="0">
                          <a:solidFill>
                            <a:srgbClr val="001F5F"/>
                          </a:solidFill>
                          <a:latin typeface="Cambria"/>
                          <a:ea typeface="+mn-ea"/>
                          <a:cs typeface="Cambria"/>
                        </a:rPr>
                        <a:t>HTML is used to create a static website. The output of static website remains the same on each time.</a:t>
                      </a:r>
                    </a:p>
                  </a:txBody>
                  <a:tcPr marL="40559" marR="40559" marT="40559" marB="405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7523">
                <a:tc>
                  <a:txBody>
                    <a:bodyPr/>
                    <a:lstStyle/>
                    <a:p>
                      <a:pPr marL="355600" algn="l" defTabSz="914400" rtl="0" eaLnBrk="1" fontAlgn="t" latinLnBrk="0" hangingPunct="1">
                        <a:lnSpc>
                          <a:spcPct val="100000"/>
                        </a:lnSpc>
                      </a:pPr>
                      <a:r>
                        <a:rPr lang="en-IN" sz="1600" kern="1200" dirty="0">
                          <a:solidFill>
                            <a:srgbClr val="001F5F"/>
                          </a:solidFill>
                          <a:latin typeface="Cambria"/>
                          <a:ea typeface="+mn-ea"/>
                          <a:cs typeface="Cambria"/>
                        </a:rPr>
                        <a:t>PHP can manipulate the data.</a:t>
                      </a:r>
                    </a:p>
                  </a:txBody>
                  <a:tcPr marL="40559" marR="40559" marT="40559" marB="405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355600" algn="l" defTabSz="914400" rtl="0" eaLnBrk="1" fontAlgn="t" latinLnBrk="0" hangingPunct="1">
                        <a:lnSpc>
                          <a:spcPct val="100000"/>
                        </a:lnSpc>
                      </a:pPr>
                      <a:r>
                        <a:rPr lang="en-IN" sz="1600" kern="1200" dirty="0">
                          <a:solidFill>
                            <a:srgbClr val="001F5F"/>
                          </a:solidFill>
                          <a:latin typeface="Cambria"/>
                          <a:ea typeface="+mn-ea"/>
                          <a:cs typeface="Cambria"/>
                        </a:rPr>
                        <a:t>It cannot manipulate the data.</a:t>
                      </a:r>
                    </a:p>
                  </a:txBody>
                  <a:tcPr marL="40559" marR="40559" marT="40559" marB="405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809631">
                <a:tc>
                  <a:txBody>
                    <a:bodyPr/>
                    <a:lstStyle/>
                    <a:p>
                      <a:pPr marL="35560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rgbClr val="001F5F"/>
                          </a:solidFill>
                          <a:latin typeface="Cambria"/>
                          <a:ea typeface="+mn-ea"/>
                          <a:cs typeface="Cambria"/>
                        </a:rPr>
                        <a:t>PHP code executes on web servers like Apache web server, IIS web </a:t>
                      </a:r>
                      <a:r>
                        <a:rPr lang="en-IN" sz="1600" kern="1200" dirty="0" smtClean="0">
                          <a:solidFill>
                            <a:srgbClr val="001F5F"/>
                          </a:solidFill>
                          <a:latin typeface="Cambria"/>
                          <a:ea typeface="+mn-ea"/>
                          <a:cs typeface="Cambria"/>
                        </a:rPr>
                        <a:t>server</a:t>
                      </a:r>
                      <a:r>
                        <a:rPr lang="en-IN" sz="1600" kern="1200" baseline="0" dirty="0" smtClean="0">
                          <a:solidFill>
                            <a:srgbClr val="001F5F"/>
                          </a:solidFill>
                          <a:latin typeface="Cambria"/>
                          <a:ea typeface="+mn-ea"/>
                          <a:cs typeface="Cambria"/>
                        </a:rPr>
                        <a:t> like </a:t>
                      </a:r>
                      <a:r>
                        <a:rPr lang="en-IN" sz="1600" b="1" kern="1200" dirty="0" smtClean="0">
                          <a:solidFill>
                            <a:srgbClr val="001F5F"/>
                          </a:solidFill>
                          <a:latin typeface="Cambria"/>
                          <a:ea typeface="+mn-ea"/>
                          <a:cs typeface="Cambria"/>
                        </a:rPr>
                        <a:t>WAMP, LAMP,</a:t>
                      </a:r>
                    </a:p>
                    <a:p>
                      <a:pPr marL="35560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 dirty="0" smtClean="0">
                          <a:solidFill>
                            <a:srgbClr val="001F5F"/>
                          </a:solidFill>
                          <a:latin typeface="Cambria"/>
                          <a:ea typeface="+mn-ea"/>
                          <a:cs typeface="Cambria"/>
                        </a:rPr>
                        <a:t>MAMP, XAMP, etc..</a:t>
                      </a:r>
                    </a:p>
                  </a:txBody>
                  <a:tcPr marL="40559" marR="40559" marT="40559" marB="405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0" algn="l" defTabSz="914400" rtl="0" eaLnBrk="1" fontAlgn="t" latinLnBrk="0" hangingPunct="1">
                        <a:lnSpc>
                          <a:spcPct val="100000"/>
                        </a:lnSpc>
                      </a:pPr>
                      <a:r>
                        <a:rPr lang="en-IN" sz="1600" kern="1200" dirty="0">
                          <a:solidFill>
                            <a:srgbClr val="001F5F"/>
                          </a:solidFill>
                          <a:latin typeface="Cambria"/>
                          <a:ea typeface="+mn-ea"/>
                          <a:cs typeface="Cambria"/>
                        </a:rPr>
                        <a:t>HTML code executes on web browsers like Chrome, Internet Explorer, etc.</a:t>
                      </a:r>
                    </a:p>
                  </a:txBody>
                  <a:tcPr marL="40559" marR="40559" marT="40559" marB="405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7523">
                <a:tc>
                  <a:txBody>
                    <a:bodyPr/>
                    <a:lstStyle/>
                    <a:p>
                      <a:pPr marL="355600" algn="l" defTabSz="914400" rtl="0" eaLnBrk="1" fontAlgn="t" latinLnBrk="0" hangingPunct="1">
                        <a:lnSpc>
                          <a:spcPct val="100000"/>
                        </a:lnSpc>
                      </a:pPr>
                      <a:r>
                        <a:rPr lang="en-IN" sz="1600" kern="1200" dirty="0">
                          <a:solidFill>
                            <a:srgbClr val="001F5F"/>
                          </a:solidFill>
                          <a:latin typeface="Cambria"/>
                          <a:ea typeface="+mn-ea"/>
                          <a:cs typeface="Cambria"/>
                        </a:rPr>
                        <a:t>PHP is scripting language.</a:t>
                      </a:r>
                    </a:p>
                  </a:txBody>
                  <a:tcPr marL="40559" marR="40559" marT="40559" marB="405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355600" algn="l" defTabSz="914400" rtl="0" eaLnBrk="1" fontAlgn="t" latinLnBrk="0" hangingPunct="1">
                        <a:lnSpc>
                          <a:spcPct val="100000"/>
                        </a:lnSpc>
                      </a:pPr>
                      <a:r>
                        <a:rPr lang="en-IN" sz="1600" kern="1200" dirty="0">
                          <a:solidFill>
                            <a:srgbClr val="001F5F"/>
                          </a:solidFill>
                          <a:latin typeface="Cambria"/>
                          <a:ea typeface="+mn-ea"/>
                          <a:cs typeface="Cambria"/>
                        </a:rPr>
                        <a:t>HTML is a </a:t>
                      </a:r>
                      <a:r>
                        <a:rPr lang="en-IN" sz="1600" kern="1200" dirty="0" smtClean="0">
                          <a:solidFill>
                            <a:srgbClr val="001F5F"/>
                          </a:solidFill>
                          <a:latin typeface="Cambria"/>
                          <a:ea typeface="+mn-ea"/>
                          <a:cs typeface="Cambria"/>
                        </a:rPr>
                        <a:t>mark-up </a:t>
                      </a:r>
                      <a:r>
                        <a:rPr lang="en-IN" sz="1600" kern="1200" dirty="0">
                          <a:solidFill>
                            <a:srgbClr val="001F5F"/>
                          </a:solidFill>
                          <a:latin typeface="Cambria"/>
                          <a:ea typeface="+mn-ea"/>
                          <a:cs typeface="Cambria"/>
                        </a:rPr>
                        <a:t>language.</a:t>
                      </a:r>
                    </a:p>
                  </a:txBody>
                  <a:tcPr marL="40559" marR="40559" marT="40559" marB="405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87213">
                <a:tc>
                  <a:txBody>
                    <a:bodyPr/>
                    <a:lstStyle/>
                    <a:p>
                      <a:pPr marL="355600" algn="l" defTabSz="914400" rtl="0" eaLnBrk="1" fontAlgn="t" latinLnBrk="0" hangingPunct="1">
                        <a:lnSpc>
                          <a:spcPct val="100000"/>
                        </a:lnSpc>
                      </a:pPr>
                      <a:r>
                        <a:rPr lang="en-IN" sz="1600" kern="1200" dirty="0">
                          <a:solidFill>
                            <a:srgbClr val="001F5F"/>
                          </a:solidFill>
                          <a:latin typeface="Cambria"/>
                          <a:ea typeface="+mn-ea"/>
                          <a:cs typeface="Cambria"/>
                        </a:rPr>
                        <a:t>PHP7.3 is the latest version of PHP.</a:t>
                      </a:r>
                    </a:p>
                  </a:txBody>
                  <a:tcPr marL="40559" marR="40559" marT="40559" marB="405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0" algn="l" defTabSz="914400" rtl="0" eaLnBrk="1" fontAlgn="t" latinLnBrk="0" hangingPunct="1">
                        <a:lnSpc>
                          <a:spcPct val="100000"/>
                        </a:lnSpc>
                      </a:pPr>
                      <a:r>
                        <a:rPr lang="en-IN" sz="1600" kern="1200" dirty="0">
                          <a:solidFill>
                            <a:srgbClr val="001F5F"/>
                          </a:solidFill>
                          <a:latin typeface="Cambria"/>
                          <a:ea typeface="+mn-ea"/>
                          <a:cs typeface="Cambria"/>
                        </a:rPr>
                        <a:t>HTML5.2 is the latest version of HTML.</a:t>
                      </a:r>
                    </a:p>
                  </a:txBody>
                  <a:tcPr marL="40559" marR="40559" marT="40559" marB="405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1169">
                <a:tc>
                  <a:txBody>
                    <a:bodyPr/>
                    <a:lstStyle/>
                    <a:p>
                      <a:pPr marL="355600" algn="l" defTabSz="914400" rtl="0" eaLnBrk="1" fontAlgn="t" latinLnBrk="0" hangingPunct="1">
                        <a:lnSpc>
                          <a:spcPct val="100000"/>
                        </a:lnSpc>
                      </a:pPr>
                      <a:r>
                        <a:rPr lang="en-IN" sz="1600" kern="1200" dirty="0">
                          <a:solidFill>
                            <a:srgbClr val="001F5F"/>
                          </a:solidFill>
                          <a:latin typeface="Cambria"/>
                          <a:ea typeface="+mn-ea"/>
                          <a:cs typeface="Cambria"/>
                        </a:rPr>
                        <a:t>PHP is also easy to learn but not as simple as HTML.</a:t>
                      </a:r>
                    </a:p>
                  </a:txBody>
                  <a:tcPr marL="40559" marR="40559" marT="40559" marB="405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355600" algn="l" defTabSz="914400" rtl="0" eaLnBrk="1" fontAlgn="t" latinLnBrk="0" hangingPunct="1">
                        <a:lnSpc>
                          <a:spcPct val="100000"/>
                        </a:lnSpc>
                      </a:pPr>
                      <a:r>
                        <a:rPr lang="en-IN" sz="1600" kern="1200" dirty="0">
                          <a:solidFill>
                            <a:srgbClr val="001F5F"/>
                          </a:solidFill>
                          <a:latin typeface="Cambria"/>
                          <a:ea typeface="+mn-ea"/>
                          <a:cs typeface="Cambria"/>
                        </a:rPr>
                        <a:t>HTML is easy to learn. It can easily learn in a very short time.</a:t>
                      </a:r>
                    </a:p>
                  </a:txBody>
                  <a:tcPr marL="40559" marR="40559" marT="40559" marB="405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87213">
                <a:tc>
                  <a:txBody>
                    <a:bodyPr/>
                    <a:lstStyle/>
                    <a:p>
                      <a:pPr marL="355600" algn="l" defTabSz="914400" rtl="0" eaLnBrk="1" fontAlgn="t" latinLnBrk="0" hangingPunct="1">
                        <a:lnSpc>
                          <a:spcPct val="100000"/>
                        </a:lnSpc>
                      </a:pPr>
                      <a:r>
                        <a:rPr lang="en-IN" sz="1600" kern="1200" dirty="0">
                          <a:solidFill>
                            <a:srgbClr val="001F5F"/>
                          </a:solidFill>
                          <a:latin typeface="Cambria"/>
                          <a:ea typeface="+mn-ea"/>
                          <a:cs typeface="Cambria"/>
                        </a:rPr>
                        <a:t>PHP files save with .php extension.</a:t>
                      </a:r>
                    </a:p>
                  </a:txBody>
                  <a:tcPr marL="40559" marR="40559" marT="40559" marB="405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0" algn="l" defTabSz="914400" rtl="0" eaLnBrk="1" fontAlgn="t" latinLnBrk="0" hangingPunct="1">
                        <a:lnSpc>
                          <a:spcPct val="100000"/>
                        </a:lnSpc>
                      </a:pPr>
                      <a:r>
                        <a:rPr lang="en-IN" sz="1600" kern="1200" dirty="0">
                          <a:solidFill>
                            <a:srgbClr val="001F5F"/>
                          </a:solidFill>
                          <a:latin typeface="Cambria"/>
                          <a:ea typeface="+mn-ea"/>
                          <a:cs typeface="Cambria"/>
                        </a:rPr>
                        <a:t>HTML files save with .html extension.</a:t>
                      </a:r>
                    </a:p>
                  </a:txBody>
                  <a:tcPr marL="40559" marR="40559" marT="40559" marB="4055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6558" y="421386"/>
            <a:ext cx="6710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30" dirty="0"/>
              <a:t> </a:t>
            </a:r>
            <a:r>
              <a:rPr spc="-5" dirty="0"/>
              <a:t>echo</a:t>
            </a:r>
            <a:r>
              <a:rPr spc="5" dirty="0"/>
              <a:t> </a:t>
            </a:r>
            <a:r>
              <a:rPr spc="-5" dirty="0"/>
              <a:t>&amp;</a:t>
            </a:r>
            <a:r>
              <a:rPr spc="-10" dirty="0"/>
              <a:t> print</a:t>
            </a:r>
            <a:r>
              <a:rPr dirty="0"/>
              <a:t> </a:t>
            </a:r>
            <a:r>
              <a:rPr spc="-10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519174"/>
            <a:ext cx="8831580" cy="444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00000"/>
                </a:solidFill>
                <a:latin typeface="Cambria"/>
                <a:cs typeface="Cambria"/>
              </a:rPr>
              <a:t>Difference</a:t>
            </a:r>
            <a:r>
              <a:rPr sz="2000" b="1" spc="-3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mbria"/>
                <a:cs typeface="Cambria"/>
              </a:rPr>
              <a:t>between</a:t>
            </a:r>
            <a:r>
              <a:rPr sz="20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mbria"/>
                <a:cs typeface="Cambria"/>
              </a:rPr>
              <a:t>echo</a:t>
            </a:r>
            <a:r>
              <a:rPr sz="20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mbria"/>
                <a:cs typeface="Cambria"/>
              </a:rPr>
              <a:t>and</a:t>
            </a:r>
            <a:r>
              <a:rPr sz="20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mbria"/>
                <a:cs typeface="Cambria"/>
              </a:rPr>
              <a:t>print: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ts val="2280"/>
              </a:lnSpc>
              <a:spcBef>
                <a:spcPts val="1920"/>
              </a:spcBef>
            </a:pPr>
            <a:r>
              <a:rPr sz="2000" b="1" spc="-5" dirty="0">
                <a:solidFill>
                  <a:srgbClr val="C00000"/>
                </a:solidFill>
                <a:latin typeface="Cambria"/>
                <a:cs typeface="Cambria"/>
              </a:rPr>
              <a:t>Echo: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ts val="216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echo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 is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statement,</a:t>
            </a:r>
            <a:r>
              <a:rPr sz="20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which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20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used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to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display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output.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ts val="216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echo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can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be</a:t>
            </a:r>
            <a:r>
              <a:rPr sz="20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used with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or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without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parentheses.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ts val="216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echo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does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not</a:t>
            </a:r>
            <a:r>
              <a:rPr sz="20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return</a:t>
            </a:r>
            <a:r>
              <a:rPr sz="2000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any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value.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ts val="216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60" dirty="0">
                <a:solidFill>
                  <a:srgbClr val="001F5F"/>
                </a:solidFill>
                <a:latin typeface="Cambria"/>
                <a:cs typeface="Cambria"/>
              </a:rPr>
              <a:t>We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can</a:t>
            </a:r>
            <a:r>
              <a:rPr sz="20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pass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 multiple</a:t>
            </a:r>
            <a:r>
              <a:rPr sz="2000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strings</a:t>
            </a:r>
            <a:r>
              <a:rPr sz="20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separated</a:t>
            </a:r>
            <a:r>
              <a:rPr sz="2000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by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 comma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(,)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in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echo.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ts val="228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echo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faster</a:t>
            </a:r>
            <a:r>
              <a:rPr sz="2000" spc="-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than</a:t>
            </a:r>
            <a:r>
              <a:rPr sz="2000" spc="-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print</a:t>
            </a:r>
            <a:r>
              <a:rPr sz="20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statement.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ts val="2280"/>
              </a:lnSpc>
              <a:spcBef>
                <a:spcPts val="1925"/>
              </a:spcBef>
            </a:pPr>
            <a:r>
              <a:rPr sz="2000" b="1" dirty="0">
                <a:solidFill>
                  <a:srgbClr val="C00000"/>
                </a:solidFill>
                <a:latin typeface="Cambria"/>
                <a:cs typeface="Cambria"/>
              </a:rPr>
              <a:t>print</a:t>
            </a:r>
            <a:endParaRPr sz="2000">
              <a:latin typeface="Cambria"/>
              <a:cs typeface="Cambria"/>
            </a:endParaRPr>
          </a:p>
          <a:p>
            <a:pPr marL="355600" marR="5080" indent="-342900">
              <a:lnSpc>
                <a:spcPts val="2160"/>
              </a:lnSpc>
              <a:spcBef>
                <a:spcPts val="15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print</a:t>
            </a:r>
            <a:r>
              <a:rPr sz="2000" spc="409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2000" spc="40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also</a:t>
            </a:r>
            <a:r>
              <a:rPr sz="2000" spc="4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2000" spc="40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statement,</a:t>
            </a:r>
            <a:r>
              <a:rPr sz="2000" spc="40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used</a:t>
            </a:r>
            <a:r>
              <a:rPr sz="2000" spc="4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as</a:t>
            </a:r>
            <a:r>
              <a:rPr sz="2000" spc="39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an</a:t>
            </a:r>
            <a:r>
              <a:rPr sz="2000" spc="4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alternative</a:t>
            </a:r>
            <a:r>
              <a:rPr sz="2000" spc="4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to 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echo</a:t>
            </a:r>
            <a:r>
              <a:rPr sz="2000" spc="409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at</a:t>
            </a:r>
            <a:r>
              <a:rPr sz="2000" spc="409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many</a:t>
            </a:r>
            <a:r>
              <a:rPr sz="2000" spc="4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times</a:t>
            </a:r>
            <a:r>
              <a:rPr sz="2000" spc="39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to </a:t>
            </a:r>
            <a:r>
              <a:rPr sz="2000" spc="-4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display</a:t>
            </a:r>
            <a:r>
              <a:rPr sz="20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0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output.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ts val="201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print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can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be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used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with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or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 without</a:t>
            </a:r>
            <a:r>
              <a:rPr sz="2000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parentheses.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ts val="216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print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Cambria"/>
                <a:cs typeface="Cambria"/>
              </a:rPr>
              <a:t>always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returns</a:t>
            </a:r>
            <a:r>
              <a:rPr sz="20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an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integer</a:t>
            </a:r>
            <a:r>
              <a:rPr sz="20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value,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which is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1.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ts val="216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Using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print,</a:t>
            </a:r>
            <a:r>
              <a:rPr sz="20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we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cannot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pass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multiple</a:t>
            </a:r>
            <a:r>
              <a:rPr sz="2000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arguments.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ts val="228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print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20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slower</a:t>
            </a:r>
            <a:r>
              <a:rPr sz="20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than</a:t>
            </a:r>
            <a:r>
              <a:rPr sz="2000" spc="-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echo</a:t>
            </a:r>
            <a:r>
              <a:rPr sz="20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statement.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30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6558" y="421386"/>
            <a:ext cx="6710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30" dirty="0"/>
              <a:t> </a:t>
            </a:r>
            <a:r>
              <a:rPr spc="-5" dirty="0"/>
              <a:t>echo</a:t>
            </a:r>
            <a:r>
              <a:rPr spc="5" dirty="0"/>
              <a:t> </a:t>
            </a:r>
            <a:r>
              <a:rPr spc="-5" dirty="0"/>
              <a:t>&amp;</a:t>
            </a:r>
            <a:r>
              <a:rPr spc="-10" dirty="0"/>
              <a:t> print</a:t>
            </a:r>
            <a:r>
              <a:rPr dirty="0"/>
              <a:t> </a:t>
            </a:r>
            <a:r>
              <a:rPr spc="-10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485835"/>
            <a:ext cx="8974455" cy="464058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000" b="1" dirty="0">
                <a:solidFill>
                  <a:srgbClr val="C00000"/>
                </a:solidFill>
                <a:latin typeface="Cambria"/>
                <a:cs typeface="Cambria"/>
              </a:rPr>
              <a:t>echo</a:t>
            </a:r>
            <a:r>
              <a:rPr sz="20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mbria"/>
                <a:cs typeface="Cambria"/>
              </a:rPr>
              <a:t>statement</a:t>
            </a:r>
            <a:r>
              <a:rPr sz="2000" b="1" spc="-4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mbria"/>
                <a:cs typeface="Cambria"/>
              </a:rPr>
              <a:t>example:</a:t>
            </a:r>
            <a:r>
              <a:rPr sz="2000" b="1" spc="-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mbria"/>
                <a:cs typeface="Cambria"/>
              </a:rPr>
              <a:t>(Check</a:t>
            </a:r>
            <a:r>
              <a:rPr sz="2000" b="1" spc="-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mbria"/>
                <a:cs typeface="Cambria"/>
              </a:rPr>
              <a:t>multiple</a:t>
            </a:r>
            <a:r>
              <a:rPr sz="2000" b="1" spc="-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mbria"/>
                <a:cs typeface="Cambria"/>
              </a:rPr>
              <a:t>arguments)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0" dirty="0">
                <a:solidFill>
                  <a:srgbClr val="001F5F"/>
                </a:solidFill>
                <a:latin typeface="Cambria"/>
                <a:cs typeface="Cambria"/>
              </a:rPr>
              <a:t>You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can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pass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multiple</a:t>
            </a:r>
            <a:r>
              <a:rPr sz="16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arguments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separated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by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comma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(,)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in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echo.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It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will</a:t>
            </a:r>
            <a:r>
              <a:rPr sz="16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not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generate</a:t>
            </a:r>
            <a:r>
              <a:rPr sz="16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any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syntax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35" dirty="0">
                <a:solidFill>
                  <a:srgbClr val="001F5F"/>
                </a:solidFill>
                <a:latin typeface="Cambria"/>
                <a:cs typeface="Cambria"/>
              </a:rPr>
              <a:t>error.</a:t>
            </a:r>
            <a:endParaRPr sz="160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006699"/>
                </a:solidFill>
                <a:latin typeface="Cambria"/>
                <a:cs typeface="Cambria"/>
              </a:rPr>
              <a:t>&lt;?php</a:t>
            </a:r>
            <a:endParaRPr sz="16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latin typeface="Cambria"/>
                <a:cs typeface="Cambria"/>
              </a:rPr>
              <a:t>$</a:t>
            </a:r>
            <a:r>
              <a:rPr sz="1600" spc="-10" dirty="0">
                <a:solidFill>
                  <a:srgbClr val="FF0000"/>
                </a:solidFill>
                <a:latin typeface="Cambria"/>
                <a:cs typeface="Cambria"/>
              </a:rPr>
              <a:t>fname</a:t>
            </a:r>
            <a:r>
              <a:rPr sz="16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=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mbria"/>
                <a:cs typeface="Cambria"/>
              </a:rPr>
              <a:t>“LBRCE"</a:t>
            </a:r>
            <a:r>
              <a:rPr sz="1600" spc="-10" dirty="0">
                <a:latin typeface="Cambria"/>
                <a:cs typeface="Cambria"/>
              </a:rPr>
              <a:t>;</a:t>
            </a:r>
            <a:endParaRPr sz="16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latin typeface="Cambria"/>
                <a:cs typeface="Cambria"/>
              </a:rPr>
              <a:t>$</a:t>
            </a:r>
            <a:r>
              <a:rPr sz="1600" spc="-10" dirty="0">
                <a:solidFill>
                  <a:srgbClr val="FF0000"/>
                </a:solidFill>
                <a:latin typeface="Cambria"/>
                <a:cs typeface="Cambria"/>
              </a:rPr>
              <a:t>lname</a:t>
            </a:r>
            <a:r>
              <a:rPr sz="1600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=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Cambria"/>
                <a:cs typeface="Cambria"/>
              </a:rPr>
              <a:t>“Mylavaram"</a:t>
            </a:r>
            <a:r>
              <a:rPr sz="1600" spc="-20" dirty="0">
                <a:latin typeface="Cambria"/>
                <a:cs typeface="Cambria"/>
              </a:rPr>
              <a:t>;</a:t>
            </a:r>
            <a:endParaRPr sz="16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ambria"/>
                <a:cs typeface="Cambria"/>
              </a:rPr>
              <a:t>echo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“College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name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is: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".$fname,$lname;</a:t>
            </a:r>
            <a:endParaRPr sz="160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  <a:spcBef>
                <a:spcPts val="384"/>
              </a:spcBef>
            </a:pPr>
            <a:r>
              <a:rPr sz="1600" b="1" spc="-5" dirty="0">
                <a:solidFill>
                  <a:srgbClr val="006699"/>
                </a:solidFill>
                <a:latin typeface="Cambria"/>
                <a:cs typeface="Cambria"/>
              </a:rPr>
              <a:t>?&gt;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000" b="1" dirty="0">
                <a:solidFill>
                  <a:srgbClr val="C00000"/>
                </a:solidFill>
                <a:latin typeface="Cambria"/>
                <a:cs typeface="Cambria"/>
              </a:rPr>
              <a:t>echo</a:t>
            </a:r>
            <a:r>
              <a:rPr sz="2000" b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mbria"/>
                <a:cs typeface="Cambria"/>
              </a:rPr>
              <a:t>statement</a:t>
            </a:r>
            <a:r>
              <a:rPr sz="2000" b="1" spc="-4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mbria"/>
                <a:cs typeface="Cambria"/>
              </a:rPr>
              <a:t>example</a:t>
            </a:r>
            <a:r>
              <a:rPr sz="2000" b="1" spc="-3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mbria"/>
                <a:cs typeface="Cambria"/>
              </a:rPr>
              <a:t>(Check</a:t>
            </a:r>
            <a:r>
              <a:rPr sz="2000" b="1" spc="-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mbria"/>
                <a:cs typeface="Cambria"/>
              </a:rPr>
              <a:t>Return </a:t>
            </a:r>
            <a:r>
              <a:rPr sz="2000" b="1" spc="-25" dirty="0">
                <a:solidFill>
                  <a:srgbClr val="C00000"/>
                </a:solidFill>
                <a:latin typeface="Cambria"/>
                <a:cs typeface="Cambria"/>
              </a:rPr>
              <a:t>Value)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echo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statement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does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not return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any</a:t>
            </a:r>
            <a:r>
              <a:rPr sz="16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value.</a:t>
            </a:r>
            <a:r>
              <a:rPr sz="16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It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will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generate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 an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error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if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you</a:t>
            </a:r>
            <a:r>
              <a:rPr sz="16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try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to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display</a:t>
            </a:r>
            <a:r>
              <a:rPr sz="16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its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return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value.</a:t>
            </a:r>
            <a:endParaRPr sz="160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  <a:spcBef>
                <a:spcPts val="384"/>
              </a:spcBef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&lt;?php</a:t>
            </a:r>
            <a:endParaRPr sz="16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380"/>
              </a:spcBef>
            </a:pPr>
            <a:r>
              <a:rPr sz="1600" spc="-10" dirty="0">
                <a:latin typeface="Cambria"/>
                <a:cs typeface="Cambria"/>
              </a:rPr>
              <a:t>$</a:t>
            </a:r>
            <a:r>
              <a:rPr sz="1600" spc="-10" dirty="0">
                <a:solidFill>
                  <a:srgbClr val="FF0000"/>
                </a:solidFill>
                <a:latin typeface="Cambria"/>
                <a:cs typeface="Cambria"/>
              </a:rPr>
              <a:t>name </a:t>
            </a:r>
            <a:r>
              <a:rPr sz="1600" spc="-5" dirty="0">
                <a:latin typeface="Cambria"/>
                <a:cs typeface="Cambria"/>
              </a:rPr>
              <a:t>=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mbria"/>
                <a:cs typeface="Cambria"/>
              </a:rPr>
              <a:t>“LBRCE"</a:t>
            </a:r>
            <a:r>
              <a:rPr sz="1600" spc="-10" dirty="0">
                <a:latin typeface="Cambria"/>
                <a:cs typeface="Cambria"/>
              </a:rPr>
              <a:t>;</a:t>
            </a:r>
            <a:endParaRPr sz="16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390"/>
              </a:spcBef>
            </a:pPr>
            <a:r>
              <a:rPr sz="1600" spc="-10" dirty="0">
                <a:latin typeface="Cambria"/>
                <a:cs typeface="Cambria"/>
              </a:rPr>
              <a:t>$</a:t>
            </a:r>
            <a:r>
              <a:rPr sz="1600" spc="-10" dirty="0">
                <a:solidFill>
                  <a:srgbClr val="FF0000"/>
                </a:solidFill>
                <a:latin typeface="Cambria"/>
                <a:cs typeface="Cambria"/>
              </a:rPr>
              <a:t>ret</a:t>
            </a:r>
            <a:r>
              <a:rPr sz="1600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= </a:t>
            </a:r>
            <a:r>
              <a:rPr sz="1600" spc="-5" dirty="0">
                <a:solidFill>
                  <a:srgbClr val="0000FF"/>
                </a:solidFill>
                <a:latin typeface="Cambria"/>
                <a:cs typeface="Cambria"/>
              </a:rPr>
              <a:t>echo</a:t>
            </a:r>
            <a:r>
              <a:rPr sz="1600" spc="-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”welcome</a:t>
            </a:r>
            <a:r>
              <a:rPr sz="1600" spc="-20" dirty="0">
                <a:latin typeface="Cambria"/>
                <a:cs typeface="Cambria"/>
              </a:rPr>
              <a:t> to:”.$name;</a:t>
            </a:r>
            <a:endParaRPr sz="16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Cambria"/>
                <a:cs typeface="Cambria"/>
              </a:rPr>
              <a:t>echo </a:t>
            </a:r>
            <a:r>
              <a:rPr sz="1600" spc="-25" dirty="0">
                <a:latin typeface="Cambria"/>
                <a:cs typeface="Cambria"/>
              </a:rPr>
              <a:t>"Value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return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by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echo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statement: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".$ret;</a:t>
            </a:r>
            <a:endParaRPr sz="160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006699"/>
                </a:solidFill>
                <a:latin typeface="Cambria"/>
                <a:cs typeface="Cambria"/>
              </a:rPr>
              <a:t>?&gt;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31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6558" y="421386"/>
            <a:ext cx="6710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30" dirty="0"/>
              <a:t> </a:t>
            </a:r>
            <a:r>
              <a:rPr spc="-5" dirty="0"/>
              <a:t>echo</a:t>
            </a:r>
            <a:r>
              <a:rPr spc="5" dirty="0"/>
              <a:t> </a:t>
            </a:r>
            <a:r>
              <a:rPr spc="-5" dirty="0"/>
              <a:t>&amp;</a:t>
            </a:r>
            <a:r>
              <a:rPr spc="-10" dirty="0"/>
              <a:t> print</a:t>
            </a:r>
            <a:r>
              <a:rPr dirty="0"/>
              <a:t> </a:t>
            </a:r>
            <a:r>
              <a:rPr spc="-10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485835"/>
            <a:ext cx="7086600" cy="464058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000" b="1" dirty="0">
                <a:solidFill>
                  <a:srgbClr val="C00000"/>
                </a:solidFill>
                <a:latin typeface="Cambria"/>
                <a:cs typeface="Cambria"/>
              </a:rPr>
              <a:t>print</a:t>
            </a:r>
            <a:r>
              <a:rPr sz="2000" b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mbria"/>
                <a:cs typeface="Cambria"/>
              </a:rPr>
              <a:t>statement</a:t>
            </a:r>
            <a:r>
              <a:rPr sz="2000" b="1" spc="-4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mbria"/>
                <a:cs typeface="Cambria"/>
              </a:rPr>
              <a:t>example:</a:t>
            </a:r>
            <a:r>
              <a:rPr sz="2000" b="1" spc="-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mbria"/>
                <a:cs typeface="Cambria"/>
              </a:rPr>
              <a:t>(Check</a:t>
            </a:r>
            <a:r>
              <a:rPr sz="20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mbria"/>
                <a:cs typeface="Cambria"/>
              </a:rPr>
              <a:t>multiple</a:t>
            </a:r>
            <a:r>
              <a:rPr sz="2000" b="1" spc="-4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mbria"/>
                <a:cs typeface="Cambria"/>
              </a:rPr>
              <a:t>arguments)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It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will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generate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syntax</a:t>
            </a:r>
            <a:r>
              <a:rPr sz="16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error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because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multiple</a:t>
            </a:r>
            <a:r>
              <a:rPr sz="16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arguments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in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print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statement.</a:t>
            </a:r>
            <a:endParaRPr sz="16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1600" b="1" spc="-10" dirty="0">
                <a:solidFill>
                  <a:srgbClr val="006699"/>
                </a:solidFill>
                <a:latin typeface="Cambria"/>
                <a:cs typeface="Cambria"/>
              </a:rPr>
              <a:t>&lt;?php</a:t>
            </a:r>
            <a:endParaRPr sz="16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latin typeface="Cambria"/>
                <a:cs typeface="Cambria"/>
              </a:rPr>
              <a:t>$</a:t>
            </a:r>
            <a:r>
              <a:rPr sz="1600" spc="-10" dirty="0">
                <a:solidFill>
                  <a:srgbClr val="FF0000"/>
                </a:solidFill>
                <a:latin typeface="Cambria"/>
                <a:cs typeface="Cambria"/>
              </a:rPr>
              <a:t>fname</a:t>
            </a:r>
            <a:r>
              <a:rPr sz="16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=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mbria"/>
                <a:cs typeface="Cambria"/>
              </a:rPr>
              <a:t>“LBRCE"</a:t>
            </a:r>
            <a:r>
              <a:rPr sz="1600" spc="-10" dirty="0">
                <a:latin typeface="Cambria"/>
                <a:cs typeface="Cambria"/>
              </a:rPr>
              <a:t>;</a:t>
            </a:r>
            <a:endParaRPr sz="16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latin typeface="Cambria"/>
                <a:cs typeface="Cambria"/>
              </a:rPr>
              <a:t>$</a:t>
            </a:r>
            <a:r>
              <a:rPr sz="1600" spc="-10" dirty="0">
                <a:solidFill>
                  <a:srgbClr val="FF0000"/>
                </a:solidFill>
                <a:latin typeface="Cambria"/>
                <a:cs typeface="Cambria"/>
              </a:rPr>
              <a:t>lname</a:t>
            </a:r>
            <a:r>
              <a:rPr sz="1600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=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Cambria"/>
                <a:cs typeface="Cambria"/>
              </a:rPr>
              <a:t>“Mylavaram"</a:t>
            </a:r>
            <a:r>
              <a:rPr sz="1600" spc="-20" dirty="0">
                <a:latin typeface="Cambria"/>
                <a:cs typeface="Cambria"/>
              </a:rPr>
              <a:t>;</a:t>
            </a:r>
            <a:endParaRPr sz="16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latin typeface="Cambria"/>
                <a:cs typeface="Cambria"/>
              </a:rPr>
              <a:t>print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“College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name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is: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".$fname,$lname;</a:t>
            </a:r>
            <a:endParaRPr sz="160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  <a:spcBef>
                <a:spcPts val="384"/>
              </a:spcBef>
            </a:pPr>
            <a:r>
              <a:rPr sz="1600" b="1" spc="-5" dirty="0">
                <a:solidFill>
                  <a:srgbClr val="006699"/>
                </a:solidFill>
                <a:latin typeface="Cambria"/>
                <a:cs typeface="Cambria"/>
              </a:rPr>
              <a:t>?&gt;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000" b="1" dirty="0">
                <a:solidFill>
                  <a:srgbClr val="C00000"/>
                </a:solidFill>
                <a:latin typeface="Cambria"/>
                <a:cs typeface="Cambria"/>
              </a:rPr>
              <a:t>print</a:t>
            </a:r>
            <a:r>
              <a:rPr sz="2000" b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mbria"/>
                <a:cs typeface="Cambria"/>
              </a:rPr>
              <a:t>statement</a:t>
            </a:r>
            <a:r>
              <a:rPr sz="2000" b="1" spc="-4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mbria"/>
                <a:cs typeface="Cambria"/>
              </a:rPr>
              <a:t>example</a:t>
            </a:r>
            <a:r>
              <a:rPr sz="2000" b="1" spc="-3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mbria"/>
                <a:cs typeface="Cambria"/>
              </a:rPr>
              <a:t>(Check</a:t>
            </a:r>
            <a:r>
              <a:rPr sz="2000" b="1" spc="-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mbria"/>
                <a:cs typeface="Cambria"/>
              </a:rPr>
              <a:t>Return </a:t>
            </a:r>
            <a:r>
              <a:rPr sz="2000" b="1" spc="-25" dirty="0">
                <a:solidFill>
                  <a:srgbClr val="C00000"/>
                </a:solidFill>
                <a:latin typeface="Cambria"/>
                <a:cs typeface="Cambria"/>
              </a:rPr>
              <a:t>Value)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As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we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already</a:t>
            </a:r>
            <a:r>
              <a:rPr sz="16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discussed</a:t>
            </a:r>
            <a:r>
              <a:rPr sz="16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that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print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returns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value,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which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25" dirty="0">
                <a:solidFill>
                  <a:srgbClr val="001F5F"/>
                </a:solidFill>
                <a:latin typeface="Cambria"/>
                <a:cs typeface="Cambria"/>
              </a:rPr>
              <a:t>always</a:t>
            </a:r>
            <a:r>
              <a:rPr sz="16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1.</a:t>
            </a:r>
            <a:endParaRPr sz="16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&lt;?php</a:t>
            </a:r>
            <a:endParaRPr sz="16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380"/>
              </a:spcBef>
            </a:pPr>
            <a:r>
              <a:rPr sz="1600" spc="-10" dirty="0">
                <a:latin typeface="Cambria"/>
                <a:cs typeface="Cambria"/>
              </a:rPr>
              <a:t>$</a:t>
            </a:r>
            <a:r>
              <a:rPr sz="1600" spc="-10" dirty="0">
                <a:solidFill>
                  <a:srgbClr val="FF0000"/>
                </a:solidFill>
                <a:latin typeface="Cambria"/>
                <a:cs typeface="Cambria"/>
              </a:rPr>
              <a:t>name </a:t>
            </a:r>
            <a:r>
              <a:rPr sz="1600" spc="-5" dirty="0">
                <a:latin typeface="Cambria"/>
                <a:cs typeface="Cambria"/>
              </a:rPr>
              <a:t>=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mbria"/>
                <a:cs typeface="Cambria"/>
              </a:rPr>
              <a:t>“LBRCE"</a:t>
            </a:r>
            <a:r>
              <a:rPr sz="1600" spc="-10" dirty="0">
                <a:latin typeface="Cambria"/>
                <a:cs typeface="Cambria"/>
              </a:rPr>
              <a:t>;</a:t>
            </a:r>
            <a:endParaRPr sz="16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390"/>
              </a:spcBef>
            </a:pPr>
            <a:r>
              <a:rPr sz="1600" spc="-10" dirty="0">
                <a:latin typeface="Cambria"/>
                <a:cs typeface="Cambria"/>
              </a:rPr>
              <a:t>$</a:t>
            </a:r>
            <a:r>
              <a:rPr sz="1600" spc="-10" dirty="0">
                <a:solidFill>
                  <a:srgbClr val="FF0000"/>
                </a:solidFill>
                <a:latin typeface="Cambria"/>
                <a:cs typeface="Cambria"/>
              </a:rPr>
              <a:t>ret</a:t>
            </a:r>
            <a:r>
              <a:rPr sz="1600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=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mbria"/>
                <a:cs typeface="Cambria"/>
              </a:rPr>
              <a:t>print</a:t>
            </a:r>
            <a:r>
              <a:rPr sz="1600" spc="-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”welcome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to:”.$name;</a:t>
            </a:r>
            <a:endParaRPr sz="16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380"/>
              </a:spcBef>
            </a:pPr>
            <a:r>
              <a:rPr sz="1600" spc="-10" dirty="0">
                <a:latin typeface="Cambria"/>
                <a:cs typeface="Cambria"/>
              </a:rPr>
              <a:t>print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"Value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return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by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echo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statement: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".$ret;</a:t>
            </a:r>
            <a:endParaRPr sz="160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006699"/>
                </a:solidFill>
                <a:latin typeface="Cambria"/>
                <a:cs typeface="Cambria"/>
              </a:rPr>
              <a:t>?&gt;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32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6529" y="421386"/>
            <a:ext cx="37103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2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796542"/>
            <a:ext cx="8809990" cy="3927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data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types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are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used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to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hold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different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types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data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or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values.</a:t>
            </a:r>
            <a:r>
              <a:rPr sz="1600" spc="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supports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8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primitive</a:t>
            </a:r>
            <a:r>
              <a:rPr sz="1600" spc="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data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types.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String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Integer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Float</a:t>
            </a:r>
            <a:r>
              <a:rPr sz="16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(floating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point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numbers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-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also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called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double)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Boolean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Array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Object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NULL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Resource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16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20" dirty="0">
                <a:solidFill>
                  <a:srgbClr val="C00000"/>
                </a:solidFill>
                <a:latin typeface="Cambria"/>
                <a:cs typeface="Cambria"/>
              </a:rPr>
              <a:t>above</a:t>
            </a:r>
            <a:r>
              <a:rPr sz="1600" b="1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data</a:t>
            </a:r>
            <a:r>
              <a:rPr sz="1600" b="1" spc="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types</a:t>
            </a:r>
            <a:r>
              <a:rPr sz="16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can</a:t>
            </a:r>
            <a:r>
              <a:rPr sz="1600" b="1" spc="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be</a:t>
            </a:r>
            <a:r>
              <a:rPr sz="16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categorized</a:t>
            </a:r>
            <a:r>
              <a:rPr sz="1600" b="1" spc="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further</a:t>
            </a:r>
            <a:r>
              <a:rPr sz="1600" b="1" spc="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in 3</a:t>
            </a:r>
            <a:r>
              <a:rPr sz="1600" b="1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types: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Scalar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Types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(predefined)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Compound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Types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(user-defined)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Special</a:t>
            </a:r>
            <a:r>
              <a:rPr sz="16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Types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33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2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606041"/>
            <a:ext cx="5583555" cy="4575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C00000"/>
                </a:solidFill>
                <a:latin typeface="Cambria"/>
                <a:cs typeface="Cambria"/>
              </a:rPr>
              <a:t>1.</a:t>
            </a:r>
            <a:r>
              <a:rPr sz="1500" b="1" spc="-3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500" b="1" dirty="0">
                <a:solidFill>
                  <a:srgbClr val="C00000"/>
                </a:solidFill>
                <a:latin typeface="Cambria"/>
                <a:cs typeface="Cambria"/>
              </a:rPr>
              <a:t>Scalar</a:t>
            </a:r>
            <a:r>
              <a:rPr sz="1500" b="1" spc="-5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500" b="1" spc="-10" dirty="0">
                <a:solidFill>
                  <a:srgbClr val="C00000"/>
                </a:solidFill>
                <a:latin typeface="Cambria"/>
                <a:cs typeface="Cambria"/>
              </a:rPr>
              <a:t>Types:</a:t>
            </a:r>
            <a:endParaRPr sz="1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500" dirty="0">
                <a:solidFill>
                  <a:srgbClr val="001F5F"/>
                </a:solidFill>
                <a:latin typeface="Cambria"/>
                <a:cs typeface="Cambria"/>
              </a:rPr>
              <a:t>It</a:t>
            </a:r>
            <a:r>
              <a:rPr sz="15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holds</a:t>
            </a:r>
            <a:r>
              <a:rPr sz="15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spc="-10" dirty="0">
                <a:solidFill>
                  <a:srgbClr val="001F5F"/>
                </a:solidFill>
                <a:latin typeface="Cambria"/>
                <a:cs typeface="Cambria"/>
              </a:rPr>
              <a:t>only </a:t>
            </a: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single</a:t>
            </a:r>
            <a:r>
              <a:rPr sz="1500" spc="-10" dirty="0">
                <a:solidFill>
                  <a:srgbClr val="001F5F"/>
                </a:solidFill>
                <a:latin typeface="Cambria"/>
                <a:cs typeface="Cambria"/>
              </a:rPr>
              <a:t> value.</a:t>
            </a:r>
            <a:r>
              <a:rPr sz="15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spc="-10" dirty="0">
                <a:solidFill>
                  <a:srgbClr val="001F5F"/>
                </a:solidFill>
                <a:latin typeface="Cambria"/>
                <a:cs typeface="Cambria"/>
              </a:rPr>
              <a:t>There</a:t>
            </a:r>
            <a:r>
              <a:rPr sz="15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spc="-10" dirty="0">
                <a:solidFill>
                  <a:srgbClr val="001F5F"/>
                </a:solidFill>
                <a:latin typeface="Cambria"/>
                <a:cs typeface="Cambria"/>
              </a:rPr>
              <a:t>are</a:t>
            </a:r>
            <a:r>
              <a:rPr sz="15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dirty="0">
                <a:solidFill>
                  <a:srgbClr val="001F5F"/>
                </a:solidFill>
                <a:latin typeface="Cambria"/>
                <a:cs typeface="Cambria"/>
              </a:rPr>
              <a:t>4</a:t>
            </a:r>
            <a:r>
              <a:rPr sz="15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dirty="0">
                <a:solidFill>
                  <a:srgbClr val="001F5F"/>
                </a:solidFill>
                <a:latin typeface="Cambria"/>
                <a:cs typeface="Cambria"/>
              </a:rPr>
              <a:t>scalar</a:t>
            </a:r>
            <a:r>
              <a:rPr sz="15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data</a:t>
            </a:r>
            <a:r>
              <a:rPr sz="15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types</a:t>
            </a:r>
            <a:r>
              <a:rPr sz="15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dirty="0">
                <a:solidFill>
                  <a:srgbClr val="001F5F"/>
                </a:solidFill>
                <a:latin typeface="Cambria"/>
                <a:cs typeface="Cambria"/>
              </a:rPr>
              <a:t>in</a:t>
            </a:r>
            <a:r>
              <a:rPr sz="15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spc="-50" dirty="0">
                <a:solidFill>
                  <a:srgbClr val="001F5F"/>
                </a:solidFill>
                <a:latin typeface="Cambria"/>
                <a:cs typeface="Cambria"/>
              </a:rPr>
              <a:t>PHP.</a:t>
            </a:r>
            <a:endParaRPr sz="1500">
              <a:latin typeface="Cambria"/>
              <a:cs typeface="Cambria"/>
            </a:endParaRPr>
          </a:p>
          <a:p>
            <a:pPr marL="354965" indent="-342900">
              <a:lnSpc>
                <a:spcPts val="1710"/>
              </a:lnSpc>
              <a:spcBef>
                <a:spcPts val="144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boolean</a:t>
            </a:r>
            <a:endParaRPr sz="1500">
              <a:latin typeface="Cambria"/>
              <a:cs typeface="Cambria"/>
            </a:endParaRPr>
          </a:p>
          <a:p>
            <a:pPr marL="354965" indent="-342900">
              <a:lnSpc>
                <a:spcPts val="162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integer</a:t>
            </a:r>
            <a:endParaRPr sz="1500">
              <a:latin typeface="Cambria"/>
              <a:cs typeface="Cambria"/>
            </a:endParaRPr>
          </a:p>
          <a:p>
            <a:pPr marL="354965" indent="-342900">
              <a:lnSpc>
                <a:spcPts val="162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500" dirty="0">
                <a:solidFill>
                  <a:srgbClr val="001F5F"/>
                </a:solidFill>
                <a:latin typeface="Cambria"/>
                <a:cs typeface="Cambria"/>
              </a:rPr>
              <a:t>float</a:t>
            </a:r>
            <a:endParaRPr sz="1500">
              <a:latin typeface="Cambria"/>
              <a:cs typeface="Cambria"/>
            </a:endParaRPr>
          </a:p>
          <a:p>
            <a:pPr marL="354965" indent="-342900">
              <a:lnSpc>
                <a:spcPts val="171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String</a:t>
            </a:r>
            <a:endParaRPr sz="1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500" b="1" spc="-5" dirty="0">
                <a:solidFill>
                  <a:srgbClr val="C00000"/>
                </a:solidFill>
                <a:latin typeface="Cambria"/>
                <a:cs typeface="Cambria"/>
              </a:rPr>
              <a:t>2.</a:t>
            </a:r>
            <a:r>
              <a:rPr sz="1500" b="1" spc="-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500" b="1" spc="-5" dirty="0">
                <a:solidFill>
                  <a:srgbClr val="C00000"/>
                </a:solidFill>
                <a:latin typeface="Cambria"/>
                <a:cs typeface="Cambria"/>
              </a:rPr>
              <a:t>Compound</a:t>
            </a:r>
            <a:r>
              <a:rPr sz="1500" b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500" b="1" spc="-15" dirty="0">
                <a:solidFill>
                  <a:srgbClr val="C00000"/>
                </a:solidFill>
                <a:latin typeface="Cambria"/>
                <a:cs typeface="Cambria"/>
              </a:rPr>
              <a:t>Types:</a:t>
            </a:r>
            <a:endParaRPr sz="1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1500" dirty="0">
                <a:solidFill>
                  <a:srgbClr val="001F5F"/>
                </a:solidFill>
                <a:latin typeface="Cambria"/>
                <a:cs typeface="Cambria"/>
              </a:rPr>
              <a:t>It</a:t>
            </a:r>
            <a:r>
              <a:rPr sz="15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dirty="0">
                <a:solidFill>
                  <a:srgbClr val="001F5F"/>
                </a:solidFill>
                <a:latin typeface="Cambria"/>
                <a:cs typeface="Cambria"/>
              </a:rPr>
              <a:t>can </a:t>
            </a: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hold</a:t>
            </a:r>
            <a:r>
              <a:rPr sz="15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dirty="0">
                <a:solidFill>
                  <a:srgbClr val="001F5F"/>
                </a:solidFill>
                <a:latin typeface="Cambria"/>
                <a:cs typeface="Cambria"/>
              </a:rPr>
              <a:t>multiple </a:t>
            </a:r>
            <a:r>
              <a:rPr sz="1500" spc="-10" dirty="0">
                <a:solidFill>
                  <a:srgbClr val="001F5F"/>
                </a:solidFill>
                <a:latin typeface="Cambria"/>
                <a:cs typeface="Cambria"/>
              </a:rPr>
              <a:t>values.</a:t>
            </a:r>
            <a:r>
              <a:rPr sz="15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There</a:t>
            </a:r>
            <a:r>
              <a:rPr sz="15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spc="-10" dirty="0">
                <a:solidFill>
                  <a:srgbClr val="001F5F"/>
                </a:solidFill>
                <a:latin typeface="Cambria"/>
                <a:cs typeface="Cambria"/>
              </a:rPr>
              <a:t>are</a:t>
            </a:r>
            <a:r>
              <a:rPr sz="15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dirty="0">
                <a:solidFill>
                  <a:srgbClr val="001F5F"/>
                </a:solidFill>
                <a:latin typeface="Cambria"/>
                <a:cs typeface="Cambria"/>
              </a:rPr>
              <a:t>2</a:t>
            </a:r>
            <a:r>
              <a:rPr sz="15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compound</a:t>
            </a:r>
            <a:r>
              <a:rPr sz="15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data</a:t>
            </a:r>
            <a:r>
              <a:rPr sz="15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types</a:t>
            </a:r>
            <a:r>
              <a:rPr sz="15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dirty="0">
                <a:solidFill>
                  <a:srgbClr val="001F5F"/>
                </a:solidFill>
                <a:latin typeface="Cambria"/>
                <a:cs typeface="Cambria"/>
              </a:rPr>
              <a:t>in</a:t>
            </a:r>
            <a:r>
              <a:rPr sz="15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spc="-50" dirty="0">
                <a:solidFill>
                  <a:srgbClr val="001F5F"/>
                </a:solidFill>
                <a:latin typeface="Cambria"/>
                <a:cs typeface="Cambria"/>
              </a:rPr>
              <a:t>PHP.</a:t>
            </a:r>
            <a:endParaRPr sz="1500">
              <a:latin typeface="Cambria"/>
              <a:cs typeface="Cambria"/>
            </a:endParaRPr>
          </a:p>
          <a:p>
            <a:pPr marL="354965" indent="-342900">
              <a:lnSpc>
                <a:spcPts val="1710"/>
              </a:lnSpc>
              <a:spcBef>
                <a:spcPts val="144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500" spc="-15" dirty="0">
                <a:solidFill>
                  <a:srgbClr val="001F5F"/>
                </a:solidFill>
                <a:latin typeface="Cambria"/>
                <a:cs typeface="Cambria"/>
              </a:rPr>
              <a:t>array</a:t>
            </a:r>
            <a:endParaRPr sz="1500">
              <a:latin typeface="Cambria"/>
              <a:cs typeface="Cambria"/>
            </a:endParaRPr>
          </a:p>
          <a:p>
            <a:pPr marL="354965" indent="-342900">
              <a:lnSpc>
                <a:spcPts val="171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Object</a:t>
            </a:r>
            <a:endParaRPr sz="1500">
              <a:latin typeface="Cambria"/>
              <a:cs typeface="Cambria"/>
            </a:endParaRPr>
          </a:p>
          <a:p>
            <a:pPr marL="210820" indent="-19812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210820" algn="l"/>
              </a:tabLst>
            </a:pPr>
            <a:r>
              <a:rPr sz="1500" b="1" spc="-5" dirty="0">
                <a:solidFill>
                  <a:srgbClr val="C00000"/>
                </a:solidFill>
                <a:latin typeface="Cambria"/>
                <a:cs typeface="Cambria"/>
              </a:rPr>
              <a:t>Special</a:t>
            </a:r>
            <a:r>
              <a:rPr sz="1500" b="1" spc="-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500" b="1" spc="-10" dirty="0">
                <a:solidFill>
                  <a:srgbClr val="C00000"/>
                </a:solidFill>
                <a:latin typeface="Cambria"/>
                <a:cs typeface="Cambria"/>
              </a:rPr>
              <a:t>Types</a:t>
            </a:r>
            <a:endParaRPr sz="1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There </a:t>
            </a:r>
            <a:r>
              <a:rPr sz="1500" spc="-10" dirty="0">
                <a:solidFill>
                  <a:srgbClr val="001F5F"/>
                </a:solidFill>
                <a:latin typeface="Cambria"/>
                <a:cs typeface="Cambria"/>
              </a:rPr>
              <a:t>are</a:t>
            </a:r>
            <a:r>
              <a:rPr sz="1500" dirty="0">
                <a:solidFill>
                  <a:srgbClr val="001F5F"/>
                </a:solidFill>
                <a:latin typeface="Cambria"/>
                <a:cs typeface="Cambria"/>
              </a:rPr>
              <a:t> 2</a:t>
            </a:r>
            <a:r>
              <a:rPr sz="15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dirty="0">
                <a:solidFill>
                  <a:srgbClr val="001F5F"/>
                </a:solidFill>
                <a:latin typeface="Cambria"/>
                <a:cs typeface="Cambria"/>
              </a:rPr>
              <a:t>special </a:t>
            </a: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data</a:t>
            </a:r>
            <a:r>
              <a:rPr sz="15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types</a:t>
            </a:r>
            <a:r>
              <a:rPr sz="15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dirty="0">
                <a:solidFill>
                  <a:srgbClr val="001F5F"/>
                </a:solidFill>
                <a:latin typeface="Cambria"/>
                <a:cs typeface="Cambria"/>
              </a:rPr>
              <a:t>in</a:t>
            </a:r>
            <a:r>
              <a:rPr sz="15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spc="-50" dirty="0">
                <a:solidFill>
                  <a:srgbClr val="001F5F"/>
                </a:solidFill>
                <a:latin typeface="Cambria"/>
                <a:cs typeface="Cambria"/>
              </a:rPr>
              <a:t>PHP.</a:t>
            </a:r>
            <a:endParaRPr sz="1500">
              <a:latin typeface="Cambria"/>
              <a:cs typeface="Cambria"/>
            </a:endParaRPr>
          </a:p>
          <a:p>
            <a:pPr marL="354965" indent="-342900">
              <a:lnSpc>
                <a:spcPts val="1710"/>
              </a:lnSpc>
              <a:spcBef>
                <a:spcPts val="144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500" spc="-10" dirty="0">
                <a:solidFill>
                  <a:srgbClr val="001F5F"/>
                </a:solidFill>
                <a:latin typeface="Cambria"/>
                <a:cs typeface="Cambria"/>
              </a:rPr>
              <a:t>resource</a:t>
            </a:r>
            <a:endParaRPr sz="1500">
              <a:latin typeface="Cambria"/>
              <a:cs typeface="Cambria"/>
            </a:endParaRPr>
          </a:p>
          <a:p>
            <a:pPr marL="354965" indent="-342900">
              <a:lnSpc>
                <a:spcPts val="171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500" dirty="0">
                <a:solidFill>
                  <a:srgbClr val="001F5F"/>
                </a:solidFill>
                <a:latin typeface="Cambria"/>
                <a:cs typeface="Cambria"/>
              </a:rPr>
              <a:t>NULL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34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2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628901"/>
            <a:ext cx="8758555" cy="441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1.</a:t>
            </a:r>
            <a:r>
              <a:rPr sz="16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Scalar</a:t>
            </a:r>
            <a:r>
              <a:rPr sz="16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Types: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210820" indent="-198120">
              <a:lnSpc>
                <a:spcPct val="100000"/>
              </a:lnSpc>
              <a:buAutoNum type="romanUcParenR"/>
              <a:tabLst>
                <a:tab pos="210820" algn="l"/>
              </a:tabLst>
            </a:pPr>
            <a:r>
              <a:rPr sz="1600" b="1" spc="-5" dirty="0">
                <a:solidFill>
                  <a:srgbClr val="010CCE"/>
                </a:solidFill>
                <a:latin typeface="Cambria"/>
                <a:cs typeface="Cambria"/>
              </a:rPr>
              <a:t>PHP</a:t>
            </a:r>
            <a:r>
              <a:rPr sz="1600" b="1" spc="-20" dirty="0">
                <a:solidFill>
                  <a:srgbClr val="010CCE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010CCE"/>
                </a:solidFill>
                <a:latin typeface="Cambria"/>
                <a:cs typeface="Cambria"/>
              </a:rPr>
              <a:t>Boolean: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10CCE"/>
              </a:buClr>
              <a:buFont typeface="Cambria"/>
              <a:buAutoNum type="romanUcParenR"/>
            </a:pPr>
            <a:endParaRPr sz="1600">
              <a:latin typeface="Cambria"/>
              <a:cs typeface="Cambria"/>
            </a:endParaRPr>
          </a:p>
          <a:p>
            <a:pPr marL="12700" marR="6985" algn="just">
              <a:lnSpc>
                <a:spcPct val="100000"/>
              </a:lnSpc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Booleans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are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simplest 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data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type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works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like switch.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It holds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only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two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values: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TRUE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(1) or </a:t>
            </a:r>
            <a:r>
              <a:rPr sz="1600" spc="-25" dirty="0">
                <a:solidFill>
                  <a:srgbClr val="001F5F"/>
                </a:solidFill>
                <a:latin typeface="Cambria"/>
                <a:cs typeface="Cambria"/>
              </a:rPr>
              <a:t>FALSE </a:t>
            </a: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(0). It 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is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often used with conditional statements. If 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condition is correct, it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returns TRUE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otherwise 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30" dirty="0">
                <a:solidFill>
                  <a:srgbClr val="001F5F"/>
                </a:solidFill>
                <a:latin typeface="Cambria"/>
                <a:cs typeface="Cambria"/>
              </a:rPr>
              <a:t>FALSE.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281940" indent="-269875">
              <a:lnSpc>
                <a:spcPct val="100000"/>
              </a:lnSpc>
              <a:buAutoNum type="romanUcParenR" startAt="2"/>
              <a:tabLst>
                <a:tab pos="282575" algn="l"/>
              </a:tabLst>
            </a:pPr>
            <a:r>
              <a:rPr sz="1600" b="1" spc="-5" dirty="0">
                <a:solidFill>
                  <a:srgbClr val="010CCE"/>
                </a:solidFill>
                <a:latin typeface="Cambria"/>
                <a:cs typeface="Cambria"/>
              </a:rPr>
              <a:t>PHP</a:t>
            </a:r>
            <a:r>
              <a:rPr sz="1600" b="1" spc="-15" dirty="0">
                <a:solidFill>
                  <a:srgbClr val="010CCE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010CCE"/>
                </a:solidFill>
                <a:latin typeface="Cambria"/>
                <a:cs typeface="Cambria"/>
              </a:rPr>
              <a:t>Integer</a:t>
            </a:r>
            <a:endParaRPr sz="160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Integer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means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numeric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data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with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negative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or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positive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sign.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It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holds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only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whole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 numbers,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i.e., 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numbers</a:t>
            </a:r>
            <a:r>
              <a:rPr sz="16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without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fractional</a:t>
            </a:r>
            <a:r>
              <a:rPr sz="16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part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or decimal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points.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1600" b="1" spc="-15" dirty="0">
                <a:solidFill>
                  <a:srgbClr val="010CCE"/>
                </a:solidFill>
                <a:latin typeface="Cambria"/>
                <a:cs typeface="Cambria"/>
              </a:rPr>
              <a:t>Rules</a:t>
            </a:r>
            <a:r>
              <a:rPr sz="1600" b="1" spc="-10" dirty="0">
                <a:solidFill>
                  <a:srgbClr val="010CCE"/>
                </a:solidFill>
                <a:latin typeface="Cambria"/>
                <a:cs typeface="Cambria"/>
              </a:rPr>
              <a:t> for</a:t>
            </a:r>
            <a:r>
              <a:rPr sz="1600" b="1" spc="5" dirty="0">
                <a:solidFill>
                  <a:srgbClr val="010CCE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010CCE"/>
                </a:solidFill>
                <a:latin typeface="Cambria"/>
                <a:cs typeface="Cambria"/>
              </a:rPr>
              <a:t>integer: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An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integer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can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be</a:t>
            </a: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either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positive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or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negative.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An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integer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must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not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 contain decimal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point.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Integer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can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be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decimal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(base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10), octal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(base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8), or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hexadecimal</a:t>
            </a:r>
            <a:r>
              <a:rPr sz="1600" spc="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(base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16).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range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of an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integer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must</a:t>
            </a:r>
            <a:r>
              <a:rPr sz="16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be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lie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between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2,147,483,648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2,147,483,647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i.e.,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-2^31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to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2^31.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35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2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628901"/>
            <a:ext cx="8759190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1.</a:t>
            </a:r>
            <a:r>
              <a:rPr sz="16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Scalar</a:t>
            </a:r>
            <a:r>
              <a:rPr sz="16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Types: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353695" indent="-341630">
              <a:lnSpc>
                <a:spcPct val="100000"/>
              </a:lnSpc>
              <a:buAutoNum type="romanUcParenR" startAt="3"/>
              <a:tabLst>
                <a:tab pos="354330" algn="l"/>
              </a:tabLst>
            </a:pPr>
            <a:r>
              <a:rPr sz="1600" b="1" spc="-5" dirty="0">
                <a:solidFill>
                  <a:srgbClr val="010CCE"/>
                </a:solidFill>
                <a:latin typeface="Cambria"/>
                <a:cs typeface="Cambria"/>
              </a:rPr>
              <a:t>PHP</a:t>
            </a:r>
            <a:r>
              <a:rPr sz="1600" b="1" spc="-20" dirty="0">
                <a:solidFill>
                  <a:srgbClr val="010CCE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010CCE"/>
                </a:solidFill>
                <a:latin typeface="Cambria"/>
                <a:cs typeface="Cambria"/>
              </a:rPr>
              <a:t>Float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10CCE"/>
              </a:buClr>
              <a:buFont typeface="Cambria"/>
              <a:buAutoNum type="romanUcParenR" startAt="3"/>
            </a:pPr>
            <a:endParaRPr sz="1600">
              <a:latin typeface="Cambria"/>
              <a:cs typeface="Cambria"/>
            </a:endParaRPr>
          </a:p>
          <a:p>
            <a:pPr marL="12700" marR="5715">
              <a:lnSpc>
                <a:spcPct val="100000"/>
              </a:lnSpc>
              <a:tabLst>
                <a:tab pos="367030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floating-point</a:t>
            </a:r>
            <a:r>
              <a:rPr sz="1600" spc="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number</a:t>
            </a:r>
            <a:r>
              <a:rPr sz="16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number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wit	h</a:t>
            </a:r>
            <a:r>
              <a:rPr sz="1600" spc="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decimal</a:t>
            </a:r>
            <a:r>
              <a:rPr sz="1600" spc="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point.</a:t>
            </a:r>
            <a:r>
              <a:rPr sz="1600" spc="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Unlike</a:t>
            </a:r>
            <a:r>
              <a:rPr sz="16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25" dirty="0">
                <a:solidFill>
                  <a:srgbClr val="001F5F"/>
                </a:solidFill>
                <a:latin typeface="Cambria"/>
                <a:cs typeface="Cambria"/>
              </a:rPr>
              <a:t>integer,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it</a:t>
            </a:r>
            <a:r>
              <a:rPr sz="16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can</a:t>
            </a:r>
            <a:r>
              <a:rPr sz="1600" spc="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hold</a:t>
            </a:r>
            <a:r>
              <a:rPr sz="1600" spc="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numbers</a:t>
            </a:r>
            <a:r>
              <a:rPr sz="1600" spc="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with </a:t>
            </a:r>
            <a:r>
              <a:rPr sz="1600" spc="-3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fractional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or decimal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point,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 including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negative</a:t>
            </a:r>
            <a:r>
              <a:rPr sz="16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or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positive</a:t>
            </a:r>
            <a:r>
              <a:rPr sz="16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sign.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mbria"/>
              <a:cs typeface="Cambria"/>
            </a:endParaRPr>
          </a:p>
          <a:p>
            <a:pPr marL="340360" indent="-327660">
              <a:lnSpc>
                <a:spcPct val="100000"/>
              </a:lnSpc>
              <a:buAutoNum type="romanUcParenR" startAt="4"/>
              <a:tabLst>
                <a:tab pos="340360" algn="l"/>
              </a:tabLst>
            </a:pPr>
            <a:r>
              <a:rPr sz="1600" b="1" spc="-5" dirty="0">
                <a:solidFill>
                  <a:srgbClr val="010CCE"/>
                </a:solidFill>
                <a:latin typeface="Cambria"/>
                <a:cs typeface="Cambria"/>
              </a:rPr>
              <a:t>PHP</a:t>
            </a:r>
            <a:r>
              <a:rPr sz="1600" b="1" spc="-25" dirty="0">
                <a:solidFill>
                  <a:srgbClr val="010CCE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010CCE"/>
                </a:solidFill>
                <a:latin typeface="Cambria"/>
                <a:cs typeface="Cambria"/>
              </a:rPr>
              <a:t>String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12700" marR="698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spc="2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string</a:t>
            </a:r>
            <a:r>
              <a:rPr sz="1600" spc="2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600" spc="2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spc="2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non-numeric</a:t>
            </a:r>
            <a:r>
              <a:rPr sz="1600" spc="2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data</a:t>
            </a:r>
            <a:r>
              <a:rPr sz="1600" spc="26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type.</a:t>
            </a:r>
            <a:r>
              <a:rPr sz="1600" spc="2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It</a:t>
            </a:r>
            <a:r>
              <a:rPr sz="1600" spc="254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holds</a:t>
            </a:r>
            <a:r>
              <a:rPr sz="1600" spc="254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letters</a:t>
            </a:r>
            <a:r>
              <a:rPr sz="1600" spc="2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or</a:t>
            </a:r>
            <a:r>
              <a:rPr sz="1600" spc="2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any</a:t>
            </a:r>
            <a:r>
              <a:rPr sz="1600" spc="2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alphabets,</a:t>
            </a:r>
            <a:r>
              <a:rPr sz="1600" spc="2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numbers,</a:t>
            </a:r>
            <a:r>
              <a:rPr sz="1600" spc="26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1600" spc="2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even</a:t>
            </a:r>
            <a:r>
              <a:rPr sz="1600" spc="2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special </a:t>
            </a:r>
            <a:r>
              <a:rPr sz="1600" spc="-3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characters.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String</a:t>
            </a:r>
            <a:r>
              <a:rPr sz="1600" spc="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values</a:t>
            </a:r>
            <a:r>
              <a:rPr sz="1600" spc="8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must</a:t>
            </a:r>
            <a:r>
              <a:rPr sz="1600" spc="9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be</a:t>
            </a:r>
            <a:r>
              <a:rPr sz="1600" spc="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enclosed</a:t>
            </a:r>
            <a:r>
              <a:rPr sz="1600" spc="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either</a:t>
            </a:r>
            <a:r>
              <a:rPr sz="1600" spc="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within</a:t>
            </a:r>
            <a:r>
              <a:rPr sz="1600" spc="8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single</a:t>
            </a:r>
            <a:r>
              <a:rPr sz="1600" spc="9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quotes</a:t>
            </a:r>
            <a:r>
              <a:rPr sz="1600" spc="9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or</a:t>
            </a:r>
            <a:r>
              <a:rPr sz="1600" spc="8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in</a:t>
            </a:r>
            <a:r>
              <a:rPr sz="1600" spc="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double</a:t>
            </a:r>
            <a:r>
              <a:rPr sz="1600" spc="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quotes.</a:t>
            </a:r>
            <a:r>
              <a:rPr sz="1600" spc="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But</a:t>
            </a:r>
            <a:r>
              <a:rPr sz="1600" spc="8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both</a:t>
            </a:r>
            <a:r>
              <a:rPr sz="1600" spc="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are</a:t>
            </a:r>
            <a:r>
              <a:rPr sz="1600" spc="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treated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001F5F"/>
                </a:solidFill>
                <a:latin typeface="Cambria"/>
                <a:cs typeface="Cambria"/>
              </a:rPr>
              <a:t>differently.</a:t>
            </a:r>
            <a:r>
              <a:rPr sz="16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70" dirty="0">
                <a:solidFill>
                  <a:srgbClr val="001F5F"/>
                </a:solidFill>
                <a:latin typeface="Cambria"/>
                <a:cs typeface="Cambria"/>
              </a:rPr>
              <a:t>To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clarify</a:t>
            </a:r>
            <a:r>
              <a:rPr sz="16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this,</a:t>
            </a:r>
            <a:r>
              <a:rPr sz="16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see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example</a:t>
            </a:r>
            <a:r>
              <a:rPr sz="16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below: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36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2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628901"/>
            <a:ext cx="6570980" cy="4500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1.</a:t>
            </a:r>
            <a:r>
              <a:rPr sz="16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Scalar</a:t>
            </a:r>
            <a:r>
              <a:rPr sz="16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Types:</a:t>
            </a:r>
            <a:endParaRPr sz="1600">
              <a:latin typeface="Cambria"/>
              <a:cs typeface="Cambria"/>
            </a:endParaRPr>
          </a:p>
          <a:p>
            <a:pPr marL="12700" marR="5219065">
              <a:lnSpc>
                <a:spcPct val="200000"/>
              </a:lnSpc>
            </a:pPr>
            <a:r>
              <a:rPr sz="1600" b="1" spc="-10" dirty="0">
                <a:solidFill>
                  <a:srgbClr val="010CCE"/>
                </a:solidFill>
                <a:latin typeface="Cambria"/>
                <a:cs typeface="Cambria"/>
              </a:rPr>
              <a:t>IV) </a:t>
            </a:r>
            <a:r>
              <a:rPr sz="1600" b="1" spc="-5" dirty="0">
                <a:solidFill>
                  <a:srgbClr val="010CCE"/>
                </a:solidFill>
                <a:latin typeface="Cambria"/>
                <a:cs typeface="Cambria"/>
              </a:rPr>
              <a:t>PHP </a:t>
            </a:r>
            <a:r>
              <a:rPr sz="1600" b="1" spc="-10" dirty="0">
                <a:solidFill>
                  <a:srgbClr val="010CCE"/>
                </a:solidFill>
                <a:latin typeface="Cambria"/>
                <a:cs typeface="Cambria"/>
              </a:rPr>
              <a:t>String </a:t>
            </a:r>
            <a:r>
              <a:rPr sz="1600" b="1" spc="-340" dirty="0">
                <a:solidFill>
                  <a:srgbClr val="010CCE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Example: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&lt;?php</a:t>
            </a:r>
            <a:endParaRPr sz="1400">
              <a:latin typeface="Verdana"/>
              <a:cs typeface="Verdana"/>
            </a:endParaRPr>
          </a:p>
          <a:p>
            <a:pPr marL="105981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Verdana"/>
                <a:cs typeface="Verdana"/>
              </a:rPr>
              <a:t>$name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=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“lbrce"</a:t>
            </a:r>
            <a:r>
              <a:rPr sz="1400" dirty="0">
                <a:latin typeface="Verdana"/>
                <a:cs typeface="Verdana"/>
              </a:rPr>
              <a:t>;</a:t>
            </a:r>
            <a:endParaRPr sz="1400">
              <a:latin typeface="Verdana"/>
              <a:cs typeface="Verdana"/>
            </a:endParaRPr>
          </a:p>
          <a:p>
            <a:pPr marL="105981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solidFill>
                  <a:srgbClr val="008200"/>
                </a:solidFill>
                <a:latin typeface="Verdana"/>
                <a:cs typeface="Verdana"/>
              </a:rPr>
              <a:t>//both </a:t>
            </a:r>
            <a:r>
              <a:rPr sz="1400" spc="5" dirty="0">
                <a:solidFill>
                  <a:srgbClr val="008200"/>
                </a:solidFill>
                <a:latin typeface="Verdana"/>
                <a:cs typeface="Verdana"/>
              </a:rPr>
              <a:t>single</a:t>
            </a:r>
            <a:r>
              <a:rPr sz="1400" spc="-35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8200"/>
                </a:solidFill>
                <a:latin typeface="Verdana"/>
                <a:cs typeface="Verdana"/>
              </a:rPr>
              <a:t>and double</a:t>
            </a:r>
            <a:r>
              <a:rPr sz="1400" spc="-2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8200"/>
                </a:solidFill>
                <a:latin typeface="Verdana"/>
                <a:cs typeface="Verdana"/>
              </a:rPr>
              <a:t>quote</a:t>
            </a:r>
            <a:r>
              <a:rPr sz="1400" spc="-1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8200"/>
                </a:solidFill>
                <a:latin typeface="Verdana"/>
                <a:cs typeface="Verdana"/>
              </a:rPr>
              <a:t>statements</a:t>
            </a:r>
            <a:r>
              <a:rPr sz="1400" spc="-35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8200"/>
                </a:solidFill>
                <a:latin typeface="Verdana"/>
                <a:cs typeface="Verdana"/>
              </a:rPr>
              <a:t>will</a:t>
            </a:r>
            <a:r>
              <a:rPr sz="1400" spc="-25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8200"/>
                </a:solidFill>
                <a:latin typeface="Verdana"/>
                <a:cs typeface="Verdana"/>
              </a:rPr>
              <a:t>treat </a:t>
            </a:r>
            <a:r>
              <a:rPr sz="1400" dirty="0">
                <a:solidFill>
                  <a:srgbClr val="008200"/>
                </a:solidFill>
                <a:latin typeface="Verdana"/>
                <a:cs typeface="Verdana"/>
              </a:rPr>
              <a:t>different</a:t>
            </a:r>
            <a:endParaRPr sz="1400">
              <a:latin typeface="Verdana"/>
              <a:cs typeface="Verdana"/>
            </a:endParaRPr>
          </a:p>
          <a:p>
            <a:pPr marL="1059815" marR="3300095">
              <a:lnSpc>
                <a:spcPct val="120000"/>
              </a:lnSpc>
              <a:spcBef>
                <a:spcPts val="5"/>
              </a:spcBef>
            </a:pPr>
            <a:r>
              <a:rPr sz="1400" dirty="0">
                <a:latin typeface="Verdana"/>
                <a:cs typeface="Verdana"/>
              </a:rPr>
              <a:t>echo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Verdana"/>
                <a:cs typeface="Verdana"/>
              </a:rPr>
              <a:t>“Welcome</a:t>
            </a:r>
            <a:r>
              <a:rPr sz="1400" spc="-8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$name"</a:t>
            </a:r>
            <a:r>
              <a:rPr sz="1400" dirty="0">
                <a:latin typeface="Verdana"/>
                <a:cs typeface="Verdana"/>
              </a:rPr>
              <a:t>;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echo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"&lt;/br&gt;"</a:t>
            </a:r>
            <a:r>
              <a:rPr sz="1400" dirty="0">
                <a:latin typeface="Verdana"/>
                <a:cs typeface="Verdana"/>
              </a:rPr>
              <a:t>;</a:t>
            </a:r>
            <a:endParaRPr sz="1400">
              <a:latin typeface="Verdana"/>
              <a:cs typeface="Verdana"/>
            </a:endParaRPr>
          </a:p>
          <a:p>
            <a:pPr marL="105981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Verdana"/>
                <a:cs typeface="Verdana"/>
              </a:rPr>
              <a:t>echo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Verdana"/>
                <a:cs typeface="Verdana"/>
              </a:rPr>
              <a:t>’Welcome</a:t>
            </a:r>
            <a:r>
              <a:rPr sz="1400" spc="-3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Verdana"/>
                <a:cs typeface="Verdana"/>
              </a:rPr>
              <a:t>$name'</a:t>
            </a:r>
            <a:r>
              <a:rPr sz="1400" spc="-5" dirty="0">
                <a:latin typeface="Verdana"/>
                <a:cs typeface="Verdana"/>
              </a:rPr>
              <a:t>;</a:t>
            </a:r>
            <a:endParaRPr sz="1400">
              <a:latin typeface="Verdana"/>
              <a:cs typeface="Verdana"/>
            </a:endParaRPr>
          </a:p>
          <a:p>
            <a:pPr marL="8128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Verdana"/>
                <a:cs typeface="Verdana"/>
              </a:rPr>
              <a:t>?&gt;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Output: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12700" marR="5126990">
              <a:lnSpc>
                <a:spcPct val="100000"/>
              </a:lnSpc>
            </a:pPr>
            <a:r>
              <a:rPr sz="1600" spc="-95" dirty="0">
                <a:solidFill>
                  <a:srgbClr val="001F5F"/>
                </a:solidFill>
                <a:latin typeface="Cambria"/>
                <a:cs typeface="Cambria"/>
              </a:rPr>
              <a:t>W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elco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m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e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LB</a:t>
            </a:r>
            <a:r>
              <a:rPr sz="1600" spc="-40" dirty="0">
                <a:solidFill>
                  <a:srgbClr val="001F5F"/>
                </a:solidFill>
                <a:latin typeface="Cambria"/>
                <a:cs typeface="Cambria"/>
              </a:rPr>
              <a:t>R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CE  </a:t>
            </a:r>
            <a:r>
              <a:rPr sz="1600" spc="-95" dirty="0">
                <a:solidFill>
                  <a:srgbClr val="001F5F"/>
                </a:solidFill>
                <a:latin typeface="Cambria"/>
                <a:cs typeface="Cambria"/>
              </a:rPr>
              <a:t>W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elco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m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e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$name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37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2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628901"/>
            <a:ext cx="8622665" cy="4029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2.</a:t>
            </a:r>
            <a:r>
              <a:rPr sz="16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Compound</a:t>
            </a:r>
            <a:r>
              <a:rPr sz="16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Types: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010CCE"/>
                </a:solidFill>
                <a:latin typeface="Cambria"/>
                <a:cs typeface="Cambria"/>
              </a:rPr>
              <a:t>I)</a:t>
            </a:r>
            <a:r>
              <a:rPr sz="1600" b="1" spc="-25" dirty="0">
                <a:solidFill>
                  <a:srgbClr val="010CCE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010CCE"/>
                </a:solidFill>
                <a:latin typeface="Cambria"/>
                <a:cs typeface="Cambria"/>
              </a:rPr>
              <a:t>PHP </a:t>
            </a:r>
            <a:r>
              <a:rPr sz="1600" b="1" spc="-20" dirty="0">
                <a:solidFill>
                  <a:srgbClr val="010CCE"/>
                </a:solidFill>
                <a:latin typeface="Cambria"/>
                <a:cs typeface="Cambria"/>
              </a:rPr>
              <a:t>Array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An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array</a:t>
            </a:r>
            <a:r>
              <a:rPr sz="1600" spc="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compound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data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type.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It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can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store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multiple</a:t>
            </a:r>
            <a:r>
              <a:rPr sz="1600" spc="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values</a:t>
            </a:r>
            <a:r>
              <a:rPr sz="16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of same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data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type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in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single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variable.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Example: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95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&lt;?php</a:t>
            </a:r>
            <a:endParaRPr sz="1400">
              <a:latin typeface="Verdana"/>
              <a:cs typeface="Verdana"/>
            </a:endParaRPr>
          </a:p>
          <a:p>
            <a:pPr marL="1059815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Verdana"/>
                <a:cs typeface="Verdana"/>
              </a:rPr>
              <a:t>$cars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=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6699"/>
                </a:solidFill>
                <a:latin typeface="Verdana"/>
                <a:cs typeface="Verdana"/>
              </a:rPr>
              <a:t>array</a:t>
            </a:r>
            <a:r>
              <a:rPr sz="1400" b="1" spc="1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Verdana"/>
                <a:cs typeface="Verdana"/>
              </a:rPr>
              <a:t>“tayota"</a:t>
            </a:r>
            <a:r>
              <a:rPr sz="1400" spc="-5" dirty="0">
                <a:latin typeface="Verdana"/>
                <a:cs typeface="Verdana"/>
              </a:rPr>
              <a:t>,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“suziki"</a:t>
            </a:r>
            <a:r>
              <a:rPr sz="1400" dirty="0">
                <a:latin typeface="Verdana"/>
                <a:cs typeface="Verdana"/>
              </a:rPr>
              <a:t>,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“benz"</a:t>
            </a:r>
            <a:r>
              <a:rPr sz="1400" dirty="0">
                <a:latin typeface="Verdana"/>
                <a:cs typeface="Verdana"/>
              </a:rPr>
              <a:t>);</a:t>
            </a:r>
            <a:endParaRPr sz="1400">
              <a:latin typeface="Verdana"/>
              <a:cs typeface="Verdana"/>
            </a:endParaRPr>
          </a:p>
          <a:p>
            <a:pPr marL="1059815" marR="448945">
              <a:lnSpc>
                <a:spcPct val="120000"/>
              </a:lnSpc>
              <a:tabLst>
                <a:tab pos="2873375" algn="l"/>
              </a:tabLst>
            </a:pPr>
            <a:r>
              <a:rPr sz="1400" spc="-5" dirty="0">
                <a:latin typeface="Verdana"/>
                <a:cs typeface="Verdana"/>
              </a:rPr>
              <a:t>var_dump($cars);	</a:t>
            </a:r>
            <a:r>
              <a:rPr sz="1400" spc="-5" dirty="0">
                <a:solidFill>
                  <a:srgbClr val="008200"/>
                </a:solidFill>
                <a:latin typeface="Verdana"/>
                <a:cs typeface="Verdana"/>
              </a:rPr>
              <a:t>//the var_dump() </a:t>
            </a:r>
            <a:r>
              <a:rPr sz="1400" dirty="0">
                <a:solidFill>
                  <a:srgbClr val="008200"/>
                </a:solidFill>
                <a:latin typeface="Verdana"/>
                <a:cs typeface="Verdana"/>
              </a:rPr>
              <a:t>function returns </a:t>
            </a:r>
            <a:r>
              <a:rPr sz="1400" spc="-5" dirty="0">
                <a:solidFill>
                  <a:srgbClr val="008200"/>
                </a:solidFill>
                <a:latin typeface="Verdana"/>
                <a:cs typeface="Verdana"/>
              </a:rPr>
              <a:t>the datatype </a:t>
            </a:r>
            <a:r>
              <a:rPr sz="1400" dirty="0">
                <a:solidFill>
                  <a:srgbClr val="008200"/>
                </a:solidFill>
                <a:latin typeface="Verdana"/>
                <a:cs typeface="Verdana"/>
              </a:rPr>
              <a:t>and </a:t>
            </a:r>
            <a:r>
              <a:rPr sz="1400" spc="-5" dirty="0">
                <a:solidFill>
                  <a:srgbClr val="008200"/>
                </a:solidFill>
                <a:latin typeface="Verdana"/>
                <a:cs typeface="Verdana"/>
              </a:rPr>
              <a:t>values </a:t>
            </a:r>
            <a:r>
              <a:rPr sz="1400" spc="-48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echo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"&lt;/br&gt;"</a:t>
            </a:r>
            <a:r>
              <a:rPr sz="1400" dirty="0">
                <a:latin typeface="Verdana"/>
                <a:cs typeface="Verdana"/>
              </a:rPr>
              <a:t>;</a:t>
            </a:r>
            <a:endParaRPr sz="1400">
              <a:latin typeface="Verdana"/>
              <a:cs typeface="Verdana"/>
            </a:endParaRPr>
          </a:p>
          <a:p>
            <a:pPr marL="1059815" marR="3922395" algn="just">
              <a:lnSpc>
                <a:spcPct val="120000"/>
              </a:lnSpc>
            </a:pPr>
            <a:r>
              <a:rPr sz="1400" dirty="0">
                <a:latin typeface="Verdana"/>
                <a:cs typeface="Verdana"/>
              </a:rPr>
              <a:t>echo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Verdana"/>
                <a:cs typeface="Verdana"/>
              </a:rPr>
              <a:t>"Array</a:t>
            </a:r>
            <a:r>
              <a:rPr sz="1400" spc="-1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Element1:</a:t>
            </a:r>
            <a:r>
              <a:rPr sz="14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Verdana"/>
                <a:cs typeface="Verdana"/>
              </a:rPr>
              <a:t>$cars[0]</a:t>
            </a:r>
            <a:r>
              <a:rPr sz="1400" spc="-2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&lt;/br&gt;"</a:t>
            </a:r>
            <a:r>
              <a:rPr sz="1400" dirty="0">
                <a:latin typeface="Verdana"/>
                <a:cs typeface="Verdana"/>
              </a:rPr>
              <a:t>;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echo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Verdana"/>
                <a:cs typeface="Verdana"/>
              </a:rPr>
              <a:t>"Array</a:t>
            </a:r>
            <a:r>
              <a:rPr sz="1400" spc="-1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Element2:</a:t>
            </a:r>
            <a:r>
              <a:rPr sz="14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Verdana"/>
                <a:cs typeface="Verdana"/>
              </a:rPr>
              <a:t>$cars[1]</a:t>
            </a:r>
            <a:r>
              <a:rPr sz="1400" spc="-2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&lt;/br&gt;"</a:t>
            </a:r>
            <a:r>
              <a:rPr sz="1400" dirty="0">
                <a:latin typeface="Verdana"/>
                <a:cs typeface="Verdana"/>
              </a:rPr>
              <a:t>;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echo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Verdana"/>
                <a:cs typeface="Verdana"/>
              </a:rPr>
              <a:t>"Array</a:t>
            </a:r>
            <a:r>
              <a:rPr sz="1400" spc="-2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Element3:</a:t>
            </a:r>
            <a:r>
              <a:rPr sz="1400" spc="-3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Verdana"/>
                <a:cs typeface="Verdana"/>
              </a:rPr>
              <a:t>$cars[2]</a:t>
            </a:r>
            <a:r>
              <a:rPr sz="1400" spc="-3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&lt;/br&gt;"</a:t>
            </a:r>
            <a:r>
              <a:rPr sz="1400" dirty="0">
                <a:latin typeface="Verdana"/>
                <a:cs typeface="Verdana"/>
              </a:rPr>
              <a:t>;</a:t>
            </a:r>
            <a:endParaRPr sz="1400">
              <a:latin typeface="Verdana"/>
              <a:cs typeface="Verdana"/>
            </a:endParaRPr>
          </a:p>
          <a:p>
            <a:pPr marL="81280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Verdana"/>
                <a:cs typeface="Verdana"/>
              </a:rPr>
              <a:t>?&gt;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38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2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604517"/>
            <a:ext cx="8756650" cy="4377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2.</a:t>
            </a:r>
            <a:r>
              <a:rPr sz="16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Compound</a:t>
            </a:r>
            <a:r>
              <a:rPr sz="16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Types: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600" b="1" spc="-10" dirty="0">
                <a:solidFill>
                  <a:srgbClr val="010CCE"/>
                </a:solidFill>
                <a:latin typeface="Cambria"/>
                <a:cs typeface="Cambria"/>
              </a:rPr>
              <a:t>II) </a:t>
            </a:r>
            <a:r>
              <a:rPr sz="1600" b="1" spc="-5" dirty="0">
                <a:solidFill>
                  <a:srgbClr val="010CCE"/>
                </a:solidFill>
                <a:latin typeface="Cambria"/>
                <a:cs typeface="Cambria"/>
              </a:rPr>
              <a:t>PHP</a:t>
            </a:r>
            <a:r>
              <a:rPr sz="1600" b="1" spc="-15" dirty="0">
                <a:solidFill>
                  <a:srgbClr val="010CCE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010CCE"/>
                </a:solidFill>
                <a:latin typeface="Cambria"/>
                <a:cs typeface="Cambria"/>
              </a:rPr>
              <a:t>object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mbria"/>
              <a:cs typeface="Cambria"/>
            </a:endParaRPr>
          </a:p>
          <a:p>
            <a:pPr marL="12700" marR="5080">
              <a:lnSpc>
                <a:spcPts val="1730"/>
              </a:lnSpc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Objects</a:t>
            </a:r>
            <a:r>
              <a:rPr sz="1600" spc="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are</a:t>
            </a:r>
            <a:r>
              <a:rPr sz="1600" spc="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600" spc="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instances</a:t>
            </a:r>
            <a:r>
              <a:rPr sz="1600" spc="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1600" spc="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user-defined</a:t>
            </a:r>
            <a:r>
              <a:rPr sz="1600" spc="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classes</a:t>
            </a:r>
            <a:r>
              <a:rPr sz="16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that</a:t>
            </a:r>
            <a:r>
              <a:rPr sz="1600" spc="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can</a:t>
            </a:r>
            <a:r>
              <a:rPr sz="1600" spc="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store</a:t>
            </a:r>
            <a:r>
              <a:rPr sz="1600" spc="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both</a:t>
            </a:r>
            <a:r>
              <a:rPr sz="1600" spc="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values</a:t>
            </a:r>
            <a:r>
              <a:rPr sz="1600" spc="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1600" spc="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functions.</a:t>
            </a:r>
            <a:r>
              <a:rPr sz="1600" spc="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They</a:t>
            </a:r>
            <a:r>
              <a:rPr sz="1600" spc="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must </a:t>
            </a:r>
            <a:r>
              <a:rPr sz="1600" spc="-3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be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explicitly</a:t>
            </a:r>
            <a:r>
              <a:rPr sz="16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declared.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Example: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&lt;?php</a:t>
            </a:r>
            <a:endParaRPr sz="1400">
              <a:latin typeface="Verdana"/>
              <a:cs typeface="Verdana"/>
            </a:endParaRPr>
          </a:p>
          <a:p>
            <a:pPr marL="1122045">
              <a:lnSpc>
                <a:spcPct val="100000"/>
              </a:lnSpc>
              <a:spcBef>
                <a:spcPts val="170"/>
              </a:spcBef>
            </a:pPr>
            <a:r>
              <a:rPr sz="1400" b="1" spc="-5" dirty="0">
                <a:solidFill>
                  <a:srgbClr val="006699"/>
                </a:solidFill>
                <a:latin typeface="Verdana"/>
                <a:cs typeface="Verdana"/>
              </a:rPr>
              <a:t>class</a:t>
            </a:r>
            <a:r>
              <a:rPr sz="1400" b="1" spc="-3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car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1431290">
              <a:lnSpc>
                <a:spcPct val="100000"/>
              </a:lnSpc>
              <a:spcBef>
                <a:spcPts val="170"/>
              </a:spcBef>
            </a:pPr>
            <a:r>
              <a:rPr sz="1400" b="1" spc="-5" dirty="0">
                <a:solidFill>
                  <a:srgbClr val="006699"/>
                </a:solidFill>
                <a:latin typeface="Verdana"/>
                <a:cs typeface="Verdana"/>
              </a:rPr>
              <a:t>function</a:t>
            </a:r>
            <a:r>
              <a:rPr sz="1400" b="1" spc="-1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car_model()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1741170">
              <a:lnSpc>
                <a:spcPct val="100000"/>
              </a:lnSpc>
              <a:spcBef>
                <a:spcPts val="165"/>
              </a:spcBef>
            </a:pPr>
            <a:r>
              <a:rPr sz="1400" dirty="0">
                <a:latin typeface="Verdana"/>
                <a:cs typeface="Verdana"/>
              </a:rPr>
              <a:t>$model_name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=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Verdana"/>
                <a:cs typeface="Verdana"/>
              </a:rPr>
              <a:t>“Tayota"</a:t>
            </a:r>
            <a:r>
              <a:rPr sz="1400" spc="-25" dirty="0">
                <a:latin typeface="Verdana"/>
                <a:cs typeface="Verdana"/>
              </a:rPr>
              <a:t>;</a:t>
            </a:r>
            <a:endParaRPr sz="1400">
              <a:latin typeface="Verdana"/>
              <a:cs typeface="Verdana"/>
            </a:endParaRPr>
          </a:p>
          <a:p>
            <a:pPr marL="1741170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latin typeface="Verdana"/>
                <a:cs typeface="Verdana"/>
              </a:rPr>
              <a:t>echo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“Car</a:t>
            </a:r>
            <a:r>
              <a:rPr sz="14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Model:</a:t>
            </a:r>
            <a:r>
              <a:rPr sz="1400" spc="-4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FF"/>
                </a:solidFill>
                <a:latin typeface="Verdana"/>
                <a:cs typeface="Verdana"/>
              </a:rPr>
              <a:t>"</a:t>
            </a:r>
            <a:r>
              <a:rPr sz="1400" spc="-1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.$model_name;</a:t>
            </a:r>
            <a:endParaRPr sz="1400">
              <a:latin typeface="Verdana"/>
              <a:cs typeface="Verdana"/>
            </a:endParaRPr>
          </a:p>
          <a:p>
            <a:pPr marL="1617345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  <a:p>
            <a:pPr marL="1122045">
              <a:lnSpc>
                <a:spcPct val="100000"/>
              </a:lnSpc>
              <a:spcBef>
                <a:spcPts val="165"/>
              </a:spcBef>
            </a:pPr>
            <a:r>
              <a:rPr sz="1400" dirty="0"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  <a:p>
            <a:pPr marL="1122045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latin typeface="Verdana"/>
                <a:cs typeface="Verdana"/>
              </a:rPr>
              <a:t>$obj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=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6699"/>
                </a:solidFill>
                <a:latin typeface="Verdana"/>
                <a:cs typeface="Verdana"/>
              </a:rPr>
              <a:t>new</a:t>
            </a:r>
            <a:r>
              <a:rPr sz="1400" b="1" spc="-2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Car();</a:t>
            </a:r>
            <a:endParaRPr sz="1400">
              <a:latin typeface="Verdana"/>
              <a:cs typeface="Verdana"/>
            </a:endParaRPr>
          </a:p>
          <a:p>
            <a:pPr marL="1122045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latin typeface="Verdana"/>
                <a:cs typeface="Verdana"/>
              </a:rPr>
              <a:t>$obj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-&gt;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car_model();</a:t>
            </a:r>
            <a:endParaRPr sz="1400">
              <a:latin typeface="Verdana"/>
              <a:cs typeface="Verdana"/>
            </a:endParaRPr>
          </a:p>
          <a:p>
            <a:pPr marL="812800">
              <a:lnSpc>
                <a:spcPct val="100000"/>
              </a:lnSpc>
              <a:spcBef>
                <a:spcPts val="165"/>
              </a:spcBef>
            </a:pPr>
            <a:r>
              <a:rPr sz="1400" dirty="0">
                <a:latin typeface="Verdana"/>
                <a:cs typeface="Verdana"/>
              </a:rPr>
              <a:t>?&gt;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39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685800"/>
            <a:ext cx="4663440" cy="50063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1640" y="1854149"/>
            <a:ext cx="8300084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Before</a:t>
            </a:r>
            <a:r>
              <a:rPr sz="2400" spc="2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Cambria"/>
                <a:cs typeface="Cambria"/>
              </a:rPr>
              <a:t>you</a:t>
            </a:r>
            <a:r>
              <a:rPr sz="2400" spc="204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continue</a:t>
            </a:r>
            <a:r>
              <a:rPr sz="2400" spc="2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Cambria"/>
                <a:cs typeface="Cambria"/>
              </a:rPr>
              <a:t>you</a:t>
            </a:r>
            <a:r>
              <a:rPr sz="2400" spc="204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should</a:t>
            </a:r>
            <a:r>
              <a:rPr sz="2400" spc="2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Cambria"/>
                <a:cs typeface="Cambria"/>
              </a:rPr>
              <a:t>have</a:t>
            </a:r>
            <a:r>
              <a:rPr sz="2400" spc="2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2400" spc="2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sz="2400" spc="2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understanding</a:t>
            </a:r>
            <a:r>
              <a:rPr sz="2400" spc="2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400" spc="-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following: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mbria"/>
                <a:cs typeface="Cambria"/>
                <a:hlinkClick r:id="rId3"/>
              </a:rPr>
              <a:t>HTML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  <a:hlinkClick r:id="rId3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(Hypertext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Markup</a:t>
            </a:r>
            <a:r>
              <a:rPr sz="24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Language)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1F5F"/>
              </a:buClr>
              <a:buFont typeface="Wingdings"/>
              <a:buChar char=""/>
            </a:pPr>
            <a:endParaRPr sz="245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mbria"/>
                <a:cs typeface="Cambria"/>
                <a:hlinkClick r:id="rId4"/>
              </a:rPr>
              <a:t>CSS</a:t>
            </a:r>
            <a:r>
              <a:rPr sz="2400" spc="-35" dirty="0">
                <a:solidFill>
                  <a:srgbClr val="001F5F"/>
                </a:solidFill>
                <a:latin typeface="Cambria"/>
                <a:cs typeface="Cambria"/>
                <a:hlinkClick r:id="rId4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(Cascading</a:t>
            </a:r>
            <a:r>
              <a:rPr sz="24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Style</a:t>
            </a:r>
            <a:r>
              <a:rPr sz="24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Sheets)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1F5F"/>
              </a:buClr>
              <a:buFont typeface="Wingdings"/>
              <a:buChar char=""/>
            </a:pPr>
            <a:endParaRPr sz="245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u="heavy" spc="-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mbria"/>
                <a:cs typeface="Cambria"/>
                <a:hlinkClick r:id="rId5"/>
              </a:rPr>
              <a:t>JavaScript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5541" y="6605108"/>
            <a:ext cx="12350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z="1200" b="1" dirty="0">
                <a:solidFill>
                  <a:srgbClr val="FF0000"/>
                </a:solidFill>
                <a:latin typeface="Candara"/>
                <a:cs typeface="Candara"/>
              </a:rPr>
              <a:t>PHP</a:t>
            </a:r>
            <a:r>
              <a:rPr sz="1200" b="1" spc="-10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1200" b="1" dirty="0">
                <a:solidFill>
                  <a:srgbClr val="FF0000"/>
                </a:solidFill>
                <a:latin typeface="Candara"/>
                <a:cs typeface="Candara"/>
              </a:rPr>
              <a:t>P</a:t>
            </a:r>
            <a:r>
              <a:rPr sz="1200" b="1" spc="5" dirty="0">
                <a:solidFill>
                  <a:srgbClr val="FF0000"/>
                </a:solidFill>
                <a:latin typeface="Candara"/>
                <a:cs typeface="Candara"/>
              </a:rPr>
              <a:t>r</a:t>
            </a:r>
            <a:r>
              <a:rPr sz="1200" b="1" dirty="0">
                <a:solidFill>
                  <a:srgbClr val="FF0000"/>
                </a:solidFill>
                <a:latin typeface="Candara"/>
                <a:cs typeface="Candara"/>
              </a:rPr>
              <a:t>ogra</a:t>
            </a:r>
            <a:r>
              <a:rPr sz="1200" b="1" spc="-5" dirty="0">
                <a:solidFill>
                  <a:srgbClr val="FF0000"/>
                </a:solidFill>
                <a:latin typeface="Candara"/>
                <a:cs typeface="Candara"/>
              </a:rPr>
              <a:t>mm</a:t>
            </a:r>
            <a:r>
              <a:rPr sz="1200" b="1" dirty="0">
                <a:solidFill>
                  <a:srgbClr val="FF0000"/>
                </a:solidFill>
                <a:latin typeface="Candara"/>
                <a:cs typeface="Candara"/>
              </a:rPr>
              <a:t>ing</a:t>
            </a:r>
            <a:endParaRPr sz="1200">
              <a:latin typeface="Candara"/>
              <a:cs typeface="Candar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6233" y="6605108"/>
            <a:ext cx="1581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ndara"/>
                <a:cs typeface="Candara"/>
              </a:rPr>
              <a:pPr marL="38100">
                <a:lnSpc>
                  <a:spcPts val="1210"/>
                </a:lnSpc>
              </a:pPr>
              <a:t>4</a:t>
            </a:fld>
            <a:endParaRPr sz="1200">
              <a:latin typeface="Candara"/>
              <a:cs typeface="Candar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55394" y="706069"/>
            <a:ext cx="5071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Prerequisites</a:t>
            </a:r>
            <a:r>
              <a:rPr spc="-25" dirty="0"/>
              <a:t> </a:t>
            </a:r>
            <a:r>
              <a:rPr spc="-5" dirty="0"/>
              <a:t>for</a:t>
            </a:r>
            <a:r>
              <a:rPr spc="-40" dirty="0"/>
              <a:t> </a:t>
            </a:r>
            <a:r>
              <a:rPr spc="-10" dirty="0"/>
              <a:t>PHP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2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628901"/>
            <a:ext cx="8757285" cy="4232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2.</a:t>
            </a:r>
            <a:r>
              <a:rPr sz="16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Special</a:t>
            </a:r>
            <a:r>
              <a:rPr sz="16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Types: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210820" indent="-198120">
              <a:lnSpc>
                <a:spcPct val="100000"/>
              </a:lnSpc>
              <a:buAutoNum type="romanUcParenR"/>
              <a:tabLst>
                <a:tab pos="210820" algn="l"/>
              </a:tabLst>
            </a:pPr>
            <a:r>
              <a:rPr sz="1600" b="1" spc="-5" dirty="0">
                <a:solidFill>
                  <a:srgbClr val="010CCE"/>
                </a:solidFill>
                <a:latin typeface="Cambria"/>
                <a:cs typeface="Cambria"/>
              </a:rPr>
              <a:t>PHP</a:t>
            </a:r>
            <a:r>
              <a:rPr sz="1600" b="1" spc="-10" dirty="0">
                <a:solidFill>
                  <a:srgbClr val="010CCE"/>
                </a:solidFill>
                <a:latin typeface="Cambria"/>
                <a:cs typeface="Cambria"/>
              </a:rPr>
              <a:t> </a:t>
            </a:r>
            <a:r>
              <a:rPr sz="1600" b="1" spc="-15" dirty="0">
                <a:solidFill>
                  <a:srgbClr val="010CCE"/>
                </a:solidFill>
                <a:latin typeface="Cambria"/>
                <a:cs typeface="Cambria"/>
              </a:rPr>
              <a:t>Resource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10CCE"/>
              </a:buClr>
              <a:buFont typeface="Cambria"/>
              <a:buAutoNum type="romanUcParenR"/>
            </a:pPr>
            <a:endParaRPr sz="16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Resources</a:t>
            </a:r>
            <a:r>
              <a:rPr sz="1600" spc="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are</a:t>
            </a:r>
            <a:r>
              <a:rPr sz="1600" spc="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not</a:t>
            </a:r>
            <a:r>
              <a:rPr sz="1600" spc="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600" spc="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exact</a:t>
            </a:r>
            <a:r>
              <a:rPr sz="1600" spc="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data</a:t>
            </a:r>
            <a:r>
              <a:rPr sz="1600" spc="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type</a:t>
            </a:r>
            <a:r>
              <a:rPr sz="1600" spc="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in</a:t>
            </a:r>
            <a:r>
              <a:rPr sz="1600" spc="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5" dirty="0">
                <a:solidFill>
                  <a:srgbClr val="001F5F"/>
                </a:solidFill>
                <a:latin typeface="Cambria"/>
                <a:cs typeface="Cambria"/>
              </a:rPr>
              <a:t>PHP.</a:t>
            </a:r>
            <a:r>
              <a:rPr sz="1600" spc="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Basically,</a:t>
            </a:r>
            <a:r>
              <a:rPr sz="1600" spc="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these</a:t>
            </a:r>
            <a:r>
              <a:rPr sz="1600" spc="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are</a:t>
            </a:r>
            <a:r>
              <a:rPr sz="1600" spc="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used</a:t>
            </a:r>
            <a:r>
              <a:rPr sz="1600" spc="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to</a:t>
            </a:r>
            <a:r>
              <a:rPr sz="1600" spc="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store</a:t>
            </a:r>
            <a:r>
              <a:rPr sz="1600" spc="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some</a:t>
            </a:r>
            <a:r>
              <a:rPr sz="1600" spc="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function</a:t>
            </a:r>
            <a:r>
              <a:rPr sz="1600" spc="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calls</a:t>
            </a:r>
            <a:r>
              <a:rPr sz="1600" spc="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or </a:t>
            </a:r>
            <a:r>
              <a:rPr sz="1600" spc="-3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references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to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external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resources.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25" dirty="0">
                <a:solidFill>
                  <a:srgbClr val="001F5F"/>
                </a:solidFill>
                <a:latin typeface="Cambria"/>
                <a:cs typeface="Cambria"/>
              </a:rPr>
              <a:t>For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example</a:t>
            </a:r>
            <a:r>
              <a:rPr sz="16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-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database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call.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It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an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external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resource.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This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an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advanced</a:t>
            </a:r>
            <a:r>
              <a:rPr sz="16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topic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of </a:t>
            </a:r>
            <a:r>
              <a:rPr sz="1600" spc="-55" dirty="0">
                <a:solidFill>
                  <a:srgbClr val="001F5F"/>
                </a:solidFill>
                <a:latin typeface="Cambria"/>
                <a:cs typeface="Cambria"/>
              </a:rPr>
              <a:t>PHP,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so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we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will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discuss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it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later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in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detail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with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examples.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281940" indent="-269875">
              <a:lnSpc>
                <a:spcPct val="100000"/>
              </a:lnSpc>
              <a:buAutoNum type="romanUcParenR" startAt="2"/>
              <a:tabLst>
                <a:tab pos="282575" algn="l"/>
              </a:tabLst>
            </a:pPr>
            <a:r>
              <a:rPr sz="1600" b="1" spc="-5" dirty="0">
                <a:solidFill>
                  <a:srgbClr val="010CCE"/>
                </a:solidFill>
                <a:latin typeface="Cambria"/>
                <a:cs typeface="Cambria"/>
              </a:rPr>
              <a:t>PHP</a:t>
            </a:r>
            <a:r>
              <a:rPr sz="1600" b="1" spc="-20" dirty="0">
                <a:solidFill>
                  <a:srgbClr val="010CCE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010CCE"/>
                </a:solidFill>
                <a:latin typeface="Cambria"/>
                <a:cs typeface="Cambria"/>
              </a:rPr>
              <a:t>NULL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Null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special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data</a:t>
            </a:r>
            <a:r>
              <a:rPr sz="16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type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which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can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25" dirty="0">
                <a:solidFill>
                  <a:srgbClr val="001F5F"/>
                </a:solidFill>
                <a:latin typeface="Cambria"/>
                <a:cs typeface="Cambria"/>
              </a:rPr>
              <a:t>have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only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one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value:</a:t>
            </a:r>
            <a:r>
              <a:rPr sz="1600" spc="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NULL.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variable</a:t>
            </a:r>
            <a:r>
              <a:rPr sz="1600" spc="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data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type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 NULL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variable</a:t>
            </a:r>
            <a:r>
              <a:rPr sz="1600" spc="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that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has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no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value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assigned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to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it.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Note:</a:t>
            </a:r>
            <a:r>
              <a:rPr sz="16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If</a:t>
            </a:r>
            <a:r>
              <a:rPr sz="16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variable</a:t>
            </a:r>
            <a:r>
              <a:rPr sz="1600" spc="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created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without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value,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it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automatically</a:t>
            </a:r>
            <a:r>
              <a:rPr sz="1600" spc="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assigned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value</a:t>
            </a:r>
            <a:r>
              <a:rPr sz="16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of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NULL.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Variables</a:t>
            </a:r>
            <a:r>
              <a:rPr sz="1600" spc="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can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also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be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emptied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by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setting</a:t>
            </a: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value</a:t>
            </a:r>
            <a:r>
              <a:rPr sz="16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to NULL.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There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convention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of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writing</a:t>
            </a:r>
            <a:r>
              <a:rPr sz="16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it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in capital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letters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as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it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case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sensitive.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40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2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705101"/>
            <a:ext cx="5281295" cy="3561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Predefine</a:t>
            </a:r>
            <a:r>
              <a:rPr sz="16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functions</a:t>
            </a:r>
            <a:r>
              <a:rPr sz="1600" b="1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15" dirty="0">
                <a:solidFill>
                  <a:srgbClr val="C00000"/>
                </a:solidFill>
                <a:latin typeface="Cambria"/>
                <a:cs typeface="Cambria"/>
              </a:rPr>
              <a:t>to</a:t>
            </a:r>
            <a:r>
              <a:rPr sz="16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Check</a:t>
            </a:r>
            <a:r>
              <a:rPr sz="1600" b="1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data</a:t>
            </a:r>
            <a:r>
              <a:rPr sz="1600" b="1" spc="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type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is_int(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) :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Check </a:t>
            </a: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given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value</a:t>
            </a:r>
            <a:r>
              <a:rPr sz="16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integer</a:t>
            </a: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or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 not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is_float(</a:t>
            </a:r>
            <a:r>
              <a:rPr sz="16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) :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Check </a:t>
            </a: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given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value</a:t>
            </a:r>
            <a:r>
              <a:rPr sz="16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float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or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not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is_numeric(</a:t>
            </a:r>
            <a:r>
              <a:rPr sz="16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) :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Check </a:t>
            </a: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given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value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either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integer</a:t>
            </a: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or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float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is_string(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)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: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Check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given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value</a:t>
            </a:r>
            <a:r>
              <a:rPr sz="1600" spc="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string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or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not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is_bool(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) :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Check </a:t>
            </a: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given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value</a:t>
            </a:r>
            <a:r>
              <a:rPr sz="1600" spc="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 Boolean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or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not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is_array(</a:t>
            </a:r>
            <a:r>
              <a:rPr sz="16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)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: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Check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given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value</a:t>
            </a:r>
            <a:r>
              <a:rPr sz="16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array</a:t>
            </a:r>
            <a:r>
              <a:rPr sz="16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or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not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is_object(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) :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Check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given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value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object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or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not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is_null(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) :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Check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given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value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null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or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 not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41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4713" y="421386"/>
            <a:ext cx="5353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35" dirty="0"/>
              <a:t> </a:t>
            </a:r>
            <a:r>
              <a:rPr spc="-5" dirty="0"/>
              <a:t>$</a:t>
            </a:r>
            <a:r>
              <a:rPr spc="-20" dirty="0"/>
              <a:t> </a:t>
            </a:r>
            <a:r>
              <a:rPr spc="-10" dirty="0"/>
              <a:t>and</a:t>
            </a:r>
            <a:r>
              <a:rPr spc="-15" dirty="0"/>
              <a:t> </a:t>
            </a:r>
            <a:r>
              <a:rPr spc="-5" dirty="0"/>
              <a:t>$$ </a:t>
            </a:r>
            <a:r>
              <a:rPr spc="-3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839" y="1457604"/>
            <a:ext cx="8911590" cy="4723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40000"/>
              </a:lnSpc>
              <a:spcBef>
                <a:spcPts val="100"/>
              </a:spcBef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600" spc="1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$var</a:t>
            </a:r>
            <a:r>
              <a:rPr sz="1600" spc="1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(single</a:t>
            </a:r>
            <a:r>
              <a:rPr sz="1600" spc="1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dollar)</a:t>
            </a:r>
            <a:r>
              <a:rPr sz="1600" spc="1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600" spc="1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spc="1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normal</a:t>
            </a:r>
            <a:r>
              <a:rPr sz="1600" spc="1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variable</a:t>
            </a:r>
            <a:r>
              <a:rPr sz="1600" spc="16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with</a:t>
            </a:r>
            <a:r>
              <a:rPr sz="1600" spc="1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600" spc="1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name</a:t>
            </a:r>
            <a:r>
              <a:rPr sz="1600" spc="1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var</a:t>
            </a:r>
            <a:r>
              <a:rPr sz="1600" spc="1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that</a:t>
            </a:r>
            <a:r>
              <a:rPr sz="1600" spc="1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stores</a:t>
            </a:r>
            <a:r>
              <a:rPr sz="1600" spc="1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any</a:t>
            </a:r>
            <a:r>
              <a:rPr sz="1600" spc="1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value</a:t>
            </a:r>
            <a:r>
              <a:rPr sz="1600" spc="1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like</a:t>
            </a:r>
            <a:r>
              <a:rPr sz="1600" spc="16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string, </a:t>
            </a:r>
            <a:r>
              <a:rPr sz="1600" spc="-3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25" dirty="0">
                <a:solidFill>
                  <a:srgbClr val="001F5F"/>
                </a:solidFill>
                <a:latin typeface="Cambria"/>
                <a:cs typeface="Cambria"/>
              </a:rPr>
              <a:t>integer, 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float,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etc.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$$var</a:t>
            </a:r>
            <a:r>
              <a:rPr sz="1600" spc="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(double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dollar)</a:t>
            </a:r>
            <a:r>
              <a:rPr sz="1600" spc="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reference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 variable</a:t>
            </a:r>
            <a:r>
              <a:rPr sz="1600" spc="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that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stores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value</a:t>
            </a:r>
            <a:r>
              <a:rPr sz="16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$variable</a:t>
            </a:r>
            <a:r>
              <a:rPr sz="1600" spc="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inside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it.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600" spc="-70" dirty="0">
                <a:solidFill>
                  <a:srgbClr val="001F5F"/>
                </a:solidFill>
                <a:latin typeface="Cambria"/>
                <a:cs typeface="Cambria"/>
              </a:rPr>
              <a:t>To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understand</a:t>
            </a:r>
            <a:r>
              <a:rPr sz="16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difference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30" dirty="0">
                <a:solidFill>
                  <a:srgbClr val="001F5F"/>
                </a:solidFill>
                <a:latin typeface="Cambria"/>
                <a:cs typeface="Cambria"/>
              </a:rPr>
              <a:t>better,</a:t>
            </a: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let's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see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example.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Example:</a:t>
            </a:r>
            <a:endParaRPr sz="1600">
              <a:latin typeface="Cambria"/>
              <a:cs typeface="Cambria"/>
            </a:endParaRPr>
          </a:p>
          <a:p>
            <a:pPr marL="1270000">
              <a:lnSpc>
                <a:spcPct val="100000"/>
              </a:lnSpc>
              <a:spcBef>
                <a:spcPts val="505"/>
              </a:spcBef>
            </a:pPr>
            <a:r>
              <a:rPr sz="1600" spc="-10" dirty="0">
                <a:latin typeface="Cambria"/>
                <a:cs typeface="Cambria"/>
              </a:rPr>
              <a:t>&lt;?php</a:t>
            </a:r>
            <a:endParaRPr sz="1600">
              <a:latin typeface="Cambria"/>
              <a:cs typeface="Cambria"/>
            </a:endParaRPr>
          </a:p>
          <a:p>
            <a:pPr marL="1727200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latin typeface="Cambria"/>
                <a:cs typeface="Cambria"/>
              </a:rPr>
              <a:t>$name </a:t>
            </a:r>
            <a:r>
              <a:rPr sz="1600" spc="-5" dirty="0">
                <a:latin typeface="Cambria"/>
                <a:cs typeface="Cambria"/>
              </a:rPr>
              <a:t>=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mbria"/>
                <a:cs typeface="Cambria"/>
              </a:rPr>
              <a:t>“LBRCE"</a:t>
            </a:r>
            <a:r>
              <a:rPr sz="1600" spc="-10" dirty="0">
                <a:latin typeface="Cambria"/>
                <a:cs typeface="Cambria"/>
              </a:rPr>
              <a:t>;</a:t>
            </a:r>
            <a:endParaRPr sz="1600">
              <a:latin typeface="Cambria"/>
              <a:cs typeface="Cambria"/>
            </a:endParaRPr>
          </a:p>
          <a:p>
            <a:pPr marL="172720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latin typeface="Cambria"/>
                <a:cs typeface="Cambria"/>
              </a:rPr>
              <a:t>$$name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=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“</a:t>
            </a:r>
            <a:r>
              <a:rPr sz="1600" spc="-20" dirty="0">
                <a:solidFill>
                  <a:srgbClr val="010CCE"/>
                </a:solidFill>
                <a:latin typeface="Cambria"/>
                <a:cs typeface="Cambria"/>
              </a:rPr>
              <a:t>Mylavaram</a:t>
            </a:r>
            <a:r>
              <a:rPr sz="1600" spc="-20" dirty="0">
                <a:latin typeface="Cambria"/>
                <a:cs typeface="Cambria"/>
              </a:rPr>
              <a:t>”;</a:t>
            </a:r>
            <a:endParaRPr sz="1600">
              <a:latin typeface="Cambria"/>
              <a:cs typeface="Cambria"/>
            </a:endParaRPr>
          </a:p>
          <a:p>
            <a:pPr marL="17272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Cambria"/>
                <a:cs typeface="Cambria"/>
              </a:rPr>
              <a:t>echo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$name.</a:t>
            </a:r>
            <a:r>
              <a:rPr sz="1600" spc="-15" dirty="0">
                <a:solidFill>
                  <a:srgbClr val="0000FF"/>
                </a:solidFill>
                <a:latin typeface="Cambria"/>
                <a:cs typeface="Cambria"/>
              </a:rPr>
              <a:t>"&lt;br/&gt;"</a:t>
            </a:r>
            <a:r>
              <a:rPr sz="1600" spc="-15" dirty="0">
                <a:latin typeface="Cambria"/>
                <a:cs typeface="Cambria"/>
              </a:rPr>
              <a:t>;</a:t>
            </a:r>
            <a:endParaRPr sz="1600">
              <a:latin typeface="Cambria"/>
              <a:cs typeface="Cambria"/>
            </a:endParaRPr>
          </a:p>
          <a:p>
            <a:pPr marL="1727200" marR="5279390">
              <a:lnSpc>
                <a:spcPct val="110000"/>
              </a:lnSpc>
              <a:spcBef>
                <a:spcPts val="5"/>
              </a:spcBef>
            </a:pPr>
            <a:r>
              <a:rPr sz="1600" spc="-5" dirty="0">
                <a:latin typeface="Cambria"/>
                <a:cs typeface="Cambria"/>
              </a:rPr>
              <a:t>echo </a:t>
            </a:r>
            <a:r>
              <a:rPr sz="1600" spc="-15" dirty="0">
                <a:latin typeface="Cambria"/>
                <a:cs typeface="Cambria"/>
              </a:rPr>
              <a:t>$$name.</a:t>
            </a:r>
            <a:r>
              <a:rPr sz="1600" spc="-15" dirty="0">
                <a:solidFill>
                  <a:srgbClr val="0000FF"/>
                </a:solidFill>
                <a:latin typeface="Cambria"/>
                <a:cs typeface="Cambria"/>
              </a:rPr>
              <a:t>"&lt;br/&gt;"</a:t>
            </a:r>
            <a:r>
              <a:rPr sz="1600" spc="-15" dirty="0">
                <a:latin typeface="Cambria"/>
                <a:cs typeface="Cambria"/>
              </a:rPr>
              <a:t>;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echo </a:t>
            </a:r>
            <a:r>
              <a:rPr sz="1600" spc="-10" dirty="0">
                <a:latin typeface="Cambria"/>
                <a:cs typeface="Cambria"/>
              </a:rPr>
              <a:t>$LBRCE;</a:t>
            </a:r>
            <a:endParaRPr sz="1600">
              <a:latin typeface="Cambria"/>
              <a:cs typeface="Cambria"/>
            </a:endParaRPr>
          </a:p>
          <a:p>
            <a:pPr marL="1270000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latin typeface="Cambria"/>
                <a:cs typeface="Cambria"/>
              </a:rPr>
              <a:t>?&gt;</a:t>
            </a:r>
            <a:endParaRPr sz="1600">
              <a:latin typeface="Cambria"/>
              <a:cs typeface="Cambria"/>
            </a:endParaRPr>
          </a:p>
          <a:p>
            <a:pPr marL="1270000">
              <a:lnSpc>
                <a:spcPct val="100000"/>
              </a:lnSpc>
              <a:spcBef>
                <a:spcPts val="190"/>
              </a:spcBef>
            </a:pP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Output:</a:t>
            </a:r>
            <a:endParaRPr sz="1600">
              <a:latin typeface="Cambria"/>
              <a:cs typeface="Cambria"/>
            </a:endParaRPr>
          </a:p>
          <a:p>
            <a:pPr marL="1270000">
              <a:lnSpc>
                <a:spcPct val="100000"/>
              </a:lnSpc>
              <a:spcBef>
                <a:spcPts val="195"/>
              </a:spcBef>
            </a:pP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LBRCE</a:t>
            </a:r>
            <a:endParaRPr sz="1600">
              <a:latin typeface="Cambria"/>
              <a:cs typeface="Cambria"/>
            </a:endParaRPr>
          </a:p>
          <a:p>
            <a:pPr marL="1270000">
              <a:lnSpc>
                <a:spcPct val="100000"/>
              </a:lnSpc>
              <a:spcBef>
                <a:spcPts val="190"/>
              </a:spcBef>
            </a:pP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Mylavaram</a:t>
            </a:r>
            <a:endParaRPr sz="1600">
              <a:latin typeface="Cambria"/>
              <a:cs typeface="Cambria"/>
            </a:endParaRPr>
          </a:p>
          <a:p>
            <a:pPr marL="1270000">
              <a:lnSpc>
                <a:spcPct val="100000"/>
              </a:lnSpc>
              <a:spcBef>
                <a:spcPts val="195"/>
              </a:spcBef>
            </a:pP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Mylavaram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42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9785" y="421386"/>
            <a:ext cx="3423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80" dirty="0"/>
              <a:t> </a:t>
            </a:r>
            <a:r>
              <a:rPr spc="-10" dirty="0"/>
              <a:t>Constants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839" y="1451508"/>
            <a:ext cx="8909050" cy="441579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Constants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are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like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variables</a:t>
            </a:r>
            <a:r>
              <a:rPr sz="1600" spc="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except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 that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once</a:t>
            </a:r>
            <a:r>
              <a:rPr sz="16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they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are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defined,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they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cannot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be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changed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or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undefined.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PHP</a:t>
            </a:r>
            <a:r>
              <a:rPr sz="1600" b="1" spc="-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Constants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spc="2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constant</a:t>
            </a:r>
            <a:r>
              <a:rPr sz="1600" spc="2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600" spc="2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an</a:t>
            </a:r>
            <a:r>
              <a:rPr sz="1600" spc="2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identifier</a:t>
            </a:r>
            <a:r>
              <a:rPr sz="1600" spc="2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(name)</a:t>
            </a:r>
            <a:r>
              <a:rPr sz="1600" spc="2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for</a:t>
            </a:r>
            <a:r>
              <a:rPr sz="1600" spc="28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spc="2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simple</a:t>
            </a:r>
            <a:r>
              <a:rPr sz="1600" spc="28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value.</a:t>
            </a:r>
            <a:r>
              <a:rPr sz="1600" spc="26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600" spc="2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value</a:t>
            </a:r>
            <a:r>
              <a:rPr sz="1600" spc="2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cannot</a:t>
            </a:r>
            <a:r>
              <a:rPr sz="1600" spc="2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be</a:t>
            </a:r>
            <a:r>
              <a:rPr sz="1600" spc="254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changed</a:t>
            </a:r>
            <a:r>
              <a:rPr sz="1600" spc="2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during</a:t>
            </a:r>
            <a:r>
              <a:rPr sz="1600" spc="2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endParaRPr sz="16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script.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valid</a:t>
            </a:r>
            <a:r>
              <a:rPr sz="1600" spc="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constant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name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starts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with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letter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or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underscore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(no $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sign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before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 constant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name).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Note:</a:t>
            </a:r>
            <a:r>
              <a:rPr sz="16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Unlike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variables,</a:t>
            </a:r>
            <a:r>
              <a:rPr sz="1600" spc="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constants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are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automatically</a:t>
            </a:r>
            <a:r>
              <a:rPr sz="1600" spc="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global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across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entire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script.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Conventionally,</a:t>
            </a:r>
            <a:r>
              <a:rPr sz="1600" spc="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constants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should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be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defined in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uppercase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letters.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PHP</a:t>
            </a:r>
            <a:r>
              <a:rPr sz="16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constants</a:t>
            </a:r>
            <a:r>
              <a:rPr sz="1600" b="1" spc="3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can</a:t>
            </a:r>
            <a:r>
              <a:rPr sz="16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be</a:t>
            </a:r>
            <a:r>
              <a:rPr sz="16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defined</a:t>
            </a: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20" dirty="0">
                <a:solidFill>
                  <a:srgbClr val="C00000"/>
                </a:solidFill>
                <a:latin typeface="Cambria"/>
                <a:cs typeface="Cambria"/>
              </a:rPr>
              <a:t>by</a:t>
            </a:r>
            <a:r>
              <a:rPr sz="16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2 </a:t>
            </a:r>
            <a:r>
              <a:rPr sz="1600" b="1" spc="-25" dirty="0">
                <a:solidFill>
                  <a:srgbClr val="C00000"/>
                </a:solidFill>
                <a:latin typeface="Cambria"/>
                <a:cs typeface="Cambria"/>
              </a:rPr>
              <a:t>ways: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Using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define()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function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Using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const</a:t>
            </a:r>
            <a:r>
              <a:rPr sz="1600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keyword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43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9785" y="421386"/>
            <a:ext cx="3423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80" dirty="0"/>
              <a:t> </a:t>
            </a:r>
            <a:r>
              <a:rPr spc="-10" dirty="0"/>
              <a:t>Constants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839" y="1451508"/>
            <a:ext cx="8911590" cy="47758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1060"/>
              </a:spcBef>
              <a:buAutoNum type="arabicParenR"/>
              <a:tabLst>
                <a:tab pos="259715" algn="l"/>
              </a:tabLst>
            </a:pP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PHP</a:t>
            </a:r>
            <a:r>
              <a:rPr sz="1600" b="1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constant:</a:t>
            </a:r>
            <a:r>
              <a:rPr sz="16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define()</a:t>
            </a:r>
            <a:endParaRPr sz="1600">
              <a:latin typeface="Cambria"/>
              <a:cs typeface="Cambria"/>
            </a:endParaRPr>
          </a:p>
          <a:p>
            <a:pPr marL="12700" marR="2275205">
              <a:lnSpc>
                <a:spcPct val="150000"/>
              </a:lnSpc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Use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define()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function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to create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 a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constant. It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defines constant at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run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time. </a:t>
            </a:r>
            <a:r>
              <a:rPr sz="1600" spc="-3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Let's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see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 syntax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define()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function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in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5" dirty="0">
                <a:solidFill>
                  <a:srgbClr val="001F5F"/>
                </a:solidFill>
                <a:latin typeface="Cambria"/>
                <a:cs typeface="Cambria"/>
              </a:rPr>
              <a:t>PHP.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Syntax: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define(name,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value,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case-insensitive)</a:t>
            </a:r>
            <a:endParaRPr sz="1600">
              <a:latin typeface="Cambria"/>
              <a:cs typeface="Cambria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name: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It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specifies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constant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name.</a:t>
            </a:r>
            <a:endParaRPr sz="1600">
              <a:latin typeface="Cambria"/>
              <a:cs typeface="Cambria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value: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It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specifies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constant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value.</a:t>
            </a:r>
            <a:endParaRPr sz="1600">
              <a:latin typeface="Cambria"/>
              <a:cs typeface="Cambria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case-insensitive:</a:t>
            </a:r>
            <a:r>
              <a:rPr sz="1600" spc="39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Specifies</a:t>
            </a:r>
            <a:r>
              <a:rPr sz="1600" spc="3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whether</a:t>
            </a:r>
            <a:r>
              <a:rPr sz="1600" spc="3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spc="3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constant</a:t>
            </a:r>
            <a:r>
              <a:rPr sz="1600" spc="3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600" spc="3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case-insensitive.</a:t>
            </a:r>
            <a:r>
              <a:rPr sz="1600" spc="3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Default</a:t>
            </a:r>
            <a:r>
              <a:rPr sz="1600" spc="39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value</a:t>
            </a:r>
            <a:r>
              <a:rPr sz="1600" spc="3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600" spc="38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false.</a:t>
            </a:r>
            <a:r>
              <a:rPr sz="1600" spc="3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It</a:t>
            </a:r>
            <a:endParaRPr sz="1600">
              <a:latin typeface="Cambria"/>
              <a:cs typeface="Cambria"/>
            </a:endParaRPr>
          </a:p>
          <a:p>
            <a:pPr marL="756285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means it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case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sensitive</a:t>
            </a:r>
            <a:r>
              <a:rPr sz="1600" spc="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by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default.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mbria"/>
              <a:cs typeface="Cambria"/>
            </a:endParaRPr>
          </a:p>
          <a:p>
            <a:pPr marR="7966075" algn="r">
              <a:lnSpc>
                <a:spcPct val="100000"/>
              </a:lnSpc>
            </a:pP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Example:</a:t>
            </a:r>
            <a:endParaRPr sz="1400">
              <a:latin typeface="Verdana"/>
              <a:cs typeface="Verdana"/>
            </a:endParaRPr>
          </a:p>
          <a:p>
            <a:pPr marR="7941309" algn="r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solidFill>
                  <a:srgbClr val="006699"/>
                </a:solidFill>
                <a:latin typeface="Verdana"/>
                <a:cs typeface="Verdana"/>
              </a:rPr>
              <a:t>&lt;?php</a:t>
            </a:r>
            <a:endParaRPr sz="1200">
              <a:latin typeface="Verdana"/>
              <a:cs typeface="Verdana"/>
            </a:endParaRPr>
          </a:p>
          <a:p>
            <a:pPr marL="81280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Verdana"/>
                <a:cs typeface="Verdana"/>
              </a:rPr>
              <a:t>define(“PI",3.14);</a:t>
            </a:r>
            <a:endParaRPr sz="1400">
              <a:latin typeface="Verdana"/>
              <a:cs typeface="Verdana"/>
            </a:endParaRPr>
          </a:p>
          <a:p>
            <a:pPr marL="8128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Verdana"/>
                <a:cs typeface="Verdana"/>
              </a:rPr>
              <a:t>echo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PI;</a:t>
            </a:r>
            <a:endParaRPr sz="1100">
              <a:latin typeface="Verdana"/>
              <a:cs typeface="Verdana"/>
            </a:endParaRPr>
          </a:p>
          <a:p>
            <a:pPr marL="413384">
              <a:lnSpc>
                <a:spcPct val="100000"/>
              </a:lnSpc>
              <a:spcBef>
                <a:spcPts val="285"/>
              </a:spcBef>
            </a:pPr>
            <a:r>
              <a:rPr sz="1200" b="1" dirty="0">
                <a:solidFill>
                  <a:srgbClr val="006699"/>
                </a:solidFill>
                <a:latin typeface="Verdana"/>
                <a:cs typeface="Verdana"/>
              </a:rPr>
              <a:t>?&gt;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44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9785" y="421386"/>
            <a:ext cx="3423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80" dirty="0"/>
              <a:t> </a:t>
            </a:r>
            <a:r>
              <a:rPr spc="-10" dirty="0"/>
              <a:t>Constants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839" y="1555749"/>
            <a:ext cx="2376805" cy="761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1)</a:t>
            </a:r>
            <a:r>
              <a:rPr sz="1600" b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PHP</a:t>
            </a:r>
            <a:r>
              <a:rPr sz="16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constant:</a:t>
            </a:r>
            <a:r>
              <a:rPr sz="1600" b="1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define()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Example: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6519" y="2752470"/>
            <a:ext cx="1785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Verdana"/>
                <a:cs typeface="Verdana"/>
              </a:rPr>
              <a:t>//not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case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sensitive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7651" y="2529312"/>
            <a:ext cx="2462530" cy="11328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200" b="1" spc="-5" dirty="0">
                <a:solidFill>
                  <a:srgbClr val="006699"/>
                </a:solidFill>
                <a:latin typeface="Verdana"/>
                <a:cs typeface="Verdana"/>
              </a:rPr>
              <a:t>&lt;?php</a:t>
            </a:r>
            <a:endParaRPr sz="1200">
              <a:latin typeface="Verdana"/>
              <a:cs typeface="Verdana"/>
            </a:endParaRPr>
          </a:p>
          <a:p>
            <a:pPr marL="411480" marR="5080">
              <a:lnSpc>
                <a:spcPct val="110000"/>
              </a:lnSpc>
              <a:spcBef>
                <a:spcPts val="5"/>
              </a:spcBef>
            </a:pPr>
            <a:r>
              <a:rPr sz="1400" spc="-5" dirty="0">
                <a:latin typeface="Verdana"/>
                <a:cs typeface="Verdana"/>
              </a:rPr>
              <a:t>d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dirty="0">
                <a:latin typeface="Verdana"/>
                <a:cs typeface="Verdana"/>
              </a:rPr>
              <a:t>f</a:t>
            </a:r>
            <a:r>
              <a:rPr sz="1400" spc="10" dirty="0">
                <a:latin typeface="Verdana"/>
                <a:cs typeface="Verdana"/>
              </a:rPr>
              <a:t>i</a:t>
            </a:r>
            <a:r>
              <a:rPr sz="1400" dirty="0">
                <a:latin typeface="Verdana"/>
                <a:cs typeface="Verdana"/>
              </a:rPr>
              <a:t>n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spc="-5" dirty="0">
                <a:latin typeface="Verdana"/>
                <a:cs typeface="Verdana"/>
              </a:rPr>
              <a:t>(“</a:t>
            </a:r>
            <a:r>
              <a:rPr sz="1400" spc="5" dirty="0">
                <a:latin typeface="Verdana"/>
                <a:cs typeface="Verdana"/>
              </a:rPr>
              <a:t>P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dirty="0">
                <a:latin typeface="Verdana"/>
                <a:cs typeface="Verdana"/>
              </a:rPr>
              <a:t>",</a:t>
            </a:r>
            <a:r>
              <a:rPr sz="1400" spc="-10" dirty="0">
                <a:latin typeface="Verdana"/>
                <a:cs typeface="Verdana"/>
              </a:rPr>
              <a:t>3</a:t>
            </a:r>
            <a:r>
              <a:rPr sz="1400" dirty="0">
                <a:latin typeface="Verdana"/>
                <a:cs typeface="Verdana"/>
              </a:rPr>
              <a:t>.</a:t>
            </a:r>
            <a:r>
              <a:rPr sz="1400" spc="-10" dirty="0">
                <a:latin typeface="Verdana"/>
                <a:cs typeface="Verdana"/>
              </a:rPr>
              <a:t>14</a:t>
            </a:r>
            <a:r>
              <a:rPr sz="1400" dirty="0">
                <a:latin typeface="Verdana"/>
                <a:cs typeface="Verdana"/>
              </a:rPr>
              <a:t>,</a:t>
            </a:r>
            <a:r>
              <a:rPr sz="1400" spc="-15" dirty="0">
                <a:latin typeface="Verdana"/>
                <a:cs typeface="Verdana"/>
              </a:rPr>
              <a:t>t</a:t>
            </a:r>
            <a:r>
              <a:rPr sz="1400" dirty="0">
                <a:latin typeface="Verdana"/>
                <a:cs typeface="Verdana"/>
              </a:rPr>
              <a:t>rue);  echo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PI;</a:t>
            </a:r>
            <a:endParaRPr sz="1400">
              <a:latin typeface="Verdana"/>
              <a:cs typeface="Verdana"/>
            </a:endParaRPr>
          </a:p>
          <a:p>
            <a:pPr marL="411480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latin typeface="Verdana"/>
                <a:cs typeface="Verdana"/>
              </a:rPr>
              <a:t>echo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pi;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00" b="1" dirty="0">
                <a:solidFill>
                  <a:srgbClr val="006699"/>
                </a:solidFill>
                <a:latin typeface="Verdana"/>
                <a:cs typeface="Verdana"/>
              </a:rPr>
              <a:t>?&gt;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7651" y="3836066"/>
            <a:ext cx="732790" cy="76136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Output: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400" dirty="0">
                <a:latin typeface="Cambria"/>
                <a:cs typeface="Cambria"/>
              </a:rPr>
              <a:t>3.14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latin typeface="Cambria"/>
                <a:cs typeface="Cambria"/>
              </a:rPr>
              <a:t>3.14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8335" y="5032628"/>
            <a:ext cx="14319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Verdana"/>
                <a:cs typeface="Verdana"/>
              </a:rPr>
              <a:t>//case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sensitive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651" y="4810177"/>
            <a:ext cx="2513965" cy="113220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b="1" spc="-5" dirty="0">
                <a:solidFill>
                  <a:srgbClr val="006699"/>
                </a:solidFill>
                <a:latin typeface="Verdana"/>
                <a:cs typeface="Verdana"/>
              </a:rPr>
              <a:t>&lt;?php</a:t>
            </a:r>
            <a:endParaRPr sz="1200">
              <a:latin typeface="Verdana"/>
              <a:cs typeface="Verdana"/>
            </a:endParaRPr>
          </a:p>
          <a:p>
            <a:pPr marL="411480" marR="5080">
              <a:lnSpc>
                <a:spcPct val="110000"/>
              </a:lnSpc>
              <a:spcBef>
                <a:spcPts val="5"/>
              </a:spcBef>
            </a:pPr>
            <a:r>
              <a:rPr sz="1400" spc="-5" dirty="0">
                <a:latin typeface="Verdana"/>
                <a:cs typeface="Verdana"/>
              </a:rPr>
              <a:t>define(“PI",3.14,false);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echo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PI;</a:t>
            </a:r>
            <a:endParaRPr sz="1400">
              <a:latin typeface="Verdana"/>
              <a:cs typeface="Verdana"/>
            </a:endParaRPr>
          </a:p>
          <a:p>
            <a:pPr marL="411480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latin typeface="Verdana"/>
                <a:cs typeface="Verdana"/>
              </a:rPr>
              <a:t>echo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pi;</a:t>
            </a:r>
            <a:r>
              <a:rPr sz="1400" spc="4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//error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00" b="1" dirty="0">
                <a:solidFill>
                  <a:srgbClr val="006699"/>
                </a:solidFill>
                <a:latin typeface="Verdana"/>
                <a:cs typeface="Verdana"/>
              </a:rPr>
              <a:t>?&gt;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45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9785" y="421386"/>
            <a:ext cx="3423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80" dirty="0"/>
              <a:t> </a:t>
            </a:r>
            <a:r>
              <a:rPr spc="-10" dirty="0"/>
              <a:t>Constants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839" y="1446022"/>
            <a:ext cx="7314565" cy="370205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spc="-5" dirty="0">
                <a:solidFill>
                  <a:srgbClr val="C00000"/>
                </a:solidFill>
                <a:latin typeface="Cambria"/>
                <a:cs typeface="Cambria"/>
              </a:rPr>
              <a:t>Constants</a:t>
            </a:r>
            <a:r>
              <a:rPr sz="1800" b="1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mbria"/>
                <a:cs typeface="Cambria"/>
              </a:rPr>
              <a:t>are</a:t>
            </a:r>
            <a:r>
              <a:rPr sz="1800" b="1" spc="-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mbria"/>
                <a:cs typeface="Cambria"/>
              </a:rPr>
              <a:t>Global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Constants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001F5F"/>
                </a:solidFill>
                <a:latin typeface="Cambria"/>
                <a:cs typeface="Cambria"/>
              </a:rPr>
              <a:t>are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automatically</a:t>
            </a:r>
            <a:r>
              <a:rPr sz="18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global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can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be</a:t>
            </a:r>
            <a:r>
              <a:rPr sz="18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used</a:t>
            </a:r>
            <a:r>
              <a:rPr sz="18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across</a:t>
            </a:r>
            <a:r>
              <a:rPr sz="18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entire</a:t>
            </a:r>
            <a:r>
              <a:rPr sz="18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script.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solidFill>
                  <a:srgbClr val="C00000"/>
                </a:solidFill>
                <a:latin typeface="Cambria"/>
                <a:cs typeface="Cambria"/>
              </a:rPr>
              <a:t>Example: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 marL="413384">
              <a:lnSpc>
                <a:spcPct val="100000"/>
              </a:lnSpc>
              <a:spcBef>
                <a:spcPts val="1500"/>
              </a:spcBef>
            </a:pPr>
            <a:r>
              <a:rPr sz="1200" b="1" spc="-5" dirty="0">
                <a:solidFill>
                  <a:srgbClr val="006699"/>
                </a:solidFill>
                <a:latin typeface="Verdana"/>
                <a:cs typeface="Verdana"/>
              </a:rPr>
              <a:t>&lt;?php</a:t>
            </a:r>
            <a:endParaRPr sz="1200">
              <a:latin typeface="Verdana"/>
              <a:cs typeface="Verdana"/>
            </a:endParaRPr>
          </a:p>
          <a:p>
            <a:pPr marL="812800" marR="4885055">
              <a:lnSpc>
                <a:spcPct val="120000"/>
              </a:lnSpc>
              <a:spcBef>
                <a:spcPts val="5"/>
              </a:spcBef>
            </a:pPr>
            <a:r>
              <a:rPr sz="1400" spc="-5" dirty="0">
                <a:latin typeface="Verdana"/>
                <a:cs typeface="Verdana"/>
              </a:rPr>
              <a:t>d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dirty="0">
                <a:latin typeface="Verdana"/>
                <a:cs typeface="Verdana"/>
              </a:rPr>
              <a:t>f</a:t>
            </a:r>
            <a:r>
              <a:rPr sz="1400" spc="10" dirty="0">
                <a:latin typeface="Verdana"/>
                <a:cs typeface="Verdana"/>
              </a:rPr>
              <a:t>i</a:t>
            </a:r>
            <a:r>
              <a:rPr sz="1400" dirty="0">
                <a:latin typeface="Verdana"/>
                <a:cs typeface="Verdana"/>
              </a:rPr>
              <a:t>n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spc="-5" dirty="0">
                <a:latin typeface="Verdana"/>
                <a:cs typeface="Verdana"/>
              </a:rPr>
              <a:t>(“</a:t>
            </a:r>
            <a:r>
              <a:rPr sz="1400" spc="5" dirty="0">
                <a:latin typeface="Verdana"/>
                <a:cs typeface="Verdana"/>
              </a:rPr>
              <a:t>P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dirty="0">
                <a:latin typeface="Verdana"/>
                <a:cs typeface="Verdana"/>
              </a:rPr>
              <a:t>",</a:t>
            </a:r>
            <a:r>
              <a:rPr sz="1400" spc="-10" dirty="0">
                <a:latin typeface="Verdana"/>
                <a:cs typeface="Verdana"/>
              </a:rPr>
              <a:t>3</a:t>
            </a:r>
            <a:r>
              <a:rPr sz="1400" dirty="0">
                <a:latin typeface="Verdana"/>
                <a:cs typeface="Verdana"/>
              </a:rPr>
              <a:t>.</a:t>
            </a:r>
            <a:r>
              <a:rPr sz="1400" spc="-10" dirty="0">
                <a:latin typeface="Verdana"/>
                <a:cs typeface="Verdana"/>
              </a:rPr>
              <a:t>14</a:t>
            </a:r>
            <a:r>
              <a:rPr sz="1400" spc="-5" dirty="0">
                <a:latin typeface="Verdana"/>
                <a:cs typeface="Verdana"/>
              </a:rPr>
              <a:t>);  </a:t>
            </a:r>
            <a:r>
              <a:rPr sz="1400" dirty="0">
                <a:latin typeface="Verdana"/>
                <a:cs typeface="Verdana"/>
              </a:rPr>
              <a:t>function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myFun()</a:t>
            </a:r>
            <a:endParaRPr sz="1400">
              <a:latin typeface="Verdana"/>
              <a:cs typeface="Verdana"/>
            </a:endParaRPr>
          </a:p>
          <a:p>
            <a:pPr marL="8128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117411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Verdana"/>
                <a:cs typeface="Verdana"/>
              </a:rPr>
              <a:t>echo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PI;</a:t>
            </a:r>
            <a:r>
              <a:rPr sz="1400" spc="45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//3.14</a:t>
            </a:r>
            <a:endParaRPr sz="1400">
              <a:latin typeface="Verdana"/>
              <a:cs typeface="Verdana"/>
            </a:endParaRPr>
          </a:p>
          <a:p>
            <a:pPr marL="81280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  <a:p>
            <a:pPr marL="8128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Verdana"/>
                <a:cs typeface="Verdana"/>
              </a:rPr>
              <a:t>myFun();</a:t>
            </a:r>
            <a:endParaRPr sz="1400">
              <a:latin typeface="Verdana"/>
              <a:cs typeface="Verdana"/>
            </a:endParaRPr>
          </a:p>
          <a:p>
            <a:pPr marL="413384">
              <a:lnSpc>
                <a:spcPct val="100000"/>
              </a:lnSpc>
              <a:spcBef>
                <a:spcPts val="285"/>
              </a:spcBef>
            </a:pPr>
            <a:r>
              <a:rPr sz="1200" b="1" dirty="0">
                <a:solidFill>
                  <a:srgbClr val="006699"/>
                </a:solidFill>
                <a:latin typeface="Verdana"/>
                <a:cs typeface="Verdana"/>
              </a:rPr>
              <a:t>?&gt;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46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9785" y="421386"/>
            <a:ext cx="3423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80" dirty="0"/>
              <a:t> </a:t>
            </a:r>
            <a:r>
              <a:rPr spc="-10" dirty="0"/>
              <a:t>Constants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839" y="1574037"/>
            <a:ext cx="8907780" cy="19837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2)</a:t>
            </a:r>
            <a:r>
              <a:rPr sz="16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mbria"/>
                <a:cs typeface="Cambria"/>
              </a:rPr>
              <a:t>PHP</a:t>
            </a:r>
            <a:r>
              <a:rPr sz="1600" b="1" spc="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constant:</a:t>
            </a:r>
            <a:r>
              <a:rPr sz="1600" b="1" spc="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const</a:t>
            </a:r>
            <a:r>
              <a:rPr sz="1600" b="1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20" dirty="0">
                <a:solidFill>
                  <a:srgbClr val="C00000"/>
                </a:solidFill>
                <a:latin typeface="Cambria"/>
                <a:cs typeface="Cambria"/>
              </a:rPr>
              <a:t>keyword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PHP</a:t>
            </a:r>
            <a:r>
              <a:rPr sz="1600" spc="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introduced</a:t>
            </a:r>
            <a:r>
              <a:rPr sz="1600" spc="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spc="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keyword</a:t>
            </a:r>
            <a:r>
              <a:rPr sz="1600" spc="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mbria"/>
                <a:cs typeface="Cambria"/>
              </a:rPr>
              <a:t>const</a:t>
            </a:r>
            <a:r>
              <a:rPr sz="1600" b="1" spc="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to</a:t>
            </a:r>
            <a:r>
              <a:rPr sz="1600" spc="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create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spc="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constant.</a:t>
            </a:r>
            <a:r>
              <a:rPr sz="16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600" spc="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const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keyword</a:t>
            </a:r>
            <a:r>
              <a:rPr sz="1600" spc="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defines</a:t>
            </a:r>
            <a:r>
              <a:rPr sz="1600" spc="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constants</a:t>
            </a:r>
            <a:r>
              <a:rPr sz="1600" spc="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at</a:t>
            </a:r>
            <a:r>
              <a:rPr sz="1600" spc="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compile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time.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It is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language</a:t>
            </a:r>
            <a:r>
              <a:rPr sz="1600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construct,</a:t>
            </a:r>
            <a:r>
              <a:rPr sz="16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not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function.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constant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defined using</a:t>
            </a:r>
            <a:r>
              <a:rPr sz="16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const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keyword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are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mbria"/>
                <a:cs typeface="Cambria"/>
              </a:rPr>
              <a:t>case-sensitive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839" y="4267580"/>
            <a:ext cx="2176145" cy="1479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Example: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Cambria"/>
              <a:cs typeface="Cambria"/>
            </a:endParaRPr>
          </a:p>
          <a:p>
            <a:pPr marL="413384">
              <a:lnSpc>
                <a:spcPct val="100000"/>
              </a:lnSpc>
            </a:pPr>
            <a:r>
              <a:rPr sz="1200" b="1" spc="-5" dirty="0">
                <a:solidFill>
                  <a:srgbClr val="006699"/>
                </a:solidFill>
                <a:latin typeface="Verdana"/>
                <a:cs typeface="Verdana"/>
              </a:rPr>
              <a:t>&lt;?php</a:t>
            </a:r>
            <a:endParaRPr sz="1200">
              <a:latin typeface="Verdana"/>
              <a:cs typeface="Verdana"/>
            </a:endParaRPr>
          </a:p>
          <a:p>
            <a:pPr marL="812800" marR="5080">
              <a:lnSpc>
                <a:spcPct val="120000"/>
              </a:lnSpc>
              <a:spcBef>
                <a:spcPts val="5"/>
              </a:spcBef>
            </a:pPr>
            <a:r>
              <a:rPr sz="1400" dirty="0">
                <a:latin typeface="Verdana"/>
                <a:cs typeface="Verdana"/>
              </a:rPr>
              <a:t>const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PI=3.14;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echo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PI;</a:t>
            </a:r>
            <a:endParaRPr sz="1400">
              <a:latin typeface="Verdana"/>
              <a:cs typeface="Verdana"/>
            </a:endParaRPr>
          </a:p>
          <a:p>
            <a:pPr marL="413384">
              <a:lnSpc>
                <a:spcPct val="100000"/>
              </a:lnSpc>
              <a:spcBef>
                <a:spcPts val="285"/>
              </a:spcBef>
            </a:pPr>
            <a:r>
              <a:rPr sz="1200" b="1" dirty="0">
                <a:solidFill>
                  <a:srgbClr val="006699"/>
                </a:solidFill>
                <a:latin typeface="Verdana"/>
                <a:cs typeface="Verdana"/>
              </a:rPr>
              <a:t>?&gt;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47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3423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PHP</a:t>
            </a:r>
            <a:r>
              <a:rPr spc="-80" dirty="0"/>
              <a:t> </a:t>
            </a:r>
            <a:r>
              <a:rPr spc="-10" dirty="0"/>
              <a:t>Constants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533400"/>
            <a:ext cx="2009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C00000"/>
                </a:solidFill>
                <a:latin typeface="Cambria"/>
                <a:cs typeface="Cambria"/>
              </a:rPr>
              <a:t>Constant </a:t>
            </a:r>
            <a:r>
              <a:rPr sz="1600" b="1" spc="-15" dirty="0">
                <a:solidFill>
                  <a:srgbClr val="C00000"/>
                </a:solidFill>
                <a:latin typeface="Cambria"/>
                <a:cs typeface="Cambria"/>
              </a:rPr>
              <a:t>vs</a:t>
            </a:r>
            <a:r>
              <a:rPr sz="1600" b="1" spc="-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600" b="1" spc="-20" dirty="0">
                <a:solidFill>
                  <a:srgbClr val="C00000"/>
                </a:solidFill>
                <a:latin typeface="Cambria"/>
                <a:cs typeface="Cambria"/>
              </a:rPr>
              <a:t>Variables</a:t>
            </a:r>
            <a:endParaRPr sz="1600"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4800" y="1066800"/>
          <a:ext cx="8839200" cy="3921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600"/>
                <a:gridCol w="4419600"/>
              </a:tblGrid>
              <a:tr h="8871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b="1" spc="-1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Constant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b="1" spc="-2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Variables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5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Once</a:t>
                      </a:r>
                      <a:r>
                        <a:rPr sz="1300" spc="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the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constant</a:t>
                      </a:r>
                      <a:r>
                        <a:rPr sz="1300" spc="2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is</a:t>
                      </a:r>
                      <a:r>
                        <a:rPr sz="1300" spc="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defined,</a:t>
                      </a:r>
                      <a:r>
                        <a:rPr sz="1300" spc="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it</a:t>
                      </a:r>
                      <a:r>
                        <a:rPr sz="1300" spc="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can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never</a:t>
                      </a:r>
                      <a:r>
                        <a:rPr sz="1300" spc="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be</a:t>
                      </a:r>
                      <a:r>
                        <a:rPr sz="1300" spc="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redefined.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1300" spc="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variable</a:t>
                      </a:r>
                      <a:r>
                        <a:rPr sz="1300" spc="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can</a:t>
                      </a:r>
                      <a:r>
                        <a:rPr sz="1300" spc="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be</a:t>
                      </a:r>
                      <a:r>
                        <a:rPr sz="1300" spc="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undefined</a:t>
                      </a:r>
                      <a:r>
                        <a:rPr sz="1300" spc="2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as</a:t>
                      </a:r>
                      <a:r>
                        <a:rPr sz="1300" spc="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well as</a:t>
                      </a:r>
                      <a:r>
                        <a:rPr sz="1300" spc="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redefined</a:t>
                      </a:r>
                      <a:r>
                        <a:rPr sz="1300" spc="3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2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easily.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75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4450" marR="374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1300" spc="3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constant</a:t>
                      </a:r>
                      <a:r>
                        <a:rPr sz="1300" spc="4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can</a:t>
                      </a:r>
                      <a:r>
                        <a:rPr sz="1300" spc="2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only</a:t>
                      </a:r>
                      <a:r>
                        <a:rPr sz="1300" spc="4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be</a:t>
                      </a:r>
                      <a:r>
                        <a:rPr sz="1300" spc="3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defined</a:t>
                      </a:r>
                      <a:r>
                        <a:rPr sz="1300" spc="3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using</a:t>
                      </a:r>
                      <a:r>
                        <a:rPr sz="1300" spc="3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define()</a:t>
                      </a:r>
                      <a:r>
                        <a:rPr sz="1300" spc="3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function.</a:t>
                      </a:r>
                      <a:r>
                        <a:rPr sz="1300" spc="3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It </a:t>
                      </a:r>
                      <a:r>
                        <a:rPr sz="1300" spc="-27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cannot</a:t>
                      </a:r>
                      <a:r>
                        <a:rPr sz="1300" spc="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be</a:t>
                      </a:r>
                      <a:r>
                        <a:rPr sz="1300" spc="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defined</a:t>
                      </a:r>
                      <a:r>
                        <a:rPr sz="1300" spc="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2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by</a:t>
                      </a:r>
                      <a:r>
                        <a:rPr sz="1300" spc="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any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simple</a:t>
                      </a:r>
                      <a:r>
                        <a:rPr sz="1300" spc="3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assignment.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1300" spc="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variable</a:t>
                      </a:r>
                      <a:r>
                        <a:rPr sz="1300" spc="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can</a:t>
                      </a:r>
                      <a:r>
                        <a:rPr sz="1300" spc="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be</a:t>
                      </a:r>
                      <a:r>
                        <a:rPr sz="1300" spc="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defined</a:t>
                      </a:r>
                      <a:r>
                        <a:rPr sz="1300" spc="2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by</a:t>
                      </a:r>
                      <a:r>
                        <a:rPr sz="1300" spc="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simple</a:t>
                      </a:r>
                      <a:r>
                        <a:rPr sz="1300" spc="4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assignment</a:t>
                      </a:r>
                      <a:r>
                        <a:rPr sz="1300" spc="4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(=)</a:t>
                      </a:r>
                      <a:r>
                        <a:rPr sz="1300" spc="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2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operator.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4156">
                <a:tc>
                  <a:txBody>
                    <a:bodyPr/>
                    <a:lstStyle/>
                    <a:p>
                      <a:pPr marL="44450" marR="3937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There</a:t>
                      </a:r>
                      <a:r>
                        <a:rPr sz="1300" spc="2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is</a:t>
                      </a:r>
                      <a:r>
                        <a:rPr sz="1300" spc="2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no</a:t>
                      </a:r>
                      <a:r>
                        <a:rPr sz="1300" spc="204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need</a:t>
                      </a:r>
                      <a:r>
                        <a:rPr sz="1300" spc="2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to</a:t>
                      </a:r>
                      <a:r>
                        <a:rPr sz="1300" spc="204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use</a:t>
                      </a:r>
                      <a:r>
                        <a:rPr sz="1300" spc="2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the</a:t>
                      </a:r>
                      <a:r>
                        <a:rPr sz="1300" spc="2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dollar</a:t>
                      </a:r>
                      <a:r>
                        <a:rPr sz="1300" spc="204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($)</a:t>
                      </a:r>
                      <a:r>
                        <a:rPr sz="1300" spc="2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sign</a:t>
                      </a:r>
                      <a:r>
                        <a:rPr sz="1300" spc="19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before</a:t>
                      </a:r>
                      <a:r>
                        <a:rPr sz="1300" spc="19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constant </a:t>
                      </a:r>
                      <a:r>
                        <a:rPr sz="1300" spc="-27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during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the assignment.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marR="3619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300" spc="-6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To</a:t>
                      </a:r>
                      <a:r>
                        <a:rPr sz="1300" spc="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declare</a:t>
                      </a:r>
                      <a:r>
                        <a:rPr sz="1300" spc="2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1300" spc="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variable,</a:t>
                      </a:r>
                      <a:r>
                        <a:rPr sz="1300" spc="2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2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always</a:t>
                      </a:r>
                      <a:r>
                        <a:rPr sz="13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use</a:t>
                      </a:r>
                      <a:r>
                        <a:rPr sz="1300" spc="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the</a:t>
                      </a:r>
                      <a:r>
                        <a:rPr sz="1300" spc="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dollar</a:t>
                      </a:r>
                      <a:r>
                        <a:rPr sz="1300" spc="2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($)</a:t>
                      </a:r>
                      <a:r>
                        <a:rPr sz="1300" spc="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sign</a:t>
                      </a:r>
                      <a:r>
                        <a:rPr sz="1300" spc="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before</a:t>
                      </a:r>
                      <a:r>
                        <a:rPr sz="1300" spc="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the </a:t>
                      </a:r>
                      <a:r>
                        <a:rPr sz="1300" spc="-27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variable.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75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Constants</a:t>
                      </a:r>
                      <a:r>
                        <a:rPr sz="1300" spc="10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do</a:t>
                      </a:r>
                      <a:r>
                        <a:rPr sz="1300" spc="1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not</a:t>
                      </a:r>
                      <a:r>
                        <a:rPr sz="1300" spc="10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follow</a:t>
                      </a:r>
                      <a:r>
                        <a:rPr sz="1300" spc="1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any</a:t>
                      </a:r>
                      <a:r>
                        <a:rPr sz="1300" spc="9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variable</a:t>
                      </a:r>
                      <a:r>
                        <a:rPr sz="1300" spc="1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scoping</a:t>
                      </a:r>
                      <a:r>
                        <a:rPr sz="1300" spc="1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rules,</a:t>
                      </a:r>
                      <a:r>
                        <a:rPr sz="1300" spc="1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1300" spc="1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they</a:t>
                      </a:r>
                      <a:endParaRPr sz="1300">
                        <a:latin typeface="Cambria"/>
                        <a:cs typeface="Cambria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can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be</a:t>
                      </a:r>
                      <a:r>
                        <a:rPr sz="1300" spc="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defined</a:t>
                      </a:r>
                      <a:r>
                        <a:rPr sz="1300" spc="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1300" spc="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accessed</a:t>
                      </a:r>
                      <a:r>
                        <a:rPr sz="1300" spc="2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anywhere.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Variables</a:t>
                      </a:r>
                      <a:r>
                        <a:rPr sz="1300" spc="5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can</a:t>
                      </a:r>
                      <a:r>
                        <a:rPr sz="1300" spc="7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be</a:t>
                      </a:r>
                      <a:r>
                        <a:rPr sz="1300" spc="6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declared</a:t>
                      </a:r>
                      <a:r>
                        <a:rPr sz="1300" spc="6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anywhere</a:t>
                      </a:r>
                      <a:r>
                        <a:rPr sz="1300" spc="5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in</a:t>
                      </a:r>
                      <a:r>
                        <a:rPr sz="1300" spc="5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the</a:t>
                      </a:r>
                      <a:r>
                        <a:rPr sz="1300" spc="6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program,</a:t>
                      </a:r>
                      <a:r>
                        <a:rPr sz="1300" spc="6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but</a:t>
                      </a:r>
                      <a:r>
                        <a:rPr sz="1300" spc="7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they</a:t>
                      </a:r>
                      <a:endParaRPr sz="1300">
                        <a:latin typeface="Cambria"/>
                        <a:cs typeface="Cambria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1300" spc="-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follow</a:t>
                      </a:r>
                      <a:r>
                        <a:rPr sz="1300" spc="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variable</a:t>
                      </a:r>
                      <a:r>
                        <a:rPr sz="1300" spc="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scoping</a:t>
                      </a:r>
                      <a:r>
                        <a:rPr sz="1300" spc="3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rules.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3904">
                <a:tc>
                  <a:txBody>
                    <a:bodyPr/>
                    <a:lstStyle/>
                    <a:p>
                      <a:pPr marL="44450" marR="3873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Constants</a:t>
                      </a:r>
                      <a:r>
                        <a:rPr sz="1300" spc="24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are</a:t>
                      </a:r>
                      <a:r>
                        <a:rPr sz="1300" spc="23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the</a:t>
                      </a:r>
                      <a:r>
                        <a:rPr sz="1300" spc="23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variables</a:t>
                      </a:r>
                      <a:r>
                        <a:rPr sz="1300" spc="22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whose</a:t>
                      </a:r>
                      <a:r>
                        <a:rPr sz="1300" spc="24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values</a:t>
                      </a:r>
                      <a:r>
                        <a:rPr sz="1300" spc="24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can't</a:t>
                      </a:r>
                      <a:r>
                        <a:rPr sz="1300" spc="23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be</a:t>
                      </a:r>
                      <a:r>
                        <a:rPr sz="1300" spc="23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changed </a:t>
                      </a:r>
                      <a:r>
                        <a:rPr sz="1300" spc="-27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throughout</a:t>
                      </a:r>
                      <a:r>
                        <a:rPr sz="1300" spc="-2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the</a:t>
                      </a:r>
                      <a:r>
                        <a:rPr sz="1300" spc="-2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program.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The</a:t>
                      </a:r>
                      <a:r>
                        <a:rPr sz="13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value</a:t>
                      </a:r>
                      <a:r>
                        <a:rPr sz="13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of</a:t>
                      </a:r>
                      <a:r>
                        <a:rPr sz="1300" spc="-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the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variable</a:t>
                      </a:r>
                      <a:r>
                        <a:rPr sz="1300" spc="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can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be</a:t>
                      </a:r>
                      <a:r>
                        <a:rPr sz="1300" spc="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changed.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68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By</a:t>
                      </a:r>
                      <a:r>
                        <a:rPr sz="1300" spc="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default,</a:t>
                      </a:r>
                      <a:r>
                        <a:rPr sz="1300" spc="-2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constants</a:t>
                      </a:r>
                      <a:r>
                        <a:rPr sz="1300" spc="3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are</a:t>
                      </a:r>
                      <a:r>
                        <a:rPr sz="1300" spc="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global.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300" spc="-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Variables</a:t>
                      </a:r>
                      <a:r>
                        <a:rPr sz="1300" spc="2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can be</a:t>
                      </a:r>
                      <a:r>
                        <a:rPr sz="1300" spc="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local,</a:t>
                      </a:r>
                      <a:r>
                        <a:rPr sz="1300" spc="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global,</a:t>
                      </a:r>
                      <a:r>
                        <a:rPr sz="1300" spc="2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or</a:t>
                      </a:r>
                      <a:r>
                        <a:rPr sz="1300" spc="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static.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48</a:t>
            </a:fld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1" y="5105400"/>
          <a:ext cx="8610600" cy="990600"/>
        </p:xfrm>
        <a:graphic>
          <a:graphicData uri="http://schemas.openxmlformats.org/drawingml/2006/table">
            <a:tbl>
              <a:tblPr/>
              <a:tblGrid>
                <a:gridCol w="2365195"/>
                <a:gridCol w="2168803"/>
                <a:gridCol w="2198559"/>
                <a:gridCol w="1878043"/>
              </a:tblGrid>
              <a:tr h="235699">
                <a:tc>
                  <a:txBody>
                    <a:bodyPr/>
                    <a:lstStyle/>
                    <a:p>
                      <a:pPr marL="123190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mbria"/>
                          <a:ea typeface="Cambria"/>
                          <a:cs typeface="Cambria"/>
                        </a:rPr>
                        <a:t>Course</a:t>
                      </a:r>
                      <a:r>
                        <a:rPr lang="en-US" sz="1100" b="1" spc="-25" dirty="0">
                          <a:latin typeface="Cambria"/>
                          <a:ea typeface="Cambria"/>
                          <a:cs typeface="Cambria"/>
                        </a:rPr>
                        <a:t> </a:t>
                      </a:r>
                      <a:r>
                        <a:rPr lang="en-US" sz="1100" b="1" dirty="0">
                          <a:latin typeface="Cambria"/>
                          <a:ea typeface="Cambria"/>
                          <a:cs typeface="Cambria"/>
                        </a:rPr>
                        <a:t>Instructor(s)</a:t>
                      </a:r>
                      <a:endParaRPr lang="en-IN" sz="1000" b="1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835" marR="75565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mbria"/>
                          <a:ea typeface="Cambria"/>
                          <a:cs typeface="Cambria"/>
                        </a:rPr>
                        <a:t>Course</a:t>
                      </a:r>
                      <a:r>
                        <a:rPr lang="en-US" sz="1100" b="1" spc="-35" dirty="0">
                          <a:latin typeface="Cambria"/>
                          <a:ea typeface="Cambria"/>
                          <a:cs typeface="Cambria"/>
                        </a:rPr>
                        <a:t> </a:t>
                      </a:r>
                      <a:r>
                        <a:rPr lang="en-US" sz="1100" b="1" dirty="0">
                          <a:latin typeface="Cambria"/>
                          <a:ea typeface="Cambria"/>
                          <a:cs typeface="Cambria"/>
                        </a:rPr>
                        <a:t>Coordinator</a:t>
                      </a:r>
                      <a:endParaRPr lang="en-IN" sz="1000" b="1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8110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mbria"/>
                          <a:ea typeface="Cambria"/>
                          <a:cs typeface="Cambria"/>
                        </a:rPr>
                        <a:t>Module</a:t>
                      </a:r>
                      <a:r>
                        <a:rPr lang="en-US" sz="1100" b="1" spc="-20">
                          <a:latin typeface="Cambria"/>
                          <a:ea typeface="Cambria"/>
                          <a:cs typeface="Cambria"/>
                        </a:rPr>
                        <a:t> </a:t>
                      </a:r>
                      <a:r>
                        <a:rPr lang="en-US" sz="1100" b="1">
                          <a:latin typeface="Cambria"/>
                          <a:ea typeface="Cambria"/>
                          <a:cs typeface="Cambria"/>
                        </a:rPr>
                        <a:t>Coordinator</a:t>
                      </a:r>
                      <a:endParaRPr lang="en-IN" sz="1000" b="1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4310" marR="188595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mbria"/>
                          <a:ea typeface="Cambria"/>
                          <a:cs typeface="Cambria"/>
                        </a:rPr>
                        <a:t>HOD</a:t>
                      </a:r>
                      <a:endParaRPr lang="en-IN" sz="1000" b="1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00" b="1">
                        <a:latin typeface="Times New Roman"/>
                        <a:ea typeface="Cambria"/>
                        <a:cs typeface="Cambr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00" b="1" dirty="0">
                        <a:latin typeface="Times New Roman"/>
                        <a:ea typeface="Cambria"/>
                        <a:cs typeface="Cambr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00" b="1" dirty="0">
                        <a:latin typeface="Times New Roman"/>
                        <a:ea typeface="Cambria"/>
                        <a:cs typeface="Cambr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00" b="1">
                        <a:latin typeface="Times New Roman"/>
                        <a:ea typeface="Cambria"/>
                        <a:cs typeface="Cambr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497">
                <a:tc>
                  <a:txBody>
                    <a:bodyPr/>
                    <a:lstStyle/>
                    <a:p>
                      <a:pPr marL="153670" algn="ctr">
                        <a:lnSpc>
                          <a:spcPts val="1375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mbria"/>
                          <a:ea typeface="Cambria"/>
                          <a:cs typeface="Cambria"/>
                        </a:rPr>
                        <a:t>Dr.Y.V.B.Reddy / Mr.Amanatulla</a:t>
                      </a:r>
                      <a:endParaRPr lang="en-IN" sz="1000" b="1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835" marR="74930" algn="ctr">
                        <a:lnSpc>
                          <a:spcPts val="1375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mbria"/>
                          <a:ea typeface="Cambria"/>
                          <a:cs typeface="Cambria"/>
                        </a:rPr>
                        <a:t>Dr.Y.V.B.Reddy</a:t>
                      </a:r>
                      <a:endParaRPr lang="en-IN" sz="1000" b="1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algn="ctr">
                        <a:lnSpc>
                          <a:spcPts val="1375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latin typeface="Cambria"/>
                          <a:ea typeface="Cambria"/>
                          <a:cs typeface="Cambria"/>
                        </a:rPr>
                        <a:t>Dr.Y.V.B.Reddy</a:t>
                      </a:r>
                      <a:endParaRPr lang="en-IN" sz="1000" b="1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4310" marR="192405" algn="ctr">
                        <a:lnSpc>
                          <a:spcPts val="1375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latin typeface="Cambria"/>
                          <a:ea typeface="Cambria"/>
                          <a:cs typeface="Cambria"/>
                        </a:rPr>
                        <a:t>Dr.D.Veeraiah</a:t>
                      </a:r>
                      <a:endParaRPr lang="en-IN" sz="1000" b="1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0363" y="2671698"/>
            <a:ext cx="7739380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b="0" spc="-10" dirty="0">
                <a:solidFill>
                  <a:srgbClr val="001F5F"/>
                </a:solidFill>
                <a:latin typeface="Candara"/>
                <a:cs typeface="Candara"/>
              </a:rPr>
              <a:t>Thank</a:t>
            </a:r>
            <a:r>
              <a:rPr sz="13800" b="0" spc="-7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13800" b="0" spc="-140" dirty="0">
                <a:solidFill>
                  <a:srgbClr val="001F5F"/>
                </a:solidFill>
                <a:latin typeface="Candara"/>
                <a:cs typeface="Candara"/>
              </a:rPr>
              <a:t>You</a:t>
            </a:r>
            <a:endParaRPr sz="13800">
              <a:latin typeface="Candara"/>
              <a:cs typeface="Candar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49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685800"/>
            <a:ext cx="4663440" cy="50063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6235" algn="l"/>
              </a:tabLst>
            </a:pPr>
            <a:r>
              <a:rPr dirty="0"/>
              <a:t>PHP</a:t>
            </a:r>
            <a:r>
              <a:rPr spc="375" dirty="0"/>
              <a:t> </a:t>
            </a:r>
            <a:r>
              <a:rPr spc="-5" dirty="0"/>
              <a:t>files</a:t>
            </a:r>
            <a:r>
              <a:rPr spc="375" dirty="0"/>
              <a:t> </a:t>
            </a:r>
            <a:r>
              <a:rPr dirty="0"/>
              <a:t>can</a:t>
            </a:r>
            <a:r>
              <a:rPr spc="385" dirty="0"/>
              <a:t> </a:t>
            </a:r>
            <a:r>
              <a:rPr spc="-5" dirty="0"/>
              <a:t>contain</a:t>
            </a:r>
            <a:r>
              <a:rPr spc="375" dirty="0"/>
              <a:t> </a:t>
            </a:r>
            <a:r>
              <a:rPr spc="-5" dirty="0"/>
              <a:t>text,</a:t>
            </a:r>
            <a:r>
              <a:rPr spc="370" dirty="0"/>
              <a:t> </a:t>
            </a:r>
            <a:r>
              <a:rPr dirty="0"/>
              <a:t>HTML,</a:t>
            </a:r>
            <a:r>
              <a:rPr spc="375" dirty="0"/>
              <a:t> </a:t>
            </a:r>
            <a:r>
              <a:rPr spc="-10" dirty="0"/>
              <a:t>CSS,</a:t>
            </a:r>
            <a:r>
              <a:rPr spc="380" dirty="0"/>
              <a:t> </a:t>
            </a:r>
            <a:r>
              <a:rPr spc="-10" dirty="0"/>
              <a:t>JavaScript,</a:t>
            </a:r>
            <a:r>
              <a:rPr spc="370" dirty="0"/>
              <a:t> </a:t>
            </a:r>
            <a:r>
              <a:rPr dirty="0"/>
              <a:t>and</a:t>
            </a:r>
            <a:r>
              <a:rPr spc="360" dirty="0"/>
              <a:t> </a:t>
            </a:r>
            <a:r>
              <a:rPr dirty="0"/>
              <a:t>PHP </a:t>
            </a:r>
            <a:r>
              <a:rPr spc="-515" dirty="0"/>
              <a:t> </a:t>
            </a:r>
            <a:r>
              <a:rPr dirty="0"/>
              <a:t>code</a:t>
            </a:r>
          </a:p>
          <a:p>
            <a:pPr marL="635"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Wingdings"/>
              <a:buChar char=""/>
            </a:pPr>
            <a:endParaRPr sz="2450"/>
          </a:p>
          <a:p>
            <a:pPr marL="356235" indent="-342900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dirty="0"/>
              <a:t>PHP </a:t>
            </a:r>
            <a:r>
              <a:rPr spc="-5" dirty="0"/>
              <a:t>code</a:t>
            </a:r>
            <a:r>
              <a:rPr spc="10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spc="-15" dirty="0"/>
              <a:t>executed</a:t>
            </a:r>
            <a:r>
              <a:rPr spc="5" dirty="0"/>
              <a:t> </a:t>
            </a:r>
            <a:r>
              <a:rPr spc="-5" dirty="0"/>
              <a:t>on</a:t>
            </a:r>
            <a:r>
              <a:rPr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45" dirty="0"/>
              <a:t>server,</a:t>
            </a:r>
            <a:r>
              <a:rPr spc="-5" dirty="0"/>
              <a:t> </a:t>
            </a:r>
            <a:r>
              <a:rPr dirty="0"/>
              <a:t>and </a:t>
            </a:r>
            <a:r>
              <a:rPr spc="-5" dirty="0"/>
              <a:t>the </a:t>
            </a:r>
            <a:r>
              <a:rPr spc="-10" dirty="0"/>
              <a:t>result</a:t>
            </a:r>
            <a:r>
              <a:rPr spc="-5" dirty="0"/>
              <a:t> </a:t>
            </a:r>
            <a:r>
              <a:rPr dirty="0"/>
              <a:t>is </a:t>
            </a:r>
            <a:r>
              <a:rPr spc="-10" dirty="0"/>
              <a:t>returned</a:t>
            </a:r>
          </a:p>
          <a:p>
            <a:pPr marL="356235">
              <a:lnSpc>
                <a:spcPct val="100000"/>
              </a:lnSpc>
              <a:spcBef>
                <a:spcPts val="5"/>
              </a:spcBef>
            </a:pPr>
            <a:r>
              <a:rPr spc="-15" dirty="0"/>
              <a:t>to</a:t>
            </a:r>
            <a:r>
              <a:rPr spc="-10" dirty="0"/>
              <a:t> </a:t>
            </a:r>
            <a:r>
              <a:rPr spc="-5" dirty="0"/>
              <a:t>the </a:t>
            </a:r>
            <a:r>
              <a:rPr spc="-15" dirty="0"/>
              <a:t>browser</a:t>
            </a:r>
            <a:r>
              <a:rPr dirty="0"/>
              <a:t> as</a:t>
            </a:r>
            <a:r>
              <a:rPr spc="-10" dirty="0"/>
              <a:t> </a:t>
            </a:r>
            <a:r>
              <a:rPr spc="-5" dirty="0"/>
              <a:t>plain</a:t>
            </a:r>
            <a:r>
              <a:rPr spc="-10" dirty="0"/>
              <a:t> </a:t>
            </a:r>
            <a:r>
              <a:rPr spc="-5" dirty="0"/>
              <a:t>HTML.</a:t>
            </a:r>
          </a:p>
          <a:p>
            <a:pPr marL="635">
              <a:lnSpc>
                <a:spcPct val="100000"/>
              </a:lnSpc>
              <a:spcBef>
                <a:spcPts val="5"/>
              </a:spcBef>
            </a:pPr>
            <a:endParaRPr sz="2450"/>
          </a:p>
          <a:p>
            <a:pPr marL="356235" indent="-342900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dirty="0"/>
              <a:t>PHP</a:t>
            </a:r>
            <a:r>
              <a:rPr spc="-15" dirty="0"/>
              <a:t> </a:t>
            </a:r>
            <a:r>
              <a:rPr spc="-5" dirty="0"/>
              <a:t>files</a:t>
            </a:r>
            <a:r>
              <a:rPr spc="-20" dirty="0"/>
              <a:t> </a:t>
            </a:r>
            <a:r>
              <a:rPr spc="-25" dirty="0"/>
              <a:t>have</a:t>
            </a:r>
            <a:r>
              <a:rPr spc="-10" dirty="0"/>
              <a:t> </a:t>
            </a:r>
            <a:r>
              <a:rPr spc="-5" dirty="0"/>
              <a:t>extension</a:t>
            </a:r>
            <a:r>
              <a:rPr spc="-25" dirty="0"/>
              <a:t> </a:t>
            </a:r>
            <a:r>
              <a:rPr spc="-90" dirty="0"/>
              <a:t>“.php”.</a:t>
            </a:r>
          </a:p>
          <a:p>
            <a:pPr marL="635">
              <a:lnSpc>
                <a:spcPct val="100000"/>
              </a:lnSpc>
              <a:spcBef>
                <a:spcPts val="10"/>
              </a:spcBef>
              <a:buClr>
                <a:srgbClr val="001F5F"/>
              </a:buClr>
              <a:buFont typeface="Wingdings"/>
              <a:buChar char=""/>
            </a:pPr>
            <a:endParaRPr sz="2450"/>
          </a:p>
          <a:p>
            <a:pPr marL="356235" indent="-342900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dirty="0"/>
              <a:t>PHP</a:t>
            </a:r>
            <a:r>
              <a:rPr spc="-15" dirty="0"/>
              <a:t> </a:t>
            </a:r>
            <a:r>
              <a:rPr dirty="0"/>
              <a:t>scripts</a:t>
            </a:r>
            <a:r>
              <a:rPr spc="-5" dirty="0"/>
              <a:t> </a:t>
            </a:r>
            <a:r>
              <a:rPr spc="-15" dirty="0"/>
              <a:t>are executed</a:t>
            </a:r>
            <a:r>
              <a:rPr dirty="0"/>
              <a:t> </a:t>
            </a:r>
            <a:r>
              <a:rPr spc="-5" dirty="0"/>
              <a:t>on the</a:t>
            </a:r>
            <a:r>
              <a:rPr spc="-20" dirty="0"/>
              <a:t> </a:t>
            </a:r>
            <a:r>
              <a:rPr spc="-40" dirty="0"/>
              <a:t>server.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55541" y="6605108"/>
            <a:ext cx="12350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z="1200" b="1" dirty="0">
                <a:solidFill>
                  <a:srgbClr val="FF0000"/>
                </a:solidFill>
                <a:latin typeface="Candara"/>
                <a:cs typeface="Candara"/>
              </a:rPr>
              <a:t>PHP</a:t>
            </a:r>
            <a:r>
              <a:rPr sz="1200" b="1" spc="-10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1200" b="1" dirty="0">
                <a:solidFill>
                  <a:srgbClr val="FF0000"/>
                </a:solidFill>
                <a:latin typeface="Candara"/>
                <a:cs typeface="Candara"/>
              </a:rPr>
              <a:t>P</a:t>
            </a:r>
            <a:r>
              <a:rPr sz="1200" b="1" spc="5" dirty="0">
                <a:solidFill>
                  <a:srgbClr val="FF0000"/>
                </a:solidFill>
                <a:latin typeface="Candara"/>
                <a:cs typeface="Candara"/>
              </a:rPr>
              <a:t>r</a:t>
            </a:r>
            <a:r>
              <a:rPr sz="1200" b="1" dirty="0">
                <a:solidFill>
                  <a:srgbClr val="FF0000"/>
                </a:solidFill>
                <a:latin typeface="Candara"/>
                <a:cs typeface="Candara"/>
              </a:rPr>
              <a:t>ogra</a:t>
            </a:r>
            <a:r>
              <a:rPr sz="1200" b="1" spc="-5" dirty="0">
                <a:solidFill>
                  <a:srgbClr val="FF0000"/>
                </a:solidFill>
                <a:latin typeface="Candara"/>
                <a:cs typeface="Candara"/>
              </a:rPr>
              <a:t>mm</a:t>
            </a:r>
            <a:r>
              <a:rPr sz="1200" b="1" dirty="0">
                <a:solidFill>
                  <a:srgbClr val="FF0000"/>
                </a:solidFill>
                <a:latin typeface="Candara"/>
                <a:cs typeface="Candara"/>
              </a:rPr>
              <a:t>ing</a:t>
            </a:r>
            <a:endParaRPr sz="1200">
              <a:latin typeface="Candara"/>
              <a:cs typeface="Candar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6233" y="6605108"/>
            <a:ext cx="1581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ndara"/>
                <a:cs typeface="Candara"/>
              </a:rPr>
              <a:pPr marL="38100">
                <a:lnSpc>
                  <a:spcPts val="1210"/>
                </a:lnSpc>
              </a:pPr>
              <a:t>5</a:t>
            </a:fld>
            <a:endParaRPr sz="1200">
              <a:latin typeface="Candara"/>
              <a:cs typeface="Candar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74773" y="600583"/>
            <a:ext cx="4466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What </a:t>
            </a:r>
            <a:r>
              <a:rPr spc="-5" dirty="0"/>
              <a:t>is</a:t>
            </a:r>
            <a:r>
              <a:rPr spc="-20" dirty="0"/>
              <a:t> </a:t>
            </a:r>
            <a:r>
              <a:rPr spc="-5" dirty="0"/>
              <a:t>a</a:t>
            </a:r>
            <a:r>
              <a:rPr spc="-20" dirty="0"/>
              <a:t> </a:t>
            </a:r>
            <a:r>
              <a:rPr spc="-5" dirty="0"/>
              <a:t>PHP</a:t>
            </a:r>
            <a:r>
              <a:rPr spc="-30" dirty="0"/>
              <a:t> </a:t>
            </a:r>
            <a:r>
              <a:rPr spc="-5" dirty="0"/>
              <a:t>File?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781799" cy="615553"/>
          </a:xfrm>
        </p:spPr>
        <p:txBody>
          <a:bodyPr/>
          <a:lstStyle/>
          <a:p>
            <a:pPr algn="ctr"/>
            <a:r>
              <a:rPr lang="en-IN" dirty="0" smtClean="0"/>
              <a:t>PHP CHARACTERISTICS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6</a:t>
            </a:fld>
            <a:endParaRPr lang="en-IN" dirty="0"/>
          </a:p>
        </p:txBody>
      </p:sp>
      <p:pic>
        <p:nvPicPr>
          <p:cNvPr id="6" name="Picture 5" descr="php-featu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0" y="553328"/>
            <a:ext cx="8991600" cy="622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7</a:t>
            </a:fld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696200" cy="615553"/>
          </a:xfrm>
        </p:spPr>
        <p:txBody>
          <a:bodyPr/>
          <a:lstStyle/>
          <a:p>
            <a:pPr algn="ctr"/>
            <a:r>
              <a:rPr lang="en-US" dirty="0" smtClean="0"/>
              <a:t>APPLICATIONS OF PHP</a:t>
            </a:r>
            <a:endParaRPr lang="en-IN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783768"/>
            <a:ext cx="8905002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457200" algn="l"/>
              </a:tabLst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PHP performs system functions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i.e. from files on a system it can create, open,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read, write, and close them.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457200" algn="l"/>
              </a:tabLst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PHP can handle forms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i.e. gather data from files, save data to a file,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through email you can send data, return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data to the user.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457200" algn="l"/>
              </a:tabLst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You add, delete, and modify elements within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your database through PHP.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457200" algn="l"/>
              </a:tabLst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Access cookies variables and set cookies.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457200" algn="l"/>
              </a:tabLst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It can encrypt data.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696200" cy="615553"/>
          </a:xfrm>
        </p:spPr>
        <p:txBody>
          <a:bodyPr/>
          <a:lstStyle/>
          <a:p>
            <a:pPr algn="ctr"/>
            <a:r>
              <a:rPr lang="en-US" dirty="0" smtClean="0"/>
              <a:t>HOW DOES PHP WORKS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8</a:t>
            </a:fld>
            <a:endParaRPr lang="en-IN" dirty="0"/>
          </a:p>
        </p:txBody>
      </p:sp>
      <p:pic>
        <p:nvPicPr>
          <p:cNvPr id="5" name="Picture 4" descr="HOW DOES PHP WORK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286"/>
            <a:ext cx="9144000" cy="6161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8173" y="515238"/>
            <a:ext cx="1786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S</a:t>
            </a:r>
            <a:r>
              <a:rPr spc="-5" dirty="0"/>
              <a:t>er</a:t>
            </a:r>
            <a:r>
              <a:rPr spc="-105" dirty="0"/>
              <a:t>v</a:t>
            </a:r>
            <a:r>
              <a:rPr spc="-5" dirty="0"/>
              <a:t>ers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15" dirty="0"/>
              <a:t>WAMP</a:t>
            </a: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solidFill>
                  <a:srgbClr val="001F5F"/>
                </a:solidFill>
                <a:latin typeface="Candara"/>
                <a:cs typeface="Candara"/>
              </a:rPr>
              <a:t>Wind</a:t>
            </a:r>
            <a:r>
              <a:rPr sz="2600" spc="-15" dirty="0">
                <a:solidFill>
                  <a:srgbClr val="001F5F"/>
                </a:solidFill>
                <a:latin typeface="Candara"/>
                <a:cs typeface="Candara"/>
              </a:rPr>
              <a:t>o</a:t>
            </a:r>
            <a:r>
              <a:rPr sz="2600" spc="-5" dirty="0">
                <a:solidFill>
                  <a:srgbClr val="001F5F"/>
                </a:solidFill>
                <a:latin typeface="Candara"/>
                <a:cs typeface="Candara"/>
              </a:rPr>
              <a:t>ws</a:t>
            </a:r>
            <a:endParaRPr sz="2600">
              <a:latin typeface="Candara"/>
              <a:cs typeface="Candara"/>
            </a:endParaRPr>
          </a:p>
          <a:p>
            <a:pPr marL="756285" lvl="1" indent="-287020">
              <a:lnSpc>
                <a:spcPct val="100000"/>
              </a:lnSpc>
              <a:spcBef>
                <a:spcPts val="31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solidFill>
                  <a:srgbClr val="001F5F"/>
                </a:solidFill>
                <a:latin typeface="Candara"/>
                <a:cs typeface="Candara"/>
              </a:rPr>
              <a:t>Apache</a:t>
            </a:r>
            <a:endParaRPr sz="2600">
              <a:latin typeface="Candara"/>
              <a:cs typeface="Candara"/>
            </a:endParaRP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solidFill>
                  <a:srgbClr val="001F5F"/>
                </a:solidFill>
                <a:latin typeface="Candara"/>
                <a:cs typeface="Candara"/>
              </a:rPr>
              <a:t>MySQL</a:t>
            </a:r>
            <a:endParaRPr sz="2600">
              <a:latin typeface="Candara"/>
              <a:cs typeface="Candara"/>
            </a:endParaRPr>
          </a:p>
          <a:p>
            <a:pPr marL="756285" lvl="1" indent="-287020">
              <a:lnSpc>
                <a:spcPct val="100000"/>
              </a:lnSpc>
              <a:spcBef>
                <a:spcPts val="31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solidFill>
                  <a:srgbClr val="001F5F"/>
                </a:solidFill>
                <a:latin typeface="Candara"/>
                <a:cs typeface="Candara"/>
              </a:rPr>
              <a:t>PHP</a:t>
            </a:r>
            <a:endParaRPr sz="26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LAMP</a:t>
            </a: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solidFill>
                  <a:srgbClr val="001F5F"/>
                </a:solidFill>
                <a:latin typeface="Candara"/>
                <a:cs typeface="Candara"/>
              </a:rPr>
              <a:t>Linux</a:t>
            </a:r>
            <a:endParaRPr sz="2600">
              <a:latin typeface="Candara"/>
              <a:cs typeface="Candara"/>
            </a:endParaRPr>
          </a:p>
          <a:p>
            <a:pPr marL="756285" lvl="1" indent="-287020">
              <a:lnSpc>
                <a:spcPct val="100000"/>
              </a:lnSpc>
              <a:spcBef>
                <a:spcPts val="31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solidFill>
                  <a:srgbClr val="001F5F"/>
                </a:solidFill>
                <a:latin typeface="Candara"/>
                <a:cs typeface="Candara"/>
              </a:rPr>
              <a:t>Apache</a:t>
            </a:r>
            <a:endParaRPr sz="2600">
              <a:latin typeface="Candara"/>
              <a:cs typeface="Candara"/>
            </a:endParaRP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solidFill>
                  <a:srgbClr val="001F5F"/>
                </a:solidFill>
                <a:latin typeface="Candara"/>
                <a:cs typeface="Candara"/>
              </a:rPr>
              <a:t>MySQL</a:t>
            </a:r>
            <a:endParaRPr sz="2600">
              <a:latin typeface="Candara"/>
              <a:cs typeface="Candara"/>
            </a:endParaRP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solidFill>
                  <a:srgbClr val="001F5F"/>
                </a:solidFill>
                <a:latin typeface="Candara"/>
                <a:cs typeface="Candara"/>
              </a:rPr>
              <a:t>PHP</a:t>
            </a:r>
            <a:endParaRPr sz="2600">
              <a:latin typeface="Candara"/>
              <a:cs typeface="Candar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2775" y="1561033"/>
            <a:ext cx="2368550" cy="4723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001F5F"/>
                </a:solidFill>
                <a:latin typeface="Candara"/>
                <a:cs typeface="Candara"/>
              </a:rPr>
              <a:t>MAMP</a:t>
            </a:r>
            <a:endParaRPr sz="2800">
              <a:latin typeface="Candara"/>
              <a:cs typeface="Candara"/>
            </a:endParaRPr>
          </a:p>
          <a:p>
            <a:pPr marL="299085" indent="-287020">
              <a:lnSpc>
                <a:spcPct val="100000"/>
              </a:lnSpc>
              <a:spcBef>
                <a:spcPts val="25"/>
              </a:spcBef>
              <a:buChar char="-"/>
              <a:tabLst>
                <a:tab pos="299720" algn="l"/>
              </a:tabLst>
            </a:pPr>
            <a:r>
              <a:rPr sz="2600" spc="-5" dirty="0">
                <a:solidFill>
                  <a:srgbClr val="001F5F"/>
                </a:solidFill>
                <a:latin typeface="Candara"/>
                <a:cs typeface="Candara"/>
              </a:rPr>
              <a:t>Mac</a:t>
            </a:r>
            <a:r>
              <a:rPr sz="2600" spc="-8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01F5F"/>
                </a:solidFill>
                <a:latin typeface="Candara"/>
                <a:cs typeface="Candara"/>
              </a:rPr>
              <a:t>OS</a:t>
            </a:r>
            <a:endParaRPr sz="2600">
              <a:latin typeface="Candara"/>
              <a:cs typeface="Candara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720" algn="l"/>
              </a:tabLst>
            </a:pPr>
            <a:r>
              <a:rPr sz="2600" dirty="0">
                <a:solidFill>
                  <a:srgbClr val="001F5F"/>
                </a:solidFill>
                <a:latin typeface="Candara"/>
                <a:cs typeface="Candara"/>
              </a:rPr>
              <a:t>Apache</a:t>
            </a:r>
            <a:endParaRPr sz="2600">
              <a:latin typeface="Candara"/>
              <a:cs typeface="Candara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720" algn="l"/>
              </a:tabLst>
            </a:pPr>
            <a:r>
              <a:rPr sz="2600" dirty="0">
                <a:solidFill>
                  <a:srgbClr val="001F5F"/>
                </a:solidFill>
                <a:latin typeface="Candara"/>
                <a:cs typeface="Candara"/>
              </a:rPr>
              <a:t>MySQL</a:t>
            </a:r>
            <a:endParaRPr sz="2600">
              <a:latin typeface="Candara"/>
              <a:cs typeface="Candara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720" algn="l"/>
              </a:tabLst>
            </a:pPr>
            <a:r>
              <a:rPr sz="2600" dirty="0">
                <a:solidFill>
                  <a:srgbClr val="001F5F"/>
                </a:solidFill>
                <a:latin typeface="Candara"/>
                <a:cs typeface="Candara"/>
              </a:rPr>
              <a:t>PHP</a:t>
            </a:r>
            <a:endParaRPr sz="2600">
              <a:latin typeface="Candara"/>
              <a:cs typeface="Candara"/>
            </a:endParaRPr>
          </a:p>
          <a:p>
            <a:pPr marL="469900" indent="-457200">
              <a:lnSpc>
                <a:spcPct val="100000"/>
              </a:lnSpc>
              <a:spcBef>
                <a:spcPts val="214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001F5F"/>
                </a:solidFill>
                <a:latin typeface="Candara"/>
                <a:cs typeface="Candara"/>
              </a:rPr>
              <a:t>XAMP</a:t>
            </a:r>
            <a:endParaRPr sz="2800">
              <a:latin typeface="Candara"/>
              <a:cs typeface="Candara"/>
            </a:endParaRPr>
          </a:p>
          <a:p>
            <a:pPr marL="299085" indent="-287020">
              <a:lnSpc>
                <a:spcPct val="100000"/>
              </a:lnSpc>
              <a:spcBef>
                <a:spcPts val="20"/>
              </a:spcBef>
              <a:buChar char="-"/>
              <a:tabLst>
                <a:tab pos="299720" algn="l"/>
              </a:tabLst>
            </a:pPr>
            <a:r>
              <a:rPr sz="2600" spc="-5" dirty="0">
                <a:solidFill>
                  <a:srgbClr val="001F5F"/>
                </a:solidFill>
                <a:latin typeface="Candara"/>
                <a:cs typeface="Candara"/>
              </a:rPr>
              <a:t>Cross</a:t>
            </a:r>
            <a:r>
              <a:rPr sz="2600" spc="-75" dirty="0">
                <a:solidFill>
                  <a:srgbClr val="001F5F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001F5F"/>
                </a:solidFill>
                <a:latin typeface="Candara"/>
                <a:cs typeface="Candara"/>
              </a:rPr>
              <a:t>platform</a:t>
            </a:r>
            <a:endParaRPr sz="2600">
              <a:latin typeface="Candara"/>
              <a:cs typeface="Candara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720" algn="l"/>
              </a:tabLst>
            </a:pPr>
            <a:r>
              <a:rPr sz="2600" dirty="0">
                <a:solidFill>
                  <a:srgbClr val="001F5F"/>
                </a:solidFill>
                <a:latin typeface="Candara"/>
                <a:cs typeface="Candara"/>
              </a:rPr>
              <a:t>Apache</a:t>
            </a:r>
            <a:endParaRPr sz="2600">
              <a:latin typeface="Candara"/>
              <a:cs typeface="Candar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-"/>
              <a:tabLst>
                <a:tab pos="299720" algn="l"/>
              </a:tabLst>
            </a:pPr>
            <a:r>
              <a:rPr sz="2600" dirty="0">
                <a:solidFill>
                  <a:srgbClr val="001F5F"/>
                </a:solidFill>
                <a:latin typeface="Candara"/>
                <a:cs typeface="Candara"/>
              </a:rPr>
              <a:t>MySQL</a:t>
            </a:r>
            <a:endParaRPr sz="2600">
              <a:latin typeface="Candara"/>
              <a:cs typeface="Candara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720" algn="l"/>
              </a:tabLst>
            </a:pPr>
            <a:r>
              <a:rPr sz="2600" dirty="0">
                <a:solidFill>
                  <a:srgbClr val="001F5F"/>
                </a:solidFill>
                <a:latin typeface="Candara"/>
                <a:cs typeface="Candara"/>
              </a:rPr>
              <a:t>PERL</a:t>
            </a:r>
            <a:endParaRPr sz="2600">
              <a:latin typeface="Candara"/>
              <a:cs typeface="Candara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720" algn="l"/>
              </a:tabLst>
            </a:pPr>
            <a:r>
              <a:rPr sz="2600" dirty="0">
                <a:solidFill>
                  <a:srgbClr val="001F5F"/>
                </a:solidFill>
                <a:latin typeface="Candara"/>
                <a:cs typeface="Candara"/>
              </a:rPr>
              <a:t>PHP</a:t>
            </a:r>
            <a:endParaRPr sz="2600">
              <a:latin typeface="Candara"/>
              <a:cs typeface="Candar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10"/>
              </a:lnSpc>
            </a:pPr>
            <a:fld id="{81D60167-4931-47E6-BA6A-407CBD079E47}" type="slidenum">
              <a:rPr lang="en-IN" smtClean="0"/>
              <a:pPr marL="38100">
                <a:lnSpc>
                  <a:spcPts val="1210"/>
                </a:lnSpc>
              </a:pPr>
              <a:t>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Words>3960</Words>
  <Application>Microsoft Office PowerPoint</Application>
  <PresentationFormat>On-screen Show (4:3)</PresentationFormat>
  <Paragraphs>679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What is PHP?</vt:lpstr>
      <vt:lpstr>What is PHP?</vt:lpstr>
      <vt:lpstr>Difference between  PHP &amp; HTML</vt:lpstr>
      <vt:lpstr>Prerequisites for PHP</vt:lpstr>
      <vt:lpstr>What is a PHP File?</vt:lpstr>
      <vt:lpstr>PHP CHARACTERISTICS</vt:lpstr>
      <vt:lpstr>APPLICATIONS OF PHP</vt:lpstr>
      <vt:lpstr>HOW DOES PHP WORKS</vt:lpstr>
      <vt:lpstr>Servers</vt:lpstr>
      <vt:lpstr>Servers</vt:lpstr>
      <vt:lpstr>Servers</vt:lpstr>
      <vt:lpstr>What Can PHP Do?</vt:lpstr>
      <vt:lpstr>Why PHP?</vt:lpstr>
      <vt:lpstr>How to Install PHP?</vt:lpstr>
      <vt:lpstr>PHP Syntax</vt:lpstr>
      <vt:lpstr>PHP Syntax</vt:lpstr>
      <vt:lpstr>PHP Comments</vt:lpstr>
      <vt:lpstr>PHP Variables</vt:lpstr>
      <vt:lpstr>PHP Variables</vt:lpstr>
      <vt:lpstr>PHP Variables</vt:lpstr>
      <vt:lpstr>PHP Variables Scope</vt:lpstr>
      <vt:lpstr>PHP Variables Scope</vt:lpstr>
      <vt:lpstr>PHP Variables Scope</vt:lpstr>
      <vt:lpstr>PHP Variables Scope</vt:lpstr>
      <vt:lpstr>PHP Variables Scope</vt:lpstr>
      <vt:lpstr>PHP Variables Scope</vt:lpstr>
      <vt:lpstr>PHP Variables Scope</vt:lpstr>
      <vt:lpstr>PHP Variables Scope</vt:lpstr>
      <vt:lpstr>PHP echo &amp; print statements</vt:lpstr>
      <vt:lpstr>PHP echo &amp; print statements</vt:lpstr>
      <vt:lpstr>PHP echo &amp; print statements</vt:lpstr>
      <vt:lpstr>PHP echo &amp; print statements</vt:lpstr>
      <vt:lpstr>PHP Data Types</vt:lpstr>
      <vt:lpstr>PHP Data Types</vt:lpstr>
      <vt:lpstr>PHP Data Types</vt:lpstr>
      <vt:lpstr>PHP Data Types</vt:lpstr>
      <vt:lpstr>PHP Data Types</vt:lpstr>
      <vt:lpstr>PHP Data Types</vt:lpstr>
      <vt:lpstr>PHP Data Types</vt:lpstr>
      <vt:lpstr>PHP Data Types</vt:lpstr>
      <vt:lpstr>PHP Data Types</vt:lpstr>
      <vt:lpstr>PHP $ and $$ Variables</vt:lpstr>
      <vt:lpstr>PHP Constants</vt:lpstr>
      <vt:lpstr>PHP Constants</vt:lpstr>
      <vt:lpstr>PHP Constants</vt:lpstr>
      <vt:lpstr>PHP Constants</vt:lpstr>
      <vt:lpstr>PHP Constants</vt:lpstr>
      <vt:lpstr>PHP Constants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Jagan</dc:creator>
  <cp:lastModifiedBy>Rabiya_Umar</cp:lastModifiedBy>
  <cp:revision>25</cp:revision>
  <dcterms:created xsi:type="dcterms:W3CDTF">2022-02-21T05:03:45Z</dcterms:created>
  <dcterms:modified xsi:type="dcterms:W3CDTF">2023-12-19T01:58:54Z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2022-02-21T00:00:00Z</vt:filetime>
  </property>
</Properties>
</file>