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3" r:id="rId7"/>
    <p:sldId id="282" r:id="rId8"/>
    <p:sldId id="284" r:id="rId9"/>
    <p:sldId id="285" r:id="rId10"/>
    <p:sldId id="286" r:id="rId11"/>
    <p:sldId id="294" r:id="rId12"/>
    <p:sldId id="287" r:id="rId13"/>
    <p:sldId id="288" r:id="rId14"/>
    <p:sldId id="289" r:id="rId15"/>
    <p:sldId id="290" r:id="rId16"/>
    <p:sldId id="291" r:id="rId17"/>
    <p:sldId id="292" r:id="rId18"/>
    <p:sldId id="295" r:id="rId19"/>
    <p:sldId id="293" r:id="rId20"/>
    <p:sldId id="29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4619" autoAdjust="0"/>
  </p:normalViewPr>
  <p:slideViewPr>
    <p:cSldViewPr snapToGrid="0">
      <p:cViewPr varScale="1">
        <p:scale>
          <a:sx n="85" d="100"/>
          <a:sy n="85" d="100"/>
        </p:scale>
        <p:origin x="610" y="62"/>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CCF5-DA3F-4E5F-BE7C-D8111B2BFEBA}"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E754A2A0-41CE-428B-9DDC-DCD1FD12D16A}">
      <dgm:prSet/>
      <dgm:spPr/>
      <dgm:t>
        <a:bodyPr/>
        <a:lstStyle/>
        <a:p>
          <a:pPr>
            <a:lnSpc>
              <a:spcPct val="100000"/>
            </a:lnSpc>
            <a:defRPr b="1"/>
          </a:pPr>
          <a:r>
            <a:rPr lang="en-US" dirty="0"/>
            <a:t>Attract the customers</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DCCE571A-4D30-4294-ABAF-6885F619D2D9}">
      <dgm:prSet/>
      <dgm:spPr/>
      <dgm:t>
        <a:bodyPr/>
        <a:lstStyle/>
        <a:p>
          <a:pPr>
            <a:lnSpc>
              <a:spcPct val="100000"/>
            </a:lnSpc>
            <a:defRPr b="1"/>
          </a:pPr>
          <a:r>
            <a:rPr lang="en-US" dirty="0"/>
            <a:t>Increase sells count</a:t>
          </a:r>
        </a:p>
      </dgm:t>
    </dgm:pt>
    <dgm:pt modelId="{3AD83C96-5A95-4337-BF2D-97454AF7F108}" type="parTrans" cxnId="{E70347E4-4461-4B80-8927-4CA0AEBFAAF8}">
      <dgm:prSet/>
      <dgm:spPr/>
      <dgm:t>
        <a:bodyPr/>
        <a:lstStyle/>
        <a:p>
          <a:endParaRPr lang="en-US"/>
        </a:p>
      </dgm:t>
    </dgm:pt>
    <dgm:pt modelId="{2C1DF6EC-6090-4926-A556-3D2417B7F2AA}" type="sibTrans" cxnId="{E70347E4-4461-4B80-8927-4CA0AEBFAAF8}">
      <dgm:prSet/>
      <dgm:spPr/>
      <dgm:t>
        <a:bodyPr/>
        <a:lstStyle/>
        <a:p>
          <a:endParaRPr lang="en-US"/>
        </a:p>
      </dgm:t>
    </dgm:pt>
    <dgm:pt modelId="{1C1B28B7-2609-4BAA-AAAB-5801EDFD334C}">
      <dgm:prSet/>
      <dgm:spPr/>
      <dgm:t>
        <a:bodyPr/>
        <a:lstStyle/>
        <a:p>
          <a:pPr>
            <a:lnSpc>
              <a:spcPct val="100000"/>
            </a:lnSpc>
            <a:defRPr b="1"/>
          </a:pPr>
          <a:r>
            <a:rPr lang="en-US" dirty="0"/>
            <a:t>Achieving goals</a:t>
          </a:r>
        </a:p>
      </dgm:t>
    </dgm:pt>
    <dgm:pt modelId="{2BF5F791-D223-44A4-B231-6C3F4B786D08}" type="parTrans" cxnId="{05037335-2E5B-48BE-86A9-5372B1A16299}">
      <dgm:prSet/>
      <dgm:spPr/>
      <dgm:t>
        <a:bodyPr/>
        <a:lstStyle/>
        <a:p>
          <a:endParaRPr lang="en-US"/>
        </a:p>
      </dgm:t>
    </dgm:pt>
    <dgm:pt modelId="{A432C086-9156-4D32-A06E-6E237CC66D92}" type="sibTrans" cxnId="{05037335-2E5B-48BE-86A9-5372B1A16299}">
      <dgm:prSet/>
      <dgm:spPr/>
      <dgm:t>
        <a:bodyPr/>
        <a:lstStyle/>
        <a:p>
          <a:endParaRPr lang="en-US"/>
        </a:p>
      </dgm:t>
    </dgm:pt>
    <dgm:pt modelId="{071926C8-9E08-4BE0-A1E4-133B16FF713E}" type="pres">
      <dgm:prSet presAssocID="{E817CCF5-DA3F-4E5F-BE7C-D8111B2BFEBA}" presName="root" presStyleCnt="0">
        <dgm:presLayoutVars>
          <dgm:dir/>
          <dgm:resizeHandles val="exact"/>
        </dgm:presLayoutVars>
      </dgm:prSet>
      <dgm:spPr/>
    </dgm:pt>
    <dgm:pt modelId="{1DA6F9F3-4A7F-42F9-8B77-7BD552F03105}" type="pres">
      <dgm:prSet presAssocID="{E754A2A0-41CE-428B-9DDC-DCD1FD12D16A}" presName="compNode" presStyleCnt="0"/>
      <dgm:spPr/>
    </dgm:pt>
    <dgm:pt modelId="{AF72813A-2810-4A52-BE92-611D54918694}" type="pres">
      <dgm:prSet presAssocID="{E754A2A0-41CE-428B-9DDC-DCD1FD12D1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0FF9AC2C-F836-43CA-8259-A20F609F4C83}" type="pres">
      <dgm:prSet presAssocID="{E754A2A0-41CE-428B-9DDC-DCD1FD12D16A}" presName="iconSpace" presStyleCnt="0"/>
      <dgm:spPr/>
    </dgm:pt>
    <dgm:pt modelId="{DF27DA54-DCB6-45F4-890E-F7DCC5A4BE12}" type="pres">
      <dgm:prSet presAssocID="{E754A2A0-41CE-428B-9DDC-DCD1FD12D16A}" presName="parTx" presStyleLbl="revTx" presStyleIdx="0" presStyleCnt="6">
        <dgm:presLayoutVars>
          <dgm:chMax val="0"/>
          <dgm:chPref val="0"/>
        </dgm:presLayoutVars>
      </dgm:prSet>
      <dgm:spPr/>
    </dgm:pt>
    <dgm:pt modelId="{E3A03C26-8C60-4D73-A4C2-0678A1DD3B31}" type="pres">
      <dgm:prSet presAssocID="{E754A2A0-41CE-428B-9DDC-DCD1FD12D16A}" presName="txSpace" presStyleCnt="0"/>
      <dgm:spPr/>
    </dgm:pt>
    <dgm:pt modelId="{DD091D0A-5A25-4241-91F3-18D32B0BDD4F}" type="pres">
      <dgm:prSet presAssocID="{E754A2A0-41CE-428B-9DDC-DCD1FD12D16A}" presName="desTx" presStyleLbl="revTx" presStyleIdx="1" presStyleCnt="6">
        <dgm:presLayoutVars/>
      </dgm:prSet>
      <dgm:spPr/>
    </dgm:pt>
    <dgm:pt modelId="{2564C0D4-4875-421D-81DB-70BF6751BBA7}" type="pres">
      <dgm:prSet presAssocID="{02D8D4EF-9694-45C7-AF26-E20371B3C352}" presName="sibTrans" presStyleCnt="0"/>
      <dgm:spPr/>
    </dgm:pt>
    <dgm:pt modelId="{3076B9F9-EC92-4653-AC03-C71FD5E9A400}" type="pres">
      <dgm:prSet presAssocID="{DCCE571A-4D30-4294-ABAF-6885F619D2D9}" presName="compNode" presStyleCnt="0"/>
      <dgm:spPr/>
    </dgm:pt>
    <dgm:pt modelId="{210823F6-AC1A-46E3-9D99-A319DF497539}" type="pres">
      <dgm:prSet presAssocID="{DCCE571A-4D30-4294-ABAF-6885F619D2D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2F262968-0DF4-4BB1-BD25-0ED2829FA45D}" type="pres">
      <dgm:prSet presAssocID="{DCCE571A-4D30-4294-ABAF-6885F619D2D9}" presName="iconSpace" presStyleCnt="0"/>
      <dgm:spPr/>
    </dgm:pt>
    <dgm:pt modelId="{3C1752BD-6530-4141-80E9-9A0923780DCB}" type="pres">
      <dgm:prSet presAssocID="{DCCE571A-4D30-4294-ABAF-6885F619D2D9}" presName="parTx" presStyleLbl="revTx" presStyleIdx="2" presStyleCnt="6">
        <dgm:presLayoutVars>
          <dgm:chMax val="0"/>
          <dgm:chPref val="0"/>
        </dgm:presLayoutVars>
      </dgm:prSet>
      <dgm:spPr/>
    </dgm:pt>
    <dgm:pt modelId="{C393D316-1AB7-4A24-B8A5-3485F2713F88}" type="pres">
      <dgm:prSet presAssocID="{DCCE571A-4D30-4294-ABAF-6885F619D2D9}" presName="txSpace" presStyleCnt="0"/>
      <dgm:spPr/>
    </dgm:pt>
    <dgm:pt modelId="{7CD40649-A74C-4AD8-B9D0-2573A1955C91}" type="pres">
      <dgm:prSet presAssocID="{DCCE571A-4D30-4294-ABAF-6885F619D2D9}" presName="desTx" presStyleLbl="revTx" presStyleIdx="3" presStyleCnt="6">
        <dgm:presLayoutVars/>
      </dgm:prSet>
      <dgm:spPr/>
    </dgm:pt>
    <dgm:pt modelId="{9A7327AD-D2A8-4CB1-B3E0-7543B1D84369}" type="pres">
      <dgm:prSet presAssocID="{2C1DF6EC-6090-4926-A556-3D2417B7F2AA}" presName="sibTrans" presStyleCnt="0"/>
      <dgm:spPr/>
    </dgm:pt>
    <dgm:pt modelId="{13BCBAD6-8F08-4029-90C7-8E8A0D0733DD}" type="pres">
      <dgm:prSet presAssocID="{1C1B28B7-2609-4BAA-AAAB-5801EDFD334C}" presName="compNode" presStyleCnt="0"/>
      <dgm:spPr/>
    </dgm:pt>
    <dgm:pt modelId="{B0A3ABD2-C471-4A21-8AEF-3843C86919E1}" type="pres">
      <dgm:prSet presAssocID="{1C1B28B7-2609-4BAA-AAAB-5801EDFD334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05B68FE-639F-4FA9-A205-D74CFD77C39F}" type="pres">
      <dgm:prSet presAssocID="{1C1B28B7-2609-4BAA-AAAB-5801EDFD334C}" presName="iconSpace" presStyleCnt="0"/>
      <dgm:spPr/>
    </dgm:pt>
    <dgm:pt modelId="{C4D97C04-1692-4931-9A64-809D862C1739}" type="pres">
      <dgm:prSet presAssocID="{1C1B28B7-2609-4BAA-AAAB-5801EDFD334C}" presName="parTx" presStyleLbl="revTx" presStyleIdx="4" presStyleCnt="6">
        <dgm:presLayoutVars>
          <dgm:chMax val="0"/>
          <dgm:chPref val="0"/>
        </dgm:presLayoutVars>
      </dgm:prSet>
      <dgm:spPr/>
    </dgm:pt>
    <dgm:pt modelId="{62A868A2-37A4-4832-B3F5-E1EA98BA3648}" type="pres">
      <dgm:prSet presAssocID="{1C1B28B7-2609-4BAA-AAAB-5801EDFD334C}" presName="txSpace" presStyleCnt="0"/>
      <dgm:spPr/>
    </dgm:pt>
    <dgm:pt modelId="{6418EBED-F111-425B-8EE2-06B8B2297A68}" type="pres">
      <dgm:prSet presAssocID="{1C1B28B7-2609-4BAA-AAAB-5801EDFD334C}" presName="desTx" presStyleLbl="revTx" presStyleIdx="5" presStyleCnt="6">
        <dgm:presLayoutVars/>
      </dgm:prSet>
      <dgm:spPr/>
    </dgm:pt>
  </dgm:ptLst>
  <dgm:cxnLst>
    <dgm:cxn modelId="{079E1015-BF7E-499A-99C0-BA5607789253}" type="presOf" srcId="{E754A2A0-41CE-428B-9DDC-DCD1FD12D16A}" destId="{DF27DA54-DCB6-45F4-890E-F7DCC5A4BE12}" srcOrd="0" destOrd="0" presId="urn:microsoft.com/office/officeart/2018/5/layout/CenteredIconLabelDescriptionList"/>
    <dgm:cxn modelId="{05037335-2E5B-48BE-86A9-5372B1A16299}" srcId="{E817CCF5-DA3F-4E5F-BE7C-D8111B2BFEBA}" destId="{1C1B28B7-2609-4BAA-AAAB-5801EDFD334C}" srcOrd="2" destOrd="0" parTransId="{2BF5F791-D223-44A4-B231-6C3F4B786D08}" sibTransId="{A432C086-9156-4D32-A06E-6E237CC66D92}"/>
    <dgm:cxn modelId="{C5FF5745-4781-44B9-BC29-74DCE41C1172}" type="presOf" srcId="{DCCE571A-4D30-4294-ABAF-6885F619D2D9}" destId="{3C1752BD-6530-4141-80E9-9A0923780DCB}" srcOrd="0" destOrd="0" presId="urn:microsoft.com/office/officeart/2018/5/layout/CenteredIconLabelDescriptionList"/>
    <dgm:cxn modelId="{4D6131AC-1805-4438-A39D-4F587C933D11}" type="presOf" srcId="{E817CCF5-DA3F-4E5F-BE7C-D8111B2BFEBA}" destId="{071926C8-9E08-4BE0-A1E4-133B16FF713E}" srcOrd="0" destOrd="0" presId="urn:microsoft.com/office/officeart/2018/5/layout/CenteredIconLabelDescriptionList"/>
    <dgm:cxn modelId="{507A74C7-FEAF-4A4C-9250-0613CBC2F127}" srcId="{E817CCF5-DA3F-4E5F-BE7C-D8111B2BFEBA}" destId="{E754A2A0-41CE-428B-9DDC-DCD1FD12D16A}" srcOrd="0" destOrd="0" parTransId="{BE164097-A5AA-4EA1-9E64-D7FCD4DD2A4E}" sibTransId="{02D8D4EF-9694-45C7-AF26-E20371B3C352}"/>
    <dgm:cxn modelId="{B51342D1-507F-4538-B2E7-CC8612277523}" type="presOf" srcId="{1C1B28B7-2609-4BAA-AAAB-5801EDFD334C}" destId="{C4D97C04-1692-4931-9A64-809D862C1739}" srcOrd="0" destOrd="0" presId="urn:microsoft.com/office/officeart/2018/5/layout/CenteredIconLabelDescriptionList"/>
    <dgm:cxn modelId="{E70347E4-4461-4B80-8927-4CA0AEBFAAF8}" srcId="{E817CCF5-DA3F-4E5F-BE7C-D8111B2BFEBA}" destId="{DCCE571A-4D30-4294-ABAF-6885F619D2D9}" srcOrd="1" destOrd="0" parTransId="{3AD83C96-5A95-4337-BF2D-97454AF7F108}" sibTransId="{2C1DF6EC-6090-4926-A556-3D2417B7F2AA}"/>
    <dgm:cxn modelId="{87DD2528-CB43-4F2F-AD70-34B2C76F4974}" type="presParOf" srcId="{071926C8-9E08-4BE0-A1E4-133B16FF713E}" destId="{1DA6F9F3-4A7F-42F9-8B77-7BD552F03105}" srcOrd="0" destOrd="0" presId="urn:microsoft.com/office/officeart/2018/5/layout/CenteredIconLabelDescriptionList"/>
    <dgm:cxn modelId="{C7D85599-D34F-41B3-ACEB-0C058EB1F61E}" type="presParOf" srcId="{1DA6F9F3-4A7F-42F9-8B77-7BD552F03105}" destId="{AF72813A-2810-4A52-BE92-611D54918694}" srcOrd="0" destOrd="0" presId="urn:microsoft.com/office/officeart/2018/5/layout/CenteredIconLabelDescriptionList"/>
    <dgm:cxn modelId="{C48669E0-1E6E-4350-9DF8-08B6FB55FE83}" type="presParOf" srcId="{1DA6F9F3-4A7F-42F9-8B77-7BD552F03105}" destId="{0FF9AC2C-F836-43CA-8259-A20F609F4C83}" srcOrd="1" destOrd="0" presId="urn:microsoft.com/office/officeart/2018/5/layout/CenteredIconLabelDescriptionList"/>
    <dgm:cxn modelId="{99FB1C93-FBB0-428C-B3D1-D2EC3308D436}" type="presParOf" srcId="{1DA6F9F3-4A7F-42F9-8B77-7BD552F03105}" destId="{DF27DA54-DCB6-45F4-890E-F7DCC5A4BE12}" srcOrd="2" destOrd="0" presId="urn:microsoft.com/office/officeart/2018/5/layout/CenteredIconLabelDescriptionList"/>
    <dgm:cxn modelId="{D2C113FF-430C-42FA-B64E-13ACE978DEE7}" type="presParOf" srcId="{1DA6F9F3-4A7F-42F9-8B77-7BD552F03105}" destId="{E3A03C26-8C60-4D73-A4C2-0678A1DD3B31}" srcOrd="3" destOrd="0" presId="urn:microsoft.com/office/officeart/2018/5/layout/CenteredIconLabelDescriptionList"/>
    <dgm:cxn modelId="{C10D59DD-0D52-4682-AC9F-5873A75B6FEF}" type="presParOf" srcId="{1DA6F9F3-4A7F-42F9-8B77-7BD552F03105}" destId="{DD091D0A-5A25-4241-91F3-18D32B0BDD4F}" srcOrd="4" destOrd="0" presId="urn:microsoft.com/office/officeart/2018/5/layout/CenteredIconLabelDescriptionList"/>
    <dgm:cxn modelId="{0510082E-5DF2-42DD-AE6C-D1E60730D4E3}" type="presParOf" srcId="{071926C8-9E08-4BE0-A1E4-133B16FF713E}" destId="{2564C0D4-4875-421D-81DB-70BF6751BBA7}" srcOrd="1" destOrd="0" presId="urn:microsoft.com/office/officeart/2018/5/layout/CenteredIconLabelDescriptionList"/>
    <dgm:cxn modelId="{E144C32E-E72B-4991-B9EC-93820D68CFB5}" type="presParOf" srcId="{071926C8-9E08-4BE0-A1E4-133B16FF713E}" destId="{3076B9F9-EC92-4653-AC03-C71FD5E9A400}" srcOrd="2" destOrd="0" presId="urn:microsoft.com/office/officeart/2018/5/layout/CenteredIconLabelDescriptionList"/>
    <dgm:cxn modelId="{66AB50A5-3D6E-4CE8-9C00-3540BF3A682A}" type="presParOf" srcId="{3076B9F9-EC92-4653-AC03-C71FD5E9A400}" destId="{210823F6-AC1A-46E3-9D99-A319DF497539}" srcOrd="0" destOrd="0" presId="urn:microsoft.com/office/officeart/2018/5/layout/CenteredIconLabelDescriptionList"/>
    <dgm:cxn modelId="{BB0A9168-4CEF-4C37-AA4F-28A0F96C5AAE}" type="presParOf" srcId="{3076B9F9-EC92-4653-AC03-C71FD5E9A400}" destId="{2F262968-0DF4-4BB1-BD25-0ED2829FA45D}" srcOrd="1" destOrd="0" presId="urn:microsoft.com/office/officeart/2018/5/layout/CenteredIconLabelDescriptionList"/>
    <dgm:cxn modelId="{05D1054F-4CFA-4960-9C76-474461246A75}" type="presParOf" srcId="{3076B9F9-EC92-4653-AC03-C71FD5E9A400}" destId="{3C1752BD-6530-4141-80E9-9A0923780DCB}" srcOrd="2" destOrd="0" presId="urn:microsoft.com/office/officeart/2018/5/layout/CenteredIconLabelDescriptionList"/>
    <dgm:cxn modelId="{021DA957-19C0-48AF-82E6-5EF64E6E4350}" type="presParOf" srcId="{3076B9F9-EC92-4653-AC03-C71FD5E9A400}" destId="{C393D316-1AB7-4A24-B8A5-3485F2713F88}" srcOrd="3" destOrd="0" presId="urn:microsoft.com/office/officeart/2018/5/layout/CenteredIconLabelDescriptionList"/>
    <dgm:cxn modelId="{E4E1ED22-2207-49AD-89BF-A68B1DCF8B24}" type="presParOf" srcId="{3076B9F9-EC92-4653-AC03-C71FD5E9A400}" destId="{7CD40649-A74C-4AD8-B9D0-2573A1955C91}" srcOrd="4" destOrd="0" presId="urn:microsoft.com/office/officeart/2018/5/layout/CenteredIconLabelDescriptionList"/>
    <dgm:cxn modelId="{E12208AE-A278-4C0F-9A95-B2A9F1FA788C}" type="presParOf" srcId="{071926C8-9E08-4BE0-A1E4-133B16FF713E}" destId="{9A7327AD-D2A8-4CB1-B3E0-7543B1D84369}" srcOrd="3" destOrd="0" presId="urn:microsoft.com/office/officeart/2018/5/layout/CenteredIconLabelDescriptionList"/>
    <dgm:cxn modelId="{04AF0028-0607-4319-870D-38F76BAD13CF}" type="presParOf" srcId="{071926C8-9E08-4BE0-A1E4-133B16FF713E}" destId="{13BCBAD6-8F08-4029-90C7-8E8A0D0733DD}" srcOrd="4" destOrd="0" presId="urn:microsoft.com/office/officeart/2018/5/layout/CenteredIconLabelDescriptionList"/>
    <dgm:cxn modelId="{6A4CD51F-23AC-49BF-A6C9-263678EFDC1A}" type="presParOf" srcId="{13BCBAD6-8F08-4029-90C7-8E8A0D0733DD}" destId="{B0A3ABD2-C471-4A21-8AEF-3843C86919E1}" srcOrd="0" destOrd="0" presId="urn:microsoft.com/office/officeart/2018/5/layout/CenteredIconLabelDescriptionList"/>
    <dgm:cxn modelId="{09B630B3-6E33-4A75-A9D0-DB0F7EABE59A}" type="presParOf" srcId="{13BCBAD6-8F08-4029-90C7-8E8A0D0733DD}" destId="{C05B68FE-639F-4FA9-A205-D74CFD77C39F}" srcOrd="1" destOrd="0" presId="urn:microsoft.com/office/officeart/2018/5/layout/CenteredIconLabelDescriptionList"/>
    <dgm:cxn modelId="{54C79EE1-3818-4202-8586-5211607DA0B9}" type="presParOf" srcId="{13BCBAD6-8F08-4029-90C7-8E8A0D0733DD}" destId="{C4D97C04-1692-4931-9A64-809D862C1739}" srcOrd="2" destOrd="0" presId="urn:microsoft.com/office/officeart/2018/5/layout/CenteredIconLabelDescriptionList"/>
    <dgm:cxn modelId="{18E2766E-C663-4DEC-B900-6C8AE4D2800E}" type="presParOf" srcId="{13BCBAD6-8F08-4029-90C7-8E8A0D0733DD}" destId="{62A868A2-37A4-4832-B3F5-E1EA98BA3648}" srcOrd="3" destOrd="0" presId="urn:microsoft.com/office/officeart/2018/5/layout/CenteredIconLabelDescriptionList"/>
    <dgm:cxn modelId="{9E5F65AC-D550-43B1-ABB5-AF4466613C81}" type="presParOf" srcId="{13BCBAD6-8F08-4029-90C7-8E8A0D0733DD}" destId="{6418EBED-F111-425B-8EE2-06B8B2297A68}"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2813A-2810-4A52-BE92-611D54918694}">
      <dsp:nvSpPr>
        <dsp:cNvPr id="0" name=""/>
        <dsp:cNvSpPr/>
      </dsp:nvSpPr>
      <dsp:spPr>
        <a:xfrm>
          <a:off x="1007868" y="1021556"/>
          <a:ext cx="1080843" cy="108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27DA54-DCB6-45F4-890E-F7DCC5A4BE12}">
      <dsp:nvSpPr>
        <dsp:cNvPr id="0" name=""/>
        <dsp:cNvSpPr/>
      </dsp:nvSpPr>
      <dsp:spPr>
        <a:xfrm>
          <a:off x="4228" y="2174280"/>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US" sz="2300" kern="1200" dirty="0"/>
            <a:t>Attract the customers</a:t>
          </a:r>
        </a:p>
      </dsp:txBody>
      <dsp:txXfrm>
        <a:off x="4228" y="2174280"/>
        <a:ext cx="3088125" cy="463218"/>
      </dsp:txXfrm>
    </dsp:sp>
    <dsp:sp modelId="{DD091D0A-5A25-4241-91F3-18D32B0BDD4F}">
      <dsp:nvSpPr>
        <dsp:cNvPr id="0" name=""/>
        <dsp:cNvSpPr/>
      </dsp:nvSpPr>
      <dsp:spPr>
        <a:xfrm>
          <a:off x="4228" y="2670931"/>
          <a:ext cx="3088125" cy="22261"/>
        </a:xfrm>
        <a:prstGeom prst="rect">
          <a:avLst/>
        </a:prstGeom>
        <a:noFill/>
        <a:ln>
          <a:noFill/>
        </a:ln>
        <a:effectLst/>
      </dsp:spPr>
      <dsp:style>
        <a:lnRef idx="0">
          <a:scrgbClr r="0" g="0" b="0"/>
        </a:lnRef>
        <a:fillRef idx="0">
          <a:scrgbClr r="0" g="0" b="0"/>
        </a:fillRef>
        <a:effectRef idx="0">
          <a:scrgbClr r="0" g="0" b="0"/>
        </a:effectRef>
        <a:fontRef idx="minor"/>
      </dsp:style>
    </dsp:sp>
    <dsp:sp modelId="{210823F6-AC1A-46E3-9D99-A319DF497539}">
      <dsp:nvSpPr>
        <dsp:cNvPr id="0" name=""/>
        <dsp:cNvSpPr/>
      </dsp:nvSpPr>
      <dsp:spPr>
        <a:xfrm>
          <a:off x="4636415" y="1021556"/>
          <a:ext cx="1080843" cy="108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1752BD-6530-4141-80E9-9A0923780DCB}">
      <dsp:nvSpPr>
        <dsp:cNvPr id="0" name=""/>
        <dsp:cNvSpPr/>
      </dsp:nvSpPr>
      <dsp:spPr>
        <a:xfrm>
          <a:off x="3632774" y="2174280"/>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US" sz="2300" kern="1200" dirty="0"/>
            <a:t>Increase sells count</a:t>
          </a:r>
        </a:p>
      </dsp:txBody>
      <dsp:txXfrm>
        <a:off x="3632774" y="2174280"/>
        <a:ext cx="3088125" cy="463218"/>
      </dsp:txXfrm>
    </dsp:sp>
    <dsp:sp modelId="{7CD40649-A74C-4AD8-B9D0-2573A1955C91}">
      <dsp:nvSpPr>
        <dsp:cNvPr id="0" name=""/>
        <dsp:cNvSpPr/>
      </dsp:nvSpPr>
      <dsp:spPr>
        <a:xfrm>
          <a:off x="3632774" y="2670931"/>
          <a:ext cx="3088125" cy="22261"/>
        </a:xfrm>
        <a:prstGeom prst="rect">
          <a:avLst/>
        </a:prstGeom>
        <a:noFill/>
        <a:ln>
          <a:noFill/>
        </a:ln>
        <a:effectLst/>
      </dsp:spPr>
      <dsp:style>
        <a:lnRef idx="0">
          <a:scrgbClr r="0" g="0" b="0"/>
        </a:lnRef>
        <a:fillRef idx="0">
          <a:scrgbClr r="0" g="0" b="0"/>
        </a:fillRef>
        <a:effectRef idx="0">
          <a:scrgbClr r="0" g="0" b="0"/>
        </a:effectRef>
        <a:fontRef idx="minor"/>
      </dsp:style>
    </dsp:sp>
    <dsp:sp modelId="{B0A3ABD2-C471-4A21-8AEF-3843C86919E1}">
      <dsp:nvSpPr>
        <dsp:cNvPr id="0" name=""/>
        <dsp:cNvSpPr/>
      </dsp:nvSpPr>
      <dsp:spPr>
        <a:xfrm>
          <a:off x="8264962" y="1021556"/>
          <a:ext cx="1080843" cy="108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D97C04-1692-4931-9A64-809D862C1739}">
      <dsp:nvSpPr>
        <dsp:cNvPr id="0" name=""/>
        <dsp:cNvSpPr/>
      </dsp:nvSpPr>
      <dsp:spPr>
        <a:xfrm>
          <a:off x="7261321" y="2174280"/>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US" sz="2300" kern="1200" dirty="0"/>
            <a:t>Achieving goals</a:t>
          </a:r>
        </a:p>
      </dsp:txBody>
      <dsp:txXfrm>
        <a:off x="7261321" y="2174280"/>
        <a:ext cx="3088125" cy="463218"/>
      </dsp:txXfrm>
    </dsp:sp>
    <dsp:sp modelId="{6418EBED-F111-425B-8EE2-06B8B2297A68}">
      <dsp:nvSpPr>
        <dsp:cNvPr id="0" name=""/>
        <dsp:cNvSpPr/>
      </dsp:nvSpPr>
      <dsp:spPr>
        <a:xfrm>
          <a:off x="7261321" y="2670931"/>
          <a:ext cx="3088125" cy="2226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1/3/2024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1/3/2024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Book data Analyses Using SQL</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solidFill>
                  <a:srgbClr val="5792BA"/>
                </a:solidFill>
              </a:rPr>
              <a:t>- GANESH N KAGALE</a:t>
            </a:r>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EDC5B-E5AD-CFE6-9AC2-C759B0164DC4}"/>
              </a:ext>
            </a:extLst>
          </p:cNvPr>
          <p:cNvSpPr>
            <a:spLocks noGrp="1"/>
          </p:cNvSpPr>
          <p:nvPr>
            <p:ph type="title"/>
          </p:nvPr>
        </p:nvSpPr>
        <p:spPr>
          <a:xfrm>
            <a:off x="913795" y="0"/>
            <a:ext cx="8821876" cy="905435"/>
          </a:xfrm>
        </p:spPr>
        <p:txBody>
          <a:bodyPr/>
          <a:lstStyle/>
          <a:p>
            <a:pPr algn="l">
              <a:lnSpc>
                <a:spcPct val="107000"/>
              </a:lnSpc>
              <a:spcAft>
                <a:spcPts val="800"/>
              </a:spcAft>
            </a:pPr>
            <a:r>
              <a:rPr lang="en-IN" sz="1800" b="1" kern="100">
                <a:effectLst/>
                <a:latin typeface="Calibri" panose="020F0502020204030204" pitchFamily="34" charset="0"/>
                <a:ea typeface="Calibri" panose="020F0502020204030204" pitchFamily="34" charset="0"/>
                <a:cs typeface="Mangal" panose="02040503050203030202" pitchFamily="18" charset="0"/>
              </a:rPr>
              <a:t>2 ) -- How many books were published after 2010 and which year the count is highest?</a:t>
            </a:r>
            <a:endParaRPr lang="en-IN" sz="1800" kern="10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Content Placeholder 3">
            <a:extLst>
              <a:ext uri="{FF2B5EF4-FFF2-40B4-BE49-F238E27FC236}">
                <a16:creationId xmlns:a16="http://schemas.microsoft.com/office/drawing/2014/main" id="{8812D037-1CA2-0F38-7A77-7AC89B8809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3529" y="1105405"/>
            <a:ext cx="8391436" cy="1738599"/>
          </a:xfrm>
          <a:prstGeom prst="rect">
            <a:avLst/>
          </a:prstGeom>
        </p:spPr>
      </p:pic>
      <p:pic>
        <p:nvPicPr>
          <p:cNvPr id="5" name="Picture 4">
            <a:extLst>
              <a:ext uri="{FF2B5EF4-FFF2-40B4-BE49-F238E27FC236}">
                <a16:creationId xmlns:a16="http://schemas.microsoft.com/office/drawing/2014/main" id="{4B779D3E-4C56-57D2-D9A5-7153ABC71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6116" y="3429000"/>
            <a:ext cx="4572471" cy="2956560"/>
          </a:xfrm>
          <a:prstGeom prst="rect">
            <a:avLst/>
          </a:prstGeom>
        </p:spPr>
      </p:pic>
    </p:spTree>
    <p:extLst>
      <p:ext uri="{BB962C8B-B14F-4D97-AF65-F5344CB8AC3E}">
        <p14:creationId xmlns:p14="http://schemas.microsoft.com/office/powerpoint/2010/main" val="6323620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62AA9-EBBD-8330-BDF7-881636217F58}"/>
              </a:ext>
            </a:extLst>
          </p:cNvPr>
          <p:cNvSpPr>
            <a:spLocks noGrp="1"/>
          </p:cNvSpPr>
          <p:nvPr>
            <p:ph type="title"/>
          </p:nvPr>
        </p:nvSpPr>
        <p:spPr>
          <a:xfrm>
            <a:off x="913795" y="430306"/>
            <a:ext cx="9906605" cy="528918"/>
          </a:xfrm>
        </p:spPr>
        <p:txBody>
          <a:bodyPr>
            <a:normAutofit fontScale="90000"/>
          </a:bodyPr>
          <a:lstStyle/>
          <a:p>
            <a:pPr algn="l"/>
            <a:r>
              <a:rPr lang="en-IN" sz="1800" b="1" kern="100" dirty="0">
                <a:effectLst/>
                <a:latin typeface="Calibri" panose="020F0502020204030204" pitchFamily="34" charset="0"/>
                <a:ea typeface="Calibri" panose="020F0502020204030204" pitchFamily="34" charset="0"/>
                <a:cs typeface="Mangal" panose="02040503050203030202" pitchFamily="18" charset="0"/>
              </a:rPr>
              <a:t>3 ) Give the list of books, along with their publishing years and units sold, written by a specific   author.</a:t>
            </a:r>
            <a:br>
              <a:rPr lang="en-IN" sz="1800" kern="1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pic>
        <p:nvPicPr>
          <p:cNvPr id="4" name="Content Placeholder 3">
            <a:extLst>
              <a:ext uri="{FF2B5EF4-FFF2-40B4-BE49-F238E27FC236}">
                <a16:creationId xmlns:a16="http://schemas.microsoft.com/office/drawing/2014/main" id="{93EA4058-50EF-ACB5-FB6D-FE1009BE902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4080" y="871633"/>
            <a:ext cx="9583840" cy="4220320"/>
          </a:xfrm>
          <a:prstGeom prst="rect">
            <a:avLst/>
          </a:prstGeom>
          <a:noFill/>
          <a:ln>
            <a:noFill/>
          </a:ln>
        </p:spPr>
      </p:pic>
      <p:pic>
        <p:nvPicPr>
          <p:cNvPr id="5" name="Picture 4">
            <a:extLst>
              <a:ext uri="{FF2B5EF4-FFF2-40B4-BE49-F238E27FC236}">
                <a16:creationId xmlns:a16="http://schemas.microsoft.com/office/drawing/2014/main" id="{85DC37C8-CE1C-557B-AF9A-0E0E1D155BD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04080" y="5398078"/>
            <a:ext cx="4791920" cy="1174922"/>
          </a:xfrm>
          <a:prstGeom prst="rect">
            <a:avLst/>
          </a:prstGeom>
          <a:noFill/>
          <a:ln>
            <a:noFill/>
          </a:ln>
        </p:spPr>
      </p:pic>
    </p:spTree>
    <p:extLst>
      <p:ext uri="{BB962C8B-B14F-4D97-AF65-F5344CB8AC3E}">
        <p14:creationId xmlns:p14="http://schemas.microsoft.com/office/powerpoint/2010/main" val="1990038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BF1A-3E3B-1EA0-6DE7-74DFB7FAE9A7}"/>
              </a:ext>
            </a:extLst>
          </p:cNvPr>
          <p:cNvSpPr>
            <a:spLocks noGrp="1"/>
          </p:cNvSpPr>
          <p:nvPr>
            <p:ph type="title"/>
          </p:nvPr>
        </p:nvSpPr>
        <p:spPr>
          <a:xfrm>
            <a:off x="913795" y="-190499"/>
            <a:ext cx="10353762" cy="1257300"/>
          </a:xfrm>
        </p:spPr>
        <p:txBody>
          <a:bodyPr/>
          <a:lstStyle/>
          <a:p>
            <a:pPr algn="l"/>
            <a:r>
              <a:rPr lang="en-IN" sz="1800" b="1" dirty="0">
                <a:effectLst/>
                <a:latin typeface="Calibri" panose="020F0502020204030204" pitchFamily="34" charset="0"/>
                <a:ea typeface="Calibri" panose="020F0502020204030204" pitchFamily="34" charset="0"/>
                <a:cs typeface="Mangal" panose="02040503050203030202" pitchFamily="18" charset="0"/>
              </a:rPr>
              <a:t>4 )Impact of book pricing on sales, revenue, and average ratings </a:t>
            </a:r>
            <a:endParaRPr lang="en-IN" dirty="0"/>
          </a:p>
        </p:txBody>
      </p:sp>
      <p:pic>
        <p:nvPicPr>
          <p:cNvPr id="4" name="Content Placeholder 3">
            <a:extLst>
              <a:ext uri="{FF2B5EF4-FFF2-40B4-BE49-F238E27FC236}">
                <a16:creationId xmlns:a16="http://schemas.microsoft.com/office/drawing/2014/main" id="{E1FF4F17-3639-23AC-3D89-F1067C563A1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5511" y="1317727"/>
            <a:ext cx="7790329" cy="4222546"/>
          </a:xfrm>
          <a:prstGeom prst="rect">
            <a:avLst/>
          </a:prstGeom>
          <a:noFill/>
          <a:ln>
            <a:noFill/>
          </a:ln>
        </p:spPr>
      </p:pic>
    </p:spTree>
    <p:extLst>
      <p:ext uri="{BB962C8B-B14F-4D97-AF65-F5344CB8AC3E}">
        <p14:creationId xmlns:p14="http://schemas.microsoft.com/office/powerpoint/2010/main" val="8103823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EB7818B-34B0-ACFF-EF97-0E6D1595A89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3691" y="484460"/>
            <a:ext cx="10027940" cy="5835658"/>
          </a:xfrm>
          <a:prstGeom prst="rect">
            <a:avLst/>
          </a:prstGeom>
          <a:noFill/>
          <a:ln>
            <a:noFill/>
          </a:ln>
        </p:spPr>
      </p:pic>
    </p:spTree>
    <p:extLst>
      <p:ext uri="{BB962C8B-B14F-4D97-AF65-F5344CB8AC3E}">
        <p14:creationId xmlns:p14="http://schemas.microsoft.com/office/powerpoint/2010/main" val="38696470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D263A-82DA-B115-206F-848F803AD61A}"/>
              </a:ext>
            </a:extLst>
          </p:cNvPr>
          <p:cNvSpPr>
            <a:spLocks noGrp="1"/>
          </p:cNvSpPr>
          <p:nvPr>
            <p:ph type="title"/>
          </p:nvPr>
        </p:nvSpPr>
        <p:spPr>
          <a:xfrm>
            <a:off x="919119" y="0"/>
            <a:ext cx="10353762" cy="1257300"/>
          </a:xfrm>
        </p:spPr>
        <p:txBody>
          <a:bodyPr/>
          <a:lstStyle/>
          <a:p>
            <a:pPr algn="l"/>
            <a:r>
              <a:rPr lang="en-IN" sz="1800" b="1" dirty="0">
                <a:effectLst/>
                <a:latin typeface="Calibri" panose="020F0502020204030204" pitchFamily="34" charset="0"/>
                <a:ea typeface="Calibri" panose="020F0502020204030204" pitchFamily="34" charset="0"/>
                <a:cs typeface="Mangal" panose="02040503050203030202" pitchFamily="18" charset="0"/>
              </a:rPr>
              <a:t> 6) How much Impact on publishers on book success :</a:t>
            </a:r>
            <a:endParaRPr lang="en-IN" dirty="0"/>
          </a:p>
        </p:txBody>
      </p:sp>
      <p:pic>
        <p:nvPicPr>
          <p:cNvPr id="4" name="Content Placeholder 3">
            <a:extLst>
              <a:ext uri="{FF2B5EF4-FFF2-40B4-BE49-F238E27FC236}">
                <a16:creationId xmlns:a16="http://schemas.microsoft.com/office/drawing/2014/main" id="{FD25D3A5-0DB6-4721-2EEB-5222852EF99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1056" y="1257299"/>
            <a:ext cx="5724880" cy="5000065"/>
          </a:xfrm>
          <a:prstGeom prst="rect">
            <a:avLst/>
          </a:prstGeom>
          <a:noFill/>
          <a:ln>
            <a:noFill/>
          </a:ln>
        </p:spPr>
      </p:pic>
      <p:pic>
        <p:nvPicPr>
          <p:cNvPr id="5" name="Picture 4">
            <a:extLst>
              <a:ext uri="{FF2B5EF4-FFF2-40B4-BE49-F238E27FC236}">
                <a16:creationId xmlns:a16="http://schemas.microsoft.com/office/drawing/2014/main" id="{FC8B2B8E-FB3C-E7D6-3E3E-B6332E38AFD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70750" y="1257299"/>
            <a:ext cx="5443344" cy="5000065"/>
          </a:xfrm>
          <a:prstGeom prst="rect">
            <a:avLst/>
          </a:prstGeom>
          <a:noFill/>
          <a:ln>
            <a:noFill/>
          </a:ln>
        </p:spPr>
      </p:pic>
    </p:spTree>
    <p:extLst>
      <p:ext uri="{BB962C8B-B14F-4D97-AF65-F5344CB8AC3E}">
        <p14:creationId xmlns:p14="http://schemas.microsoft.com/office/powerpoint/2010/main" val="11551829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6548D-902C-BAED-5234-DAAA816478EB}"/>
              </a:ext>
            </a:extLst>
          </p:cNvPr>
          <p:cNvSpPr>
            <a:spLocks noGrp="1"/>
          </p:cNvSpPr>
          <p:nvPr>
            <p:ph type="title"/>
          </p:nvPr>
        </p:nvSpPr>
        <p:spPr>
          <a:xfrm>
            <a:off x="913795" y="1484779"/>
            <a:ext cx="10353762" cy="591671"/>
          </a:xfrm>
        </p:spPr>
        <p:txBody>
          <a:bodyPr>
            <a:normAutofit fontScale="90000"/>
          </a:bodyPr>
          <a:lstStyle/>
          <a:p>
            <a:pPr algn="l"/>
            <a:r>
              <a:rPr lang="en-IN" sz="2800" b="1" kern="100" dirty="0">
                <a:effectLst/>
                <a:latin typeface="Calibri" panose="020F0502020204030204" pitchFamily="34" charset="0"/>
                <a:ea typeface="Calibri" panose="020F0502020204030204" pitchFamily="34" charset="0"/>
                <a:cs typeface="Mangal" panose="02040503050203030202" pitchFamily="18" charset="0"/>
              </a:rPr>
              <a:t>4 ) Insights and Recommendations :</a:t>
            </a:r>
            <a:br>
              <a:rPr lang="en-IN" sz="2800" kern="100" dirty="0">
                <a:effectLst/>
                <a:latin typeface="Calibri" panose="020F0502020204030204" pitchFamily="34" charset="0"/>
                <a:ea typeface="Calibri" panose="020F0502020204030204" pitchFamily="34" charset="0"/>
                <a:cs typeface="Mangal" panose="02040503050203030202" pitchFamily="18" charset="0"/>
              </a:rPr>
            </a:br>
            <a:endParaRPr lang="en-IN" sz="6000" dirty="0"/>
          </a:p>
        </p:txBody>
      </p:sp>
      <p:sp>
        <p:nvSpPr>
          <p:cNvPr id="3" name="Content Placeholder 2">
            <a:extLst>
              <a:ext uri="{FF2B5EF4-FFF2-40B4-BE49-F238E27FC236}">
                <a16:creationId xmlns:a16="http://schemas.microsoft.com/office/drawing/2014/main" id="{2467639B-56FB-14AF-FA1C-AABC09501EEB}"/>
              </a:ext>
            </a:extLst>
          </p:cNvPr>
          <p:cNvSpPr>
            <a:spLocks noGrp="1"/>
          </p:cNvSpPr>
          <p:nvPr>
            <p:ph idx="1"/>
          </p:nvPr>
        </p:nvSpPr>
        <p:spPr/>
        <p:txBody>
          <a:bodyPr/>
          <a:lstStyle/>
          <a:p>
            <a:pPr>
              <a:lnSpc>
                <a:spcPct val="107000"/>
              </a:lnSpc>
              <a:spcBef>
                <a:spcPts val="1200"/>
              </a:spcBef>
              <a:spcAft>
                <a:spcPts val="800"/>
              </a:spcAft>
            </a:pPr>
            <a:r>
              <a:rPr lang="en-IN" sz="1800" kern="100" dirty="0">
                <a:solidFill>
                  <a:schemeClr val="tx1"/>
                </a:solidFill>
                <a:effectLst/>
                <a:latin typeface="Segoe UI" panose="020B0502040204020203" pitchFamily="34" charset="0"/>
                <a:ea typeface="Calibri" panose="020F0502020204030204" pitchFamily="34" charset="0"/>
                <a:cs typeface="Mangal" panose="02040503050203030202" pitchFamily="18" charset="0"/>
              </a:rPr>
              <a:t>Insights – Selling price of book is low than 5$ is on the demand.</a:t>
            </a:r>
            <a:endParaRPr lang="en-IN" sz="1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Bef>
                <a:spcPts val="1200"/>
              </a:spcBef>
              <a:spcAft>
                <a:spcPts val="800"/>
              </a:spcAft>
            </a:pPr>
            <a:r>
              <a:rPr lang="en-IN" sz="1800" kern="100" dirty="0">
                <a:solidFill>
                  <a:schemeClr val="tx1"/>
                </a:solidFill>
                <a:effectLst/>
                <a:latin typeface="Segoe UI" panose="020B0502040204020203" pitchFamily="34" charset="0"/>
                <a:ea typeface="Calibri" panose="020F0502020204030204" pitchFamily="34" charset="0"/>
                <a:cs typeface="Mangal" panose="02040503050203030202" pitchFamily="18" charset="0"/>
              </a:rPr>
              <a:t>Recommendations – Make the selling price low. </a:t>
            </a:r>
          </a:p>
          <a:p>
            <a:pPr marL="36900" indent="0">
              <a:lnSpc>
                <a:spcPct val="107000"/>
              </a:lnSpc>
              <a:spcBef>
                <a:spcPts val="1200"/>
              </a:spcBef>
              <a:spcAft>
                <a:spcPts val="800"/>
              </a:spcAft>
              <a:buNone/>
            </a:pPr>
            <a:endParaRPr lang="en-IN" sz="1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Bef>
                <a:spcPts val="1200"/>
              </a:spcBef>
              <a:spcAft>
                <a:spcPts val="800"/>
              </a:spcAft>
            </a:pPr>
            <a:r>
              <a:rPr lang="en-IN" sz="1800" kern="100" dirty="0">
                <a:solidFill>
                  <a:schemeClr val="tx1"/>
                </a:solidFill>
                <a:effectLst/>
                <a:latin typeface="Segoe UI" panose="020B0502040204020203" pitchFamily="34" charset="0"/>
                <a:ea typeface="Calibri" panose="020F0502020204030204" pitchFamily="34" charset="0"/>
                <a:cs typeface="Mangal" panose="02040503050203030202" pitchFamily="18" charset="0"/>
              </a:rPr>
              <a:t>Insights – Some author makes 2/3 books per year.</a:t>
            </a:r>
            <a:endParaRPr lang="en-IN" sz="1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Bef>
                <a:spcPts val="1200"/>
              </a:spcBef>
              <a:spcAft>
                <a:spcPts val="800"/>
              </a:spcAft>
            </a:pPr>
            <a:r>
              <a:rPr lang="en-IN" sz="1800" kern="100" dirty="0">
                <a:solidFill>
                  <a:schemeClr val="tx1"/>
                </a:solidFill>
                <a:effectLst/>
                <a:latin typeface="Segoe UI" panose="020B0502040204020203" pitchFamily="34" charset="0"/>
                <a:ea typeface="Calibri" panose="020F0502020204030204" pitchFamily="34" charset="0"/>
                <a:cs typeface="Mangal" panose="02040503050203030202" pitchFamily="18" charset="0"/>
              </a:rPr>
              <a:t>Recommendations – Authors make more than 3 books per year.</a:t>
            </a:r>
            <a:endParaRPr lang="en-IN" sz="1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6900" indent="0">
              <a:buNone/>
            </a:pPr>
            <a:endParaRPr lang="en-IN" dirty="0">
              <a:solidFill>
                <a:schemeClr val="tx1"/>
              </a:solidFill>
            </a:endParaRPr>
          </a:p>
        </p:txBody>
      </p:sp>
    </p:spTree>
    <p:extLst>
      <p:ext uri="{BB962C8B-B14F-4D97-AF65-F5344CB8AC3E}">
        <p14:creationId xmlns:p14="http://schemas.microsoft.com/office/powerpoint/2010/main" val="910215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494A-C4FE-3A46-CD24-F7761A78786D}"/>
              </a:ext>
            </a:extLst>
          </p:cNvPr>
          <p:cNvSpPr>
            <a:spLocks noGrp="1"/>
          </p:cNvSpPr>
          <p:nvPr>
            <p:ph type="title"/>
          </p:nvPr>
        </p:nvSpPr>
        <p:spPr>
          <a:xfrm>
            <a:off x="913795" y="609600"/>
            <a:ext cx="8409499" cy="815788"/>
          </a:xfrm>
        </p:spPr>
        <p:txBody>
          <a:bodyPr>
            <a:normAutofit/>
          </a:bodyPr>
          <a:lstStyle/>
          <a:p>
            <a:pPr algn="l"/>
            <a:r>
              <a:rPr lang="en-IN" sz="3600" dirty="0"/>
              <a:t>Conclusion :</a:t>
            </a:r>
          </a:p>
        </p:txBody>
      </p:sp>
      <p:sp>
        <p:nvSpPr>
          <p:cNvPr id="3" name="Content Placeholder 2">
            <a:extLst>
              <a:ext uri="{FF2B5EF4-FFF2-40B4-BE49-F238E27FC236}">
                <a16:creationId xmlns:a16="http://schemas.microsoft.com/office/drawing/2014/main" id="{5EA0E9D0-0042-5617-E01E-36D2404E048E}"/>
              </a:ext>
            </a:extLst>
          </p:cNvPr>
          <p:cNvSpPr>
            <a:spLocks noGrp="1"/>
          </p:cNvSpPr>
          <p:nvPr>
            <p:ph idx="1"/>
          </p:nvPr>
        </p:nvSpPr>
        <p:spPr>
          <a:xfrm>
            <a:off x="913795" y="1568824"/>
            <a:ext cx="10353762" cy="4222375"/>
          </a:xfrm>
        </p:spPr>
        <p:txBody>
          <a:bodyPr/>
          <a:lstStyle/>
          <a:p>
            <a:r>
              <a:rPr lang="en-IN" dirty="0"/>
              <a:t>I conclude that is -  authors to increase the book count. Cause I have observed that book count after 2000 is low. 2012 is highest 65 count of books in past 10 years.</a:t>
            </a:r>
          </a:p>
          <a:p>
            <a:r>
              <a:rPr lang="en-IN" dirty="0"/>
              <a:t>Keep the sales price of books less than 2$.</a:t>
            </a:r>
          </a:p>
          <a:p>
            <a:endParaRPr lang="en-IN" dirty="0"/>
          </a:p>
          <a:p>
            <a:endParaRPr lang="en-IN" dirty="0"/>
          </a:p>
        </p:txBody>
      </p:sp>
    </p:spTree>
    <p:extLst>
      <p:ext uri="{BB962C8B-B14F-4D97-AF65-F5344CB8AC3E}">
        <p14:creationId xmlns:p14="http://schemas.microsoft.com/office/powerpoint/2010/main" val="229284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AA1F57-F798-1D73-DE54-056FA4B0DB81}"/>
              </a:ext>
            </a:extLst>
          </p:cNvPr>
          <p:cNvSpPr>
            <a:spLocks noGrp="1"/>
          </p:cNvSpPr>
          <p:nvPr>
            <p:ph idx="1"/>
          </p:nvPr>
        </p:nvSpPr>
        <p:spPr>
          <a:xfrm>
            <a:off x="919119" y="1173480"/>
            <a:ext cx="10353762" cy="4511039"/>
          </a:xfrm>
        </p:spPr>
        <p:txBody>
          <a:bodyPr>
            <a:normAutofit/>
          </a:bodyPr>
          <a:lstStyle/>
          <a:p>
            <a:pPr marL="36900" indent="0" algn="ctr">
              <a:buNone/>
            </a:pPr>
            <a:endParaRPr lang="en-IN" sz="6600" dirty="0"/>
          </a:p>
          <a:p>
            <a:pPr marL="36900" indent="0" algn="ctr">
              <a:buNone/>
            </a:pPr>
            <a:r>
              <a:rPr lang="en-IN" sz="6600" dirty="0"/>
              <a:t>THANK YOU</a:t>
            </a:r>
          </a:p>
        </p:txBody>
      </p:sp>
    </p:spTree>
    <p:extLst>
      <p:ext uri="{BB962C8B-B14F-4D97-AF65-F5344CB8AC3E}">
        <p14:creationId xmlns:p14="http://schemas.microsoft.com/office/powerpoint/2010/main" val="24759065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a:bodyPr>
          <a:lstStyle/>
          <a:p>
            <a:r>
              <a:rPr lang="en-US" dirty="0"/>
              <a:t>BOOK DATA ANALYZE</a:t>
            </a:r>
          </a:p>
        </p:txBody>
      </p:sp>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2268698610"/>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50774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44CA-7495-3BA6-066A-2DD91A5C7B09}"/>
              </a:ext>
            </a:extLst>
          </p:cNvPr>
          <p:cNvSpPr>
            <a:spLocks noGrp="1"/>
          </p:cNvSpPr>
          <p:nvPr>
            <p:ph type="title"/>
          </p:nvPr>
        </p:nvSpPr>
        <p:spPr/>
        <p:txBody>
          <a:bodyPr/>
          <a:lstStyle/>
          <a:p>
            <a:r>
              <a:rPr lang="en-IN" dirty="0"/>
              <a:t>DATASET OVERVIEW</a:t>
            </a:r>
          </a:p>
        </p:txBody>
      </p:sp>
      <p:sp>
        <p:nvSpPr>
          <p:cNvPr id="3" name="Content Placeholder 2">
            <a:extLst>
              <a:ext uri="{FF2B5EF4-FFF2-40B4-BE49-F238E27FC236}">
                <a16:creationId xmlns:a16="http://schemas.microsoft.com/office/drawing/2014/main" id="{DCAA626A-1FBF-6A16-F4B4-49997F536DB3}"/>
              </a:ext>
            </a:extLst>
          </p:cNvPr>
          <p:cNvSpPr>
            <a:spLocks noGrp="1"/>
          </p:cNvSpPr>
          <p:nvPr>
            <p:ph idx="1"/>
          </p:nvPr>
        </p:nvSpPr>
        <p:spPr>
          <a:xfrm>
            <a:off x="913795" y="2134325"/>
            <a:ext cx="10353762" cy="3714749"/>
          </a:xfrm>
        </p:spPr>
        <p:txBody>
          <a:bodyPr/>
          <a:lstStyle/>
          <a:p>
            <a:pPr marL="36900" indent="0">
              <a:buNone/>
            </a:pPr>
            <a:r>
              <a:rPr lang="en-US" dirty="0">
                <a:solidFill>
                  <a:schemeClr val="tx1"/>
                </a:solidFill>
                <a:effectLst/>
                <a:latin typeface="Söhne"/>
              </a:rPr>
              <a:t>Number of Records – 1041</a:t>
            </a:r>
          </a:p>
          <a:p>
            <a:pPr marL="36900" indent="0">
              <a:buNone/>
            </a:pPr>
            <a:r>
              <a:rPr lang="en-US" dirty="0">
                <a:solidFill>
                  <a:schemeClr val="tx1"/>
                </a:solidFill>
                <a:effectLst/>
                <a:latin typeface="Söhne"/>
              </a:rPr>
              <a:t>Numbers of fields  - 15</a:t>
            </a:r>
          </a:p>
          <a:p>
            <a:pPr marL="36900" indent="0">
              <a:buNone/>
            </a:pPr>
            <a:r>
              <a:rPr lang="en-US" dirty="0">
                <a:solidFill>
                  <a:schemeClr val="tx1"/>
                </a:solidFill>
                <a:effectLst/>
                <a:latin typeface="Söhne"/>
              </a:rPr>
              <a:t>Data – detail book information that contain author, publisher, their sales</a:t>
            </a:r>
            <a:endParaRPr lang="en-IN" dirty="0">
              <a:solidFill>
                <a:schemeClr val="tx1"/>
              </a:solidFill>
            </a:endParaRPr>
          </a:p>
        </p:txBody>
      </p:sp>
    </p:spTree>
    <p:extLst>
      <p:ext uri="{BB962C8B-B14F-4D97-AF65-F5344CB8AC3E}">
        <p14:creationId xmlns:p14="http://schemas.microsoft.com/office/powerpoint/2010/main" val="340252749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B92F9-AE8B-9E1A-C82C-6AC6D5945127}"/>
              </a:ext>
            </a:extLst>
          </p:cNvPr>
          <p:cNvSpPr>
            <a:spLocks noGrp="1"/>
          </p:cNvSpPr>
          <p:nvPr>
            <p:ph type="title"/>
          </p:nvPr>
        </p:nvSpPr>
        <p:spPr/>
        <p:txBody>
          <a:bodyPr/>
          <a:lstStyle/>
          <a:p>
            <a:pPr algn="l"/>
            <a:r>
              <a:rPr lang="en-IN" dirty="0"/>
              <a:t>Introduction :</a:t>
            </a:r>
          </a:p>
        </p:txBody>
      </p:sp>
      <p:sp>
        <p:nvSpPr>
          <p:cNvPr id="3" name="Content Placeholder 2">
            <a:extLst>
              <a:ext uri="{FF2B5EF4-FFF2-40B4-BE49-F238E27FC236}">
                <a16:creationId xmlns:a16="http://schemas.microsoft.com/office/drawing/2014/main" id="{25DBED2D-9CBE-3F68-C9E3-799451CC3DF7}"/>
              </a:ext>
            </a:extLst>
          </p:cNvPr>
          <p:cNvSpPr>
            <a:spLocks noGrp="1"/>
          </p:cNvSpPr>
          <p:nvPr>
            <p:ph idx="1"/>
          </p:nvPr>
        </p:nvSpPr>
        <p:spPr>
          <a:xfrm>
            <a:off x="924443" y="1936376"/>
            <a:ext cx="10353762" cy="4419600"/>
          </a:xfrm>
        </p:spPr>
        <p:txBody>
          <a:bodyPr>
            <a:normAutofit/>
          </a:bodyPr>
          <a:lstStyle/>
          <a:p>
            <a:r>
              <a:rPr lang="en-IN" dirty="0">
                <a:solidFill>
                  <a:schemeClr val="tx1"/>
                </a:solidFill>
                <a:latin typeface="Segoe UI" panose="020B0502040204020203" pitchFamily="34" charset="0"/>
                <a:cs typeface="Segoe UI" panose="020B0502040204020203" pitchFamily="34" charset="0"/>
              </a:rPr>
              <a:t> </a:t>
            </a:r>
            <a:r>
              <a:rPr lang="en-IN" dirty="0">
                <a:solidFill>
                  <a:schemeClr val="tx1"/>
                </a:solidFill>
                <a:effectLst/>
                <a:latin typeface="Segoe UI" panose="020B0502040204020203" pitchFamily="34" charset="0"/>
                <a:ea typeface="Calibri" panose="020F0502020204030204" pitchFamily="34" charset="0"/>
                <a:cs typeface="Segoe UI" panose="020B0502040204020203" pitchFamily="34" charset="0"/>
              </a:rPr>
              <a:t>Welcome to our book data analysis. Let's chat about different book types—what's popular, what people like, and how it might connect with what's happening in the world</a:t>
            </a:r>
            <a:r>
              <a:rPr lang="en-IN" sz="1800" dirty="0">
                <a:solidFill>
                  <a:srgbClr val="374151"/>
                </a:solidFill>
                <a:effectLst/>
                <a:latin typeface="Segoe UI" panose="020B0502040204020203" pitchFamily="34" charset="0"/>
                <a:ea typeface="Calibri" panose="020F0502020204030204" pitchFamily="34" charset="0"/>
              </a:rPr>
              <a:t>.</a:t>
            </a:r>
            <a:r>
              <a:rPr lang="en-IN" dirty="0">
                <a:effectLst/>
              </a:rPr>
              <a:t> </a:t>
            </a:r>
            <a:r>
              <a:rPr lang="en-IN" dirty="0">
                <a:solidFill>
                  <a:schemeClr val="tx1"/>
                </a:solidFill>
                <a:effectLst/>
                <a:latin typeface="Segoe UI" panose="020B0502040204020203" pitchFamily="34" charset="0"/>
                <a:cs typeface="Segoe UI" panose="020B0502040204020203" pitchFamily="34" charset="0"/>
              </a:rPr>
              <a:t>compare books from different places or types to see which ones people love the most</a:t>
            </a:r>
          </a:p>
          <a:p>
            <a:r>
              <a:rPr lang="en-IN"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rPr>
              <a:t>In this dataset we have book name their publishing year and other important data. According to this data and source around 1000+ books are most popular and interesting in worldwide. The purpose of book data analyse is explore insights within our book dataset, exploring patterns, and valuable information crucial for making the right decisions.</a:t>
            </a:r>
          </a:p>
          <a:p>
            <a:endParaRPr lang="en-IN"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979224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0EFF-CDF7-6D23-0264-0495A06D9918}"/>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D9AADAA8-5AAC-AA74-20DC-0D1A0D344DEF}"/>
              </a:ext>
            </a:extLst>
          </p:cNvPr>
          <p:cNvSpPr>
            <a:spLocks noGrp="1"/>
          </p:cNvSpPr>
          <p:nvPr>
            <p:ph idx="1"/>
          </p:nvPr>
        </p:nvSpPr>
        <p:spPr/>
        <p:txBody>
          <a:bodyPr/>
          <a:lstStyle/>
          <a:p>
            <a:pPr>
              <a:lnSpc>
                <a:spcPct val="300000"/>
              </a:lnSpc>
            </a:pPr>
            <a:r>
              <a:rPr lang="en-IN" sz="1800" dirty="0">
                <a:solidFill>
                  <a:schemeClr val="tx1"/>
                </a:solidFill>
                <a:effectLst/>
                <a:latin typeface="Segoe UI" panose="020B0502040204020203" pitchFamily="34" charset="0"/>
                <a:ea typeface="Calibri" panose="020F0502020204030204" pitchFamily="34" charset="0"/>
              </a:rPr>
              <a:t>We know that, this era is technically developed. The selling count of all books are getting low and publisher going to bankrupt. Using this data analyse we telling to customer which book its most popular and telling publisher which author has top in selling books.</a:t>
            </a:r>
            <a:endParaRPr lang="en-IN" dirty="0">
              <a:solidFill>
                <a:schemeClr val="tx1"/>
              </a:solidFill>
            </a:endParaRPr>
          </a:p>
        </p:txBody>
      </p:sp>
    </p:spTree>
    <p:extLst>
      <p:ext uri="{BB962C8B-B14F-4D97-AF65-F5344CB8AC3E}">
        <p14:creationId xmlns:p14="http://schemas.microsoft.com/office/powerpoint/2010/main" val="30031343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0C133-881B-1446-289F-C77396D2243A}"/>
              </a:ext>
            </a:extLst>
          </p:cNvPr>
          <p:cNvSpPr>
            <a:spLocks noGrp="1"/>
          </p:cNvSpPr>
          <p:nvPr>
            <p:ph type="title"/>
          </p:nvPr>
        </p:nvSpPr>
        <p:spPr/>
        <p:txBody>
          <a:bodyPr>
            <a:normAutofit/>
          </a:bodyPr>
          <a:lstStyle/>
          <a:p>
            <a:r>
              <a:rPr lang="en-IN" sz="40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Data Cleaning Process </a:t>
            </a:r>
            <a:endParaRPr lang="en-IN" sz="8000" dirty="0">
              <a:solidFill>
                <a:schemeClr val="tx1"/>
              </a:solidFill>
            </a:endParaRPr>
          </a:p>
        </p:txBody>
      </p:sp>
      <p:sp>
        <p:nvSpPr>
          <p:cNvPr id="3" name="Content Placeholder 2">
            <a:extLst>
              <a:ext uri="{FF2B5EF4-FFF2-40B4-BE49-F238E27FC236}">
                <a16:creationId xmlns:a16="http://schemas.microsoft.com/office/drawing/2014/main" id="{3A641B5B-B043-B0D5-558D-BF4CB9174B4B}"/>
              </a:ext>
            </a:extLst>
          </p:cNvPr>
          <p:cNvSpPr>
            <a:spLocks noGrp="1"/>
          </p:cNvSpPr>
          <p:nvPr>
            <p:ph idx="1"/>
          </p:nvPr>
        </p:nvSpPr>
        <p:spPr/>
        <p:txBody>
          <a:bodyPr/>
          <a:lstStyle/>
          <a:p>
            <a:pPr>
              <a:lnSpc>
                <a:spcPct val="250000"/>
              </a:lnSpc>
            </a:pPr>
            <a:r>
              <a:rPr lang="en-IN" sz="1800" kern="100" dirty="0">
                <a:solidFill>
                  <a:schemeClr val="tx1"/>
                </a:solidFill>
                <a:effectLst/>
                <a:latin typeface="Segoe UI" panose="020B0502040204020203" pitchFamily="34" charset="0"/>
                <a:ea typeface="Calibri" panose="020F0502020204030204" pitchFamily="34" charset="0"/>
                <a:cs typeface="Mangal" panose="02040503050203030202" pitchFamily="18" charset="0"/>
              </a:rPr>
              <a:t>First step identifies blank values in the data Using SQL. I found that there are no missing values in table name </a:t>
            </a:r>
            <a:r>
              <a:rPr lang="en-IN" sz="1800" b="1" kern="100" dirty="0">
                <a:solidFill>
                  <a:schemeClr val="tx1"/>
                </a:solidFill>
                <a:effectLst/>
                <a:latin typeface="Segoe UI" panose="020B0502040204020203" pitchFamily="34" charset="0"/>
                <a:ea typeface="Calibri" panose="020F0502020204030204" pitchFamily="34" charset="0"/>
                <a:cs typeface="Mangal" panose="02040503050203030202" pitchFamily="18" charset="0"/>
              </a:rPr>
              <a:t>book data</a:t>
            </a:r>
            <a:r>
              <a:rPr lang="en-IN" sz="1800" kern="100" dirty="0">
                <a:solidFill>
                  <a:schemeClr val="tx1"/>
                </a:solidFill>
                <a:effectLst/>
                <a:latin typeface="Segoe UI" panose="020B0502040204020203" pitchFamily="34" charset="0"/>
                <a:ea typeface="Calibri" panose="020F0502020204030204" pitchFamily="34" charset="0"/>
                <a:cs typeface="Mangal" panose="02040503050203030202" pitchFamily="18" charset="0"/>
              </a:rPr>
              <a:t>.</a:t>
            </a:r>
          </a:p>
          <a:p>
            <a:pPr>
              <a:lnSpc>
                <a:spcPct val="250000"/>
              </a:lnSpc>
            </a:pPr>
            <a:r>
              <a:rPr lang="en-IN" sz="1800" kern="100" dirty="0">
                <a:solidFill>
                  <a:schemeClr val="tx1"/>
                </a:solidFill>
                <a:effectLst/>
                <a:latin typeface="Segoe UI" panose="020B0502040204020203" pitchFamily="34" charset="0"/>
                <a:ea typeface="Calibri" panose="020F0502020204030204" pitchFamily="34" charset="0"/>
                <a:cs typeface="Mangal" panose="02040503050203030202" pitchFamily="18" charset="0"/>
              </a:rPr>
              <a:t>I use </a:t>
            </a:r>
            <a:r>
              <a:rPr lang="en-IN" sz="1800" b="1" kern="100" dirty="0">
                <a:solidFill>
                  <a:schemeClr val="tx1"/>
                </a:solidFill>
                <a:effectLst/>
                <a:latin typeface="Segoe UI" panose="020B0502040204020203" pitchFamily="34" charset="0"/>
                <a:ea typeface="Calibri" panose="020F0502020204030204" pitchFamily="34" charset="0"/>
                <a:cs typeface="Mangal" panose="02040503050203030202" pitchFamily="18" charset="0"/>
              </a:rPr>
              <a:t>index</a:t>
            </a:r>
            <a:r>
              <a:rPr lang="en-IN" sz="1800" kern="100" dirty="0">
                <a:solidFill>
                  <a:schemeClr val="tx1"/>
                </a:solidFill>
                <a:effectLst/>
                <a:latin typeface="Segoe UI" panose="020B0502040204020203" pitchFamily="34" charset="0"/>
                <a:ea typeface="Calibri" panose="020F0502020204030204" pitchFamily="34" charset="0"/>
                <a:cs typeface="Mangal" panose="02040503050203030202" pitchFamily="18" charset="0"/>
              </a:rPr>
              <a:t> column for identifying missing values cause index column is primary key in our table. After run this query I found that there are no missing and blank values in the table</a:t>
            </a:r>
            <a:endParaRPr lang="en-IN" sz="1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a:lnSpc>
                <a:spcPct val="250000"/>
              </a:lnSpc>
            </a:pPr>
            <a:endParaRPr lang="en-IN" sz="1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2064824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F0FD-D05D-47DD-17D3-F3343A545DC8}"/>
              </a:ext>
            </a:extLst>
          </p:cNvPr>
          <p:cNvSpPr>
            <a:spLocks noGrp="1"/>
          </p:cNvSpPr>
          <p:nvPr>
            <p:ph type="title"/>
          </p:nvPr>
        </p:nvSpPr>
        <p:spPr>
          <a:xfrm>
            <a:off x="913795" y="609600"/>
            <a:ext cx="9772134" cy="690282"/>
          </a:xfrm>
        </p:spPr>
        <p:txBody>
          <a:bodyPr>
            <a:normAutofit fontScale="90000"/>
          </a:bodyPr>
          <a:lstStyle/>
          <a:p>
            <a:pPr algn="l"/>
            <a:r>
              <a:rPr lang="en-IN" sz="2800" b="1" u="sng" kern="100" dirty="0">
                <a:solidFill>
                  <a:schemeClr val="tx1"/>
                </a:solidFill>
                <a:effectLst/>
                <a:latin typeface="Segoe UI" panose="020B0502040204020203" pitchFamily="34" charset="0"/>
                <a:ea typeface="Calibri" panose="020F0502020204030204" pitchFamily="34" charset="0"/>
                <a:cs typeface="Mangal" panose="02040503050203030202" pitchFamily="18" charset="0"/>
              </a:rPr>
              <a:t>Finding Outliers:</a:t>
            </a:r>
            <a:br>
              <a:rPr lang="en-IN" sz="2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endParaRPr lang="en-IN" sz="2800" dirty="0"/>
          </a:p>
        </p:txBody>
      </p:sp>
      <p:sp>
        <p:nvSpPr>
          <p:cNvPr id="3" name="Content Placeholder 2">
            <a:extLst>
              <a:ext uri="{FF2B5EF4-FFF2-40B4-BE49-F238E27FC236}">
                <a16:creationId xmlns:a16="http://schemas.microsoft.com/office/drawing/2014/main" id="{D577BCDB-D506-CF12-789A-1D92213CC304}"/>
              </a:ext>
            </a:extLst>
          </p:cNvPr>
          <p:cNvSpPr>
            <a:spLocks noGrp="1"/>
          </p:cNvSpPr>
          <p:nvPr>
            <p:ph idx="1"/>
          </p:nvPr>
        </p:nvSpPr>
        <p:spPr>
          <a:xfrm>
            <a:off x="913795" y="1515036"/>
            <a:ext cx="10353762" cy="4276164"/>
          </a:xfrm>
        </p:spPr>
        <p:txBody>
          <a:bodyPr/>
          <a:lstStyle/>
          <a:p>
            <a:pPr indent="457200">
              <a:lnSpc>
                <a:spcPct val="107000"/>
              </a:lnSpc>
              <a:spcBef>
                <a:spcPts val="1200"/>
              </a:spcBef>
              <a:spcAft>
                <a:spcPts val="800"/>
              </a:spcAft>
            </a:pPr>
            <a:r>
              <a:rPr lang="en-IN" sz="1800" kern="100" dirty="0">
                <a:solidFill>
                  <a:schemeClr val="tx1"/>
                </a:solidFill>
                <a:effectLst/>
                <a:latin typeface="Segoe UI" panose="020B0502040204020203" pitchFamily="34" charset="0"/>
                <a:ea typeface="Calibri" panose="020F0502020204030204" pitchFamily="34" charset="0"/>
                <a:cs typeface="Mangal" panose="02040503050203030202" pitchFamily="18" charset="0"/>
              </a:rPr>
              <a:t>"Identified outliers in book sales using IQR method, enhancing data quality for precise analysis and insights in PostgreSQL."</a:t>
            </a:r>
            <a:endParaRPr lang="en-IN" sz="1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indent="457200">
              <a:lnSpc>
                <a:spcPct val="107000"/>
              </a:lnSpc>
              <a:spcBef>
                <a:spcPts val="1200"/>
              </a:spcBef>
              <a:spcAft>
                <a:spcPts val="800"/>
              </a:spcAft>
            </a:pPr>
            <a:r>
              <a:rPr lang="en-IN" sz="1800" kern="100" dirty="0">
                <a:solidFill>
                  <a:schemeClr val="tx1"/>
                </a:solidFill>
                <a:effectLst/>
                <a:latin typeface="Segoe UI" panose="020B0502040204020203" pitchFamily="34" charset="0"/>
                <a:ea typeface="Calibri" panose="020F0502020204030204" pitchFamily="34" charset="0"/>
                <a:cs typeface="Mangal" panose="02040503050203030202" pitchFamily="18" charset="0"/>
              </a:rPr>
              <a:t>I use IQR Method for finding outliers in the dataset. </a:t>
            </a:r>
            <a:endParaRPr lang="en-IN" sz="1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6900" indent="0">
              <a:lnSpc>
                <a:spcPct val="107000"/>
              </a:lnSpc>
              <a:spcBef>
                <a:spcPts val="1200"/>
              </a:spcBef>
              <a:spcAft>
                <a:spcPts val="800"/>
              </a:spcAft>
              <a:buNone/>
            </a:pPr>
            <a:endParaRPr lang="en-IN" sz="1800" kern="100" dirty="0">
              <a:solidFill>
                <a:schemeClr val="tx1"/>
              </a:solidFill>
              <a:effectLst/>
              <a:latin typeface="Segoe UI" panose="020B0502040204020203" pitchFamily="34" charset="0"/>
              <a:ea typeface="Calibri" panose="020F0502020204030204" pitchFamily="34" charset="0"/>
              <a:cs typeface="Mangal" panose="02040503050203030202" pitchFamily="18" charset="0"/>
            </a:endParaRPr>
          </a:p>
          <a:p>
            <a:pPr marL="36900" indent="0">
              <a:lnSpc>
                <a:spcPct val="107000"/>
              </a:lnSpc>
              <a:spcBef>
                <a:spcPts val="1200"/>
              </a:spcBef>
              <a:spcAft>
                <a:spcPts val="800"/>
              </a:spcAft>
              <a:buNone/>
            </a:pPr>
            <a:r>
              <a:rPr lang="en-IN" sz="1800" kern="100" dirty="0">
                <a:solidFill>
                  <a:schemeClr val="tx1"/>
                </a:solidFill>
                <a:effectLst/>
                <a:latin typeface="Segoe UI" panose="020B0502040204020203" pitchFamily="34" charset="0"/>
                <a:ea typeface="Calibri" panose="020F0502020204030204" pitchFamily="34" charset="0"/>
                <a:cs typeface="Mangal" panose="02040503050203030202" pitchFamily="18" charset="0"/>
              </a:rPr>
              <a:t>  </a:t>
            </a:r>
            <a:br>
              <a:rPr lang="en-IN" sz="1800" kern="100" dirty="0">
                <a:solidFill>
                  <a:schemeClr val="tx1"/>
                </a:solidFill>
                <a:effectLst/>
                <a:latin typeface="Segoe UI" panose="020B0502040204020203" pitchFamily="34" charset="0"/>
                <a:ea typeface="Calibri" panose="020F0502020204030204" pitchFamily="34" charset="0"/>
                <a:cs typeface="Mangal" panose="02040503050203030202" pitchFamily="18" charset="0"/>
              </a:rPr>
            </a:br>
            <a:r>
              <a:rPr lang="en-IN" sz="1800" kern="100" dirty="0">
                <a:solidFill>
                  <a:schemeClr val="tx1"/>
                </a:solidFill>
                <a:effectLst/>
                <a:latin typeface="Segoe UI" panose="020B0502040204020203" pitchFamily="34" charset="0"/>
                <a:ea typeface="Calibri" panose="020F0502020204030204" pitchFamily="34" charset="0"/>
                <a:cs typeface="Mangal" panose="02040503050203030202" pitchFamily="18" charset="0"/>
              </a:rPr>
              <a:t> Using formula :</a:t>
            </a:r>
            <a:endParaRPr lang="en-IN" sz="1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indent="457200">
              <a:lnSpc>
                <a:spcPct val="107000"/>
              </a:lnSpc>
              <a:spcBef>
                <a:spcPts val="1200"/>
              </a:spcBef>
              <a:spcAft>
                <a:spcPts val="800"/>
              </a:spcAft>
            </a:pPr>
            <a:r>
              <a:rPr lang="en-IN" sz="1800" b="1"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a:t>
            </a:r>
            <a:r>
              <a:rPr lang="en-IN" sz="1800" b="1" kern="100" dirty="0" err="1">
                <a:solidFill>
                  <a:schemeClr val="tx1"/>
                </a:solidFill>
                <a:effectLst/>
                <a:latin typeface="Calibri" panose="020F0502020204030204" pitchFamily="34" charset="0"/>
                <a:ea typeface="Calibri" panose="020F0502020204030204" pitchFamily="34" charset="0"/>
                <a:cs typeface="Mangal" panose="02040503050203030202" pitchFamily="18" charset="0"/>
              </a:rPr>
              <a:t>gross_sales</a:t>
            </a:r>
            <a:r>
              <a:rPr lang="en-IN" sz="1800" b="1"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 &lt; Q1 - 1.5 * IQR) OR (</a:t>
            </a:r>
            <a:r>
              <a:rPr lang="en-IN" sz="1800" b="1" kern="100" dirty="0" err="1">
                <a:solidFill>
                  <a:schemeClr val="tx1"/>
                </a:solidFill>
                <a:effectLst/>
                <a:latin typeface="Calibri" panose="020F0502020204030204" pitchFamily="34" charset="0"/>
                <a:ea typeface="Calibri" panose="020F0502020204030204" pitchFamily="34" charset="0"/>
                <a:cs typeface="Mangal" panose="02040503050203030202" pitchFamily="18" charset="0"/>
              </a:rPr>
              <a:t>gross_sales</a:t>
            </a:r>
            <a:r>
              <a:rPr lang="en-IN" sz="1800" b="1"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 &gt; Q3 + 1.5 * IQR) </a:t>
            </a:r>
            <a:endParaRPr lang="en-IN" sz="1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indent="0">
              <a:lnSpc>
                <a:spcPct val="107000"/>
              </a:lnSpc>
              <a:spcBef>
                <a:spcPts val="1200"/>
              </a:spcBef>
              <a:spcAft>
                <a:spcPts val="800"/>
              </a:spcAft>
              <a:buNone/>
            </a:pPr>
            <a:r>
              <a:rPr lang="en-IN" sz="1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	       On column name – </a:t>
            </a:r>
            <a:r>
              <a:rPr lang="en-IN" sz="1800" kern="100" dirty="0" err="1">
                <a:solidFill>
                  <a:schemeClr val="tx1"/>
                </a:solidFill>
                <a:effectLst/>
                <a:latin typeface="Calibri" panose="020F0502020204030204" pitchFamily="34" charset="0"/>
                <a:ea typeface="Calibri" panose="020F0502020204030204" pitchFamily="34" charset="0"/>
                <a:cs typeface="Mangal" panose="02040503050203030202" pitchFamily="18" charset="0"/>
              </a:rPr>
              <a:t>gross_sales</a:t>
            </a:r>
            <a:endParaRPr lang="en-IN" sz="1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69110148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8185BEC-ECC1-8947-177A-CEDFC0AEF3A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3392" y="314768"/>
            <a:ext cx="6645216" cy="3772227"/>
          </a:xfrm>
          <a:prstGeom prst="rect">
            <a:avLst/>
          </a:prstGeom>
          <a:noFill/>
          <a:ln>
            <a:noFill/>
          </a:ln>
        </p:spPr>
      </p:pic>
      <p:pic>
        <p:nvPicPr>
          <p:cNvPr id="6" name="Picture 5">
            <a:extLst>
              <a:ext uri="{FF2B5EF4-FFF2-40B4-BE49-F238E27FC236}">
                <a16:creationId xmlns:a16="http://schemas.microsoft.com/office/drawing/2014/main" id="{2B2C5DD2-C1A9-F726-F8EC-14ECB4871E99}"/>
              </a:ext>
            </a:extLst>
          </p:cNvPr>
          <p:cNvPicPr>
            <a:picLocks noChangeAspect="1"/>
          </p:cNvPicPr>
          <p:nvPr/>
        </p:nvPicPr>
        <p:blipFill>
          <a:blip r:embed="rId3"/>
          <a:stretch>
            <a:fillRect/>
          </a:stretch>
        </p:blipFill>
        <p:spPr>
          <a:xfrm>
            <a:off x="2437730" y="4732209"/>
            <a:ext cx="7316539" cy="1381720"/>
          </a:xfrm>
          <a:prstGeom prst="rect">
            <a:avLst/>
          </a:prstGeom>
        </p:spPr>
      </p:pic>
    </p:spTree>
    <p:extLst>
      <p:ext uri="{BB962C8B-B14F-4D97-AF65-F5344CB8AC3E}">
        <p14:creationId xmlns:p14="http://schemas.microsoft.com/office/powerpoint/2010/main" val="160657676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5F00-B4CE-1400-E50F-763ACEBF082C}"/>
              </a:ext>
            </a:extLst>
          </p:cNvPr>
          <p:cNvSpPr>
            <a:spLocks noGrp="1"/>
          </p:cNvSpPr>
          <p:nvPr>
            <p:ph type="title"/>
          </p:nvPr>
        </p:nvSpPr>
        <p:spPr>
          <a:xfrm>
            <a:off x="913795" y="98611"/>
            <a:ext cx="7925405" cy="663389"/>
          </a:xfrm>
        </p:spPr>
        <p:txBody>
          <a:bodyPr/>
          <a:lstStyle/>
          <a:p>
            <a:pPr algn="l"/>
            <a:r>
              <a:rPr lang="en-IN" sz="1800" b="1" dirty="0">
                <a:effectLst/>
                <a:latin typeface="Calibri" panose="020F0502020204030204" pitchFamily="34" charset="0"/>
                <a:ea typeface="Calibri" panose="020F0502020204030204" pitchFamily="34" charset="0"/>
                <a:cs typeface="Mangal" panose="02040503050203030202" pitchFamily="18" charset="0"/>
              </a:rPr>
              <a:t>1 )  Who are the top 5 authors with the highest rating for which book ?</a:t>
            </a:r>
            <a:endParaRPr lang="en-IN" dirty="0"/>
          </a:p>
        </p:txBody>
      </p:sp>
      <p:pic>
        <p:nvPicPr>
          <p:cNvPr id="4" name="Content Placeholder 3">
            <a:extLst>
              <a:ext uri="{FF2B5EF4-FFF2-40B4-BE49-F238E27FC236}">
                <a16:creationId xmlns:a16="http://schemas.microsoft.com/office/drawing/2014/main" id="{2E8FEB50-E409-A145-8609-8A7140CCCAC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4585" y="1401738"/>
            <a:ext cx="9112876" cy="1224921"/>
          </a:xfrm>
          <a:prstGeom prst="rect">
            <a:avLst/>
          </a:prstGeom>
          <a:noFill/>
          <a:ln>
            <a:noFill/>
          </a:ln>
        </p:spPr>
      </p:pic>
      <p:pic>
        <p:nvPicPr>
          <p:cNvPr id="5" name="Picture 4">
            <a:extLst>
              <a:ext uri="{FF2B5EF4-FFF2-40B4-BE49-F238E27FC236}">
                <a16:creationId xmlns:a16="http://schemas.microsoft.com/office/drawing/2014/main" id="{F2CDACAF-B275-FCC7-18B2-C5B29931B3FE}"/>
              </a:ext>
            </a:extLst>
          </p:cNvPr>
          <p:cNvPicPr>
            <a:picLocks noChangeAspect="1"/>
          </p:cNvPicPr>
          <p:nvPr/>
        </p:nvPicPr>
        <p:blipFill>
          <a:blip r:embed="rId3"/>
          <a:stretch>
            <a:fillRect/>
          </a:stretch>
        </p:blipFill>
        <p:spPr>
          <a:xfrm>
            <a:off x="1494585" y="3102952"/>
            <a:ext cx="9112876" cy="3208201"/>
          </a:xfrm>
          <a:prstGeom prst="rect">
            <a:avLst/>
          </a:prstGeom>
        </p:spPr>
      </p:pic>
    </p:spTree>
    <p:extLst>
      <p:ext uri="{BB962C8B-B14F-4D97-AF65-F5344CB8AC3E}">
        <p14:creationId xmlns:p14="http://schemas.microsoft.com/office/powerpoint/2010/main" val="32134930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{B56C0F89-EFDB-473E-9166-E214BB84E10B}tf11665031_win32</Template>
  <TotalTime>1813</TotalTime>
  <Words>530</Words>
  <Application>Microsoft Office PowerPoint</Application>
  <PresentationFormat>Widescreen</PresentationFormat>
  <Paragraphs>41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 Nova</vt:lpstr>
      <vt:lpstr>Arial Nova Light</vt:lpstr>
      <vt:lpstr>Calibri</vt:lpstr>
      <vt:lpstr>Segoe UI</vt:lpstr>
      <vt:lpstr>Söhne</vt:lpstr>
      <vt:lpstr>Wingdings 2</vt:lpstr>
      <vt:lpstr>SlateVTI</vt:lpstr>
      <vt:lpstr>Book data Analyses Using SQL</vt:lpstr>
      <vt:lpstr>BOOK DATA ANALYZE</vt:lpstr>
      <vt:lpstr>DATASET OVERVIEW</vt:lpstr>
      <vt:lpstr>Introduction :</vt:lpstr>
      <vt:lpstr>Problem Statement</vt:lpstr>
      <vt:lpstr>Data Cleaning Process </vt:lpstr>
      <vt:lpstr>Finding Outliers: </vt:lpstr>
      <vt:lpstr>PowerPoint Presentation</vt:lpstr>
      <vt:lpstr>1 )  Who are the top 5 authors with the highest rating for which book ?</vt:lpstr>
      <vt:lpstr>2 ) -- How many books were published after 2010 and which year the count is highest?</vt:lpstr>
      <vt:lpstr>3 ) Give the list of books, along with their publishing years and units sold, written by a specific   author. </vt:lpstr>
      <vt:lpstr>4 )Impact of book pricing on sales, revenue, and average ratings </vt:lpstr>
      <vt:lpstr>PowerPoint Presentation</vt:lpstr>
      <vt:lpstr> 6) How much Impact on publishers on book success :</vt:lpstr>
      <vt:lpstr>4 ) Insights and Recommendations :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data Analyses Using SQL</dc:title>
  <dc:creator>Ganesh Kagale</dc:creator>
  <cp:lastModifiedBy>Ganesh Kagale</cp:lastModifiedBy>
  <cp:revision>7</cp:revision>
  <dcterms:created xsi:type="dcterms:W3CDTF">2023-12-28T13:17:58Z</dcterms:created>
  <dcterms:modified xsi:type="dcterms:W3CDTF">2024-01-03T08:38:18Z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