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57"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58A265D-631F-4B3F-BBB8-F72765BDC881}">
          <p14:sldIdLst>
            <p14:sldId id="256"/>
            <p14:sldId id="257"/>
            <p14:sldId id="276"/>
            <p14:sldId id="277"/>
            <p14:sldId id="278"/>
            <p14:sldId id="279"/>
            <p14:sldId id="280"/>
            <p14:sldId id="281"/>
            <p14:sldId id="282"/>
            <p14:sldId id="283"/>
            <p14:sldId id="284"/>
            <p14:sldId id="285"/>
            <p14:sldId id="286"/>
            <p14:sldId id="287"/>
            <p14:sldId id="288"/>
            <p14:sldId id="27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icharla GNV Swamy Naidu" initials="KGSN" lastIdx="1" clrIdx="0">
    <p:extLst>
      <p:ext uri="{19B8F6BF-5375-455C-9EA6-DF929625EA0E}">
        <p15:presenceInfo xmlns:p15="http://schemas.microsoft.com/office/powerpoint/2012/main" userId="Karicharla GNV Swamy Naid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autoAdjust="0"/>
  </p:normalViewPr>
  <p:slideViewPr>
    <p:cSldViewPr snapToGrid="0">
      <p:cViewPr>
        <p:scale>
          <a:sx n="66" d="100"/>
          <a:sy n="66" d="100"/>
        </p:scale>
        <p:origin x="900" y="22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4DA872-DB3A-4E17-933B-E9AB2069A8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CF75606-F6C3-448F-9060-70DDF26153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E8DB8D-D6CC-4FDF-95A3-D9ADCCCB12F0}" type="datetimeFigureOut">
              <a:rPr lang="en-US" smtClean="0"/>
              <a:t>12/20/2020</a:t>
            </a:fld>
            <a:endParaRPr lang="en-US" dirty="0"/>
          </a:p>
        </p:txBody>
      </p:sp>
      <p:sp>
        <p:nvSpPr>
          <p:cNvPr id="4" name="Footer Placeholder 3">
            <a:extLst>
              <a:ext uri="{FF2B5EF4-FFF2-40B4-BE49-F238E27FC236}">
                <a16:creationId xmlns:a16="http://schemas.microsoft.com/office/drawing/2014/main" id="{DBC0F66D-07B6-4E09-BD99-C962D129373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FE05FD-4253-48EF-8B9D-9D8DCE075C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86F7D1-0950-4840-A7AB-8828B4264C2A}" type="slidenum">
              <a:rPr lang="en-US" smtClean="0"/>
              <a:t>‹#›</a:t>
            </a:fld>
            <a:endParaRPr lang="en-US" dirty="0"/>
          </a:p>
        </p:txBody>
      </p:sp>
    </p:spTree>
    <p:extLst>
      <p:ext uri="{BB962C8B-B14F-4D97-AF65-F5344CB8AC3E}">
        <p14:creationId xmlns:p14="http://schemas.microsoft.com/office/powerpoint/2010/main" val="18817688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40B9E9-78A8-482C-A1C0-0C4B6055FF54}" type="datetimeFigureOut">
              <a:rPr lang="en-US" smtClean="0"/>
              <a:t>12/20/2020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FBCDED-BD55-429A-8893-8CD8ABD18F4B}" type="slidenum">
              <a:rPr lang="en-US" smtClean="0"/>
              <a:t>‹#›</a:t>
            </a:fld>
            <a:endParaRPr lang="en-US" dirty="0"/>
          </a:p>
        </p:txBody>
      </p:sp>
    </p:spTree>
    <p:extLst>
      <p:ext uri="{BB962C8B-B14F-4D97-AF65-F5344CB8AC3E}">
        <p14:creationId xmlns:p14="http://schemas.microsoft.com/office/powerpoint/2010/main" val="2760880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1AC07-2C2B-4561-8F52-C95FDD65BB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2AF1A8-32DE-47F8-A030-1BC4F5BE5B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F3AE68-A6B8-458B-863C-205911069D01}"/>
              </a:ext>
            </a:extLst>
          </p:cNvPr>
          <p:cNvSpPr>
            <a:spLocks noGrp="1"/>
          </p:cNvSpPr>
          <p:nvPr>
            <p:ph type="dt" sz="half" idx="10"/>
          </p:nvPr>
        </p:nvSpPr>
        <p:spPr/>
        <p:txBody>
          <a:bodyPr/>
          <a:lstStyle/>
          <a:p>
            <a:fld id="{C2834009-A747-4E68-AB5A-79580ABE9CD8}" type="datetimeFigureOut">
              <a:rPr lang="en-US" smtClean="0"/>
              <a:t>12/20/2020</a:t>
            </a:fld>
            <a:endParaRPr lang="en-US" dirty="0"/>
          </a:p>
        </p:txBody>
      </p:sp>
      <p:sp>
        <p:nvSpPr>
          <p:cNvPr id="5" name="Footer Placeholder 4">
            <a:extLst>
              <a:ext uri="{FF2B5EF4-FFF2-40B4-BE49-F238E27FC236}">
                <a16:creationId xmlns:a16="http://schemas.microsoft.com/office/drawing/2014/main" id="{44C06ADC-2F96-423F-9F49-141EE31929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D61CB7C-320B-4576-BC83-594DF1F389DD}"/>
              </a:ext>
            </a:extLst>
          </p:cNvPr>
          <p:cNvSpPr>
            <a:spLocks noGrp="1"/>
          </p:cNvSpPr>
          <p:nvPr>
            <p:ph type="sldNum" sz="quarter" idx="12"/>
          </p:nvPr>
        </p:nvSpPr>
        <p:spPr/>
        <p:txBody>
          <a:bodyPr/>
          <a:lstStyle/>
          <a:p>
            <a:fld id="{83727D4F-E239-429A-A688-1BC42EFC03C4}" type="slidenum">
              <a:rPr lang="en-US" smtClean="0"/>
              <a:t>‹#›</a:t>
            </a:fld>
            <a:endParaRPr lang="en-US" dirty="0"/>
          </a:p>
        </p:txBody>
      </p:sp>
    </p:spTree>
    <p:extLst>
      <p:ext uri="{BB962C8B-B14F-4D97-AF65-F5344CB8AC3E}">
        <p14:creationId xmlns:p14="http://schemas.microsoft.com/office/powerpoint/2010/main" val="152922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D2EC2-11EE-4CCC-8C7E-3F1F88E13C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9EE35B-4B71-4673-B8F7-64D05D09F5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09F752-FE63-4871-B425-AD400EA54CB9}"/>
              </a:ext>
            </a:extLst>
          </p:cNvPr>
          <p:cNvSpPr>
            <a:spLocks noGrp="1"/>
          </p:cNvSpPr>
          <p:nvPr>
            <p:ph type="dt" sz="half" idx="10"/>
          </p:nvPr>
        </p:nvSpPr>
        <p:spPr/>
        <p:txBody>
          <a:bodyPr/>
          <a:lstStyle/>
          <a:p>
            <a:fld id="{C2834009-A747-4E68-AB5A-79580ABE9CD8}" type="datetimeFigureOut">
              <a:rPr lang="en-US" smtClean="0"/>
              <a:t>12/20/2020</a:t>
            </a:fld>
            <a:endParaRPr lang="en-US" dirty="0"/>
          </a:p>
        </p:txBody>
      </p:sp>
      <p:sp>
        <p:nvSpPr>
          <p:cNvPr id="5" name="Footer Placeholder 4">
            <a:extLst>
              <a:ext uri="{FF2B5EF4-FFF2-40B4-BE49-F238E27FC236}">
                <a16:creationId xmlns:a16="http://schemas.microsoft.com/office/drawing/2014/main" id="{CBABB838-6D10-4B40-8C14-2EBC510F14E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098A0C-F88D-4377-8470-F00431030231}"/>
              </a:ext>
            </a:extLst>
          </p:cNvPr>
          <p:cNvSpPr>
            <a:spLocks noGrp="1"/>
          </p:cNvSpPr>
          <p:nvPr>
            <p:ph type="sldNum" sz="quarter" idx="12"/>
          </p:nvPr>
        </p:nvSpPr>
        <p:spPr/>
        <p:txBody>
          <a:bodyPr/>
          <a:lstStyle/>
          <a:p>
            <a:fld id="{83727D4F-E239-429A-A688-1BC42EFC03C4}" type="slidenum">
              <a:rPr lang="en-US" smtClean="0"/>
              <a:t>‹#›</a:t>
            </a:fld>
            <a:endParaRPr lang="en-US" dirty="0"/>
          </a:p>
        </p:txBody>
      </p:sp>
    </p:spTree>
    <p:extLst>
      <p:ext uri="{BB962C8B-B14F-4D97-AF65-F5344CB8AC3E}">
        <p14:creationId xmlns:p14="http://schemas.microsoft.com/office/powerpoint/2010/main" val="2202405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AECED7-100C-4A78-B1CC-F4B56146CB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6DC1E4-5A4F-4FB4-8F16-4F23294CE9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D0B7CE-B124-4E98-B385-3AD145CF9DFC}"/>
              </a:ext>
            </a:extLst>
          </p:cNvPr>
          <p:cNvSpPr>
            <a:spLocks noGrp="1"/>
          </p:cNvSpPr>
          <p:nvPr>
            <p:ph type="dt" sz="half" idx="10"/>
          </p:nvPr>
        </p:nvSpPr>
        <p:spPr/>
        <p:txBody>
          <a:bodyPr/>
          <a:lstStyle/>
          <a:p>
            <a:fld id="{C2834009-A747-4E68-AB5A-79580ABE9CD8}" type="datetimeFigureOut">
              <a:rPr lang="en-US" smtClean="0"/>
              <a:t>12/20/2020</a:t>
            </a:fld>
            <a:endParaRPr lang="en-US" dirty="0"/>
          </a:p>
        </p:txBody>
      </p:sp>
      <p:sp>
        <p:nvSpPr>
          <p:cNvPr id="5" name="Footer Placeholder 4">
            <a:extLst>
              <a:ext uri="{FF2B5EF4-FFF2-40B4-BE49-F238E27FC236}">
                <a16:creationId xmlns:a16="http://schemas.microsoft.com/office/drawing/2014/main" id="{C7D5F7C9-020A-4BB7-A664-A2F27321458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A5AD707-6EB0-4644-B386-628DDD21BBE7}"/>
              </a:ext>
            </a:extLst>
          </p:cNvPr>
          <p:cNvSpPr>
            <a:spLocks noGrp="1"/>
          </p:cNvSpPr>
          <p:nvPr>
            <p:ph type="sldNum" sz="quarter" idx="12"/>
          </p:nvPr>
        </p:nvSpPr>
        <p:spPr/>
        <p:txBody>
          <a:bodyPr/>
          <a:lstStyle/>
          <a:p>
            <a:fld id="{83727D4F-E239-429A-A688-1BC42EFC03C4}" type="slidenum">
              <a:rPr lang="en-US" smtClean="0"/>
              <a:t>‹#›</a:t>
            </a:fld>
            <a:endParaRPr lang="en-US" dirty="0"/>
          </a:p>
        </p:txBody>
      </p:sp>
    </p:spTree>
    <p:extLst>
      <p:ext uri="{BB962C8B-B14F-4D97-AF65-F5344CB8AC3E}">
        <p14:creationId xmlns:p14="http://schemas.microsoft.com/office/powerpoint/2010/main" val="3762348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73C3C-9D20-4B87-8B44-15713FB890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1DC45F-A66E-44C9-A6F5-AB10CE4D8D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AD1ED8-7C4B-4E9A-B632-50E82591B351}"/>
              </a:ext>
            </a:extLst>
          </p:cNvPr>
          <p:cNvSpPr>
            <a:spLocks noGrp="1"/>
          </p:cNvSpPr>
          <p:nvPr>
            <p:ph type="dt" sz="half" idx="10"/>
          </p:nvPr>
        </p:nvSpPr>
        <p:spPr/>
        <p:txBody>
          <a:bodyPr/>
          <a:lstStyle/>
          <a:p>
            <a:fld id="{C2834009-A747-4E68-AB5A-79580ABE9CD8}" type="datetimeFigureOut">
              <a:rPr lang="en-US" smtClean="0"/>
              <a:t>12/20/2020</a:t>
            </a:fld>
            <a:endParaRPr lang="en-US" dirty="0"/>
          </a:p>
        </p:txBody>
      </p:sp>
      <p:sp>
        <p:nvSpPr>
          <p:cNvPr id="5" name="Footer Placeholder 4">
            <a:extLst>
              <a:ext uri="{FF2B5EF4-FFF2-40B4-BE49-F238E27FC236}">
                <a16:creationId xmlns:a16="http://schemas.microsoft.com/office/drawing/2014/main" id="{D2720322-D25C-4226-9D0C-201510B218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AEA6AB-565B-4DA3-AFBD-3C0D6BA226A7}"/>
              </a:ext>
            </a:extLst>
          </p:cNvPr>
          <p:cNvSpPr>
            <a:spLocks noGrp="1"/>
          </p:cNvSpPr>
          <p:nvPr>
            <p:ph type="sldNum" sz="quarter" idx="12"/>
          </p:nvPr>
        </p:nvSpPr>
        <p:spPr/>
        <p:txBody>
          <a:bodyPr/>
          <a:lstStyle/>
          <a:p>
            <a:fld id="{83727D4F-E239-429A-A688-1BC42EFC03C4}" type="slidenum">
              <a:rPr lang="en-US" smtClean="0"/>
              <a:t>‹#›</a:t>
            </a:fld>
            <a:endParaRPr lang="en-US" dirty="0"/>
          </a:p>
        </p:txBody>
      </p:sp>
    </p:spTree>
    <p:extLst>
      <p:ext uri="{BB962C8B-B14F-4D97-AF65-F5344CB8AC3E}">
        <p14:creationId xmlns:p14="http://schemas.microsoft.com/office/powerpoint/2010/main" val="165493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90BBD-EA77-4F3A-9155-73E58C22BE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A0E04D-CFC1-40BF-93CF-2B812C2371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EA0AE2-01E5-4359-A785-DC191DBAC148}"/>
              </a:ext>
            </a:extLst>
          </p:cNvPr>
          <p:cNvSpPr>
            <a:spLocks noGrp="1"/>
          </p:cNvSpPr>
          <p:nvPr>
            <p:ph type="dt" sz="half" idx="10"/>
          </p:nvPr>
        </p:nvSpPr>
        <p:spPr/>
        <p:txBody>
          <a:bodyPr/>
          <a:lstStyle/>
          <a:p>
            <a:fld id="{C2834009-A747-4E68-AB5A-79580ABE9CD8}" type="datetimeFigureOut">
              <a:rPr lang="en-US" smtClean="0"/>
              <a:t>12/20/2020</a:t>
            </a:fld>
            <a:endParaRPr lang="en-US" dirty="0"/>
          </a:p>
        </p:txBody>
      </p:sp>
      <p:sp>
        <p:nvSpPr>
          <p:cNvPr id="5" name="Footer Placeholder 4">
            <a:extLst>
              <a:ext uri="{FF2B5EF4-FFF2-40B4-BE49-F238E27FC236}">
                <a16:creationId xmlns:a16="http://schemas.microsoft.com/office/drawing/2014/main" id="{4373BA46-E2FE-42A0-9502-B80CEBDEF1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36BCD35-264F-4F87-A4B0-08D5F5EECAFD}"/>
              </a:ext>
            </a:extLst>
          </p:cNvPr>
          <p:cNvSpPr>
            <a:spLocks noGrp="1"/>
          </p:cNvSpPr>
          <p:nvPr>
            <p:ph type="sldNum" sz="quarter" idx="12"/>
          </p:nvPr>
        </p:nvSpPr>
        <p:spPr/>
        <p:txBody>
          <a:bodyPr/>
          <a:lstStyle/>
          <a:p>
            <a:fld id="{83727D4F-E239-429A-A688-1BC42EFC03C4}" type="slidenum">
              <a:rPr lang="en-US" smtClean="0"/>
              <a:t>‹#›</a:t>
            </a:fld>
            <a:endParaRPr lang="en-US" dirty="0"/>
          </a:p>
        </p:txBody>
      </p:sp>
    </p:spTree>
    <p:extLst>
      <p:ext uri="{BB962C8B-B14F-4D97-AF65-F5344CB8AC3E}">
        <p14:creationId xmlns:p14="http://schemas.microsoft.com/office/powerpoint/2010/main" val="2508543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287F3-2595-41C1-9F73-0048195924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DD2A30-C990-4918-8449-7E4B9ADF33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5F5350-AB10-4EA5-AC48-D23A765D64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A3AE79-3910-404D-9D65-0F8A800168F6}"/>
              </a:ext>
            </a:extLst>
          </p:cNvPr>
          <p:cNvSpPr>
            <a:spLocks noGrp="1"/>
          </p:cNvSpPr>
          <p:nvPr>
            <p:ph type="dt" sz="half" idx="10"/>
          </p:nvPr>
        </p:nvSpPr>
        <p:spPr/>
        <p:txBody>
          <a:bodyPr/>
          <a:lstStyle/>
          <a:p>
            <a:fld id="{C2834009-A747-4E68-AB5A-79580ABE9CD8}" type="datetimeFigureOut">
              <a:rPr lang="en-US" smtClean="0"/>
              <a:t>12/20/2020</a:t>
            </a:fld>
            <a:endParaRPr lang="en-US" dirty="0"/>
          </a:p>
        </p:txBody>
      </p:sp>
      <p:sp>
        <p:nvSpPr>
          <p:cNvPr id="6" name="Footer Placeholder 5">
            <a:extLst>
              <a:ext uri="{FF2B5EF4-FFF2-40B4-BE49-F238E27FC236}">
                <a16:creationId xmlns:a16="http://schemas.microsoft.com/office/drawing/2014/main" id="{A33092EE-D69F-4A2B-84C8-788FBFE84DC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396F34A-9D3B-4DC3-87B6-55153E5EDD3C}"/>
              </a:ext>
            </a:extLst>
          </p:cNvPr>
          <p:cNvSpPr>
            <a:spLocks noGrp="1"/>
          </p:cNvSpPr>
          <p:nvPr>
            <p:ph type="sldNum" sz="quarter" idx="12"/>
          </p:nvPr>
        </p:nvSpPr>
        <p:spPr/>
        <p:txBody>
          <a:bodyPr/>
          <a:lstStyle/>
          <a:p>
            <a:fld id="{83727D4F-E239-429A-A688-1BC42EFC03C4}" type="slidenum">
              <a:rPr lang="en-US" smtClean="0"/>
              <a:t>‹#›</a:t>
            </a:fld>
            <a:endParaRPr lang="en-US" dirty="0"/>
          </a:p>
        </p:txBody>
      </p:sp>
    </p:spTree>
    <p:extLst>
      <p:ext uri="{BB962C8B-B14F-4D97-AF65-F5344CB8AC3E}">
        <p14:creationId xmlns:p14="http://schemas.microsoft.com/office/powerpoint/2010/main" val="2172370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98C4B-5935-42B4-96D7-E6ACAF9CFE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F7A059-BD36-4F9B-AFA4-159CB0E189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7EFD56-6944-47CA-B54F-4A5CBD1F10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ABAAAB-F349-48AF-BBA9-4368B41968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3F41C6-0B6C-48FE-ADD9-2FAD93B200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3E23A6-A84F-44D3-B258-8C222D138900}"/>
              </a:ext>
            </a:extLst>
          </p:cNvPr>
          <p:cNvSpPr>
            <a:spLocks noGrp="1"/>
          </p:cNvSpPr>
          <p:nvPr>
            <p:ph type="dt" sz="half" idx="10"/>
          </p:nvPr>
        </p:nvSpPr>
        <p:spPr/>
        <p:txBody>
          <a:bodyPr/>
          <a:lstStyle/>
          <a:p>
            <a:fld id="{C2834009-A747-4E68-AB5A-79580ABE9CD8}" type="datetimeFigureOut">
              <a:rPr lang="en-US" smtClean="0"/>
              <a:t>12/20/2020</a:t>
            </a:fld>
            <a:endParaRPr lang="en-US" dirty="0"/>
          </a:p>
        </p:txBody>
      </p:sp>
      <p:sp>
        <p:nvSpPr>
          <p:cNvPr id="8" name="Footer Placeholder 7">
            <a:extLst>
              <a:ext uri="{FF2B5EF4-FFF2-40B4-BE49-F238E27FC236}">
                <a16:creationId xmlns:a16="http://schemas.microsoft.com/office/drawing/2014/main" id="{BAA9D40C-DC98-4B46-8832-583142A0237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D9DA744-054D-434C-B6B6-A0B82F068EA5}"/>
              </a:ext>
            </a:extLst>
          </p:cNvPr>
          <p:cNvSpPr>
            <a:spLocks noGrp="1"/>
          </p:cNvSpPr>
          <p:nvPr>
            <p:ph type="sldNum" sz="quarter" idx="12"/>
          </p:nvPr>
        </p:nvSpPr>
        <p:spPr/>
        <p:txBody>
          <a:bodyPr/>
          <a:lstStyle/>
          <a:p>
            <a:fld id="{83727D4F-E239-429A-A688-1BC42EFC03C4}" type="slidenum">
              <a:rPr lang="en-US" smtClean="0"/>
              <a:t>‹#›</a:t>
            </a:fld>
            <a:endParaRPr lang="en-US" dirty="0"/>
          </a:p>
        </p:txBody>
      </p:sp>
    </p:spTree>
    <p:extLst>
      <p:ext uri="{BB962C8B-B14F-4D97-AF65-F5344CB8AC3E}">
        <p14:creationId xmlns:p14="http://schemas.microsoft.com/office/powerpoint/2010/main" val="1652490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5816A-58E1-4308-B731-97C90F8911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3C2CEC-80AF-49AE-B90F-21840DD0605A}"/>
              </a:ext>
            </a:extLst>
          </p:cNvPr>
          <p:cNvSpPr>
            <a:spLocks noGrp="1"/>
          </p:cNvSpPr>
          <p:nvPr>
            <p:ph type="dt" sz="half" idx="10"/>
          </p:nvPr>
        </p:nvSpPr>
        <p:spPr/>
        <p:txBody>
          <a:bodyPr/>
          <a:lstStyle/>
          <a:p>
            <a:fld id="{C2834009-A747-4E68-AB5A-79580ABE9CD8}" type="datetimeFigureOut">
              <a:rPr lang="en-US" smtClean="0"/>
              <a:t>12/20/2020</a:t>
            </a:fld>
            <a:endParaRPr lang="en-US" dirty="0"/>
          </a:p>
        </p:txBody>
      </p:sp>
      <p:sp>
        <p:nvSpPr>
          <p:cNvPr id="4" name="Footer Placeholder 3">
            <a:extLst>
              <a:ext uri="{FF2B5EF4-FFF2-40B4-BE49-F238E27FC236}">
                <a16:creationId xmlns:a16="http://schemas.microsoft.com/office/drawing/2014/main" id="{4E5D6E76-C063-4156-82CF-9F9D14263FF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DA84DE6-1E5E-4CB5-82DA-DE7AADEF1692}"/>
              </a:ext>
            </a:extLst>
          </p:cNvPr>
          <p:cNvSpPr>
            <a:spLocks noGrp="1"/>
          </p:cNvSpPr>
          <p:nvPr>
            <p:ph type="sldNum" sz="quarter" idx="12"/>
          </p:nvPr>
        </p:nvSpPr>
        <p:spPr/>
        <p:txBody>
          <a:bodyPr/>
          <a:lstStyle/>
          <a:p>
            <a:fld id="{83727D4F-E239-429A-A688-1BC42EFC03C4}" type="slidenum">
              <a:rPr lang="en-US" smtClean="0"/>
              <a:t>‹#›</a:t>
            </a:fld>
            <a:endParaRPr lang="en-US" dirty="0"/>
          </a:p>
        </p:txBody>
      </p:sp>
    </p:spTree>
    <p:extLst>
      <p:ext uri="{BB962C8B-B14F-4D97-AF65-F5344CB8AC3E}">
        <p14:creationId xmlns:p14="http://schemas.microsoft.com/office/powerpoint/2010/main" val="2491342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5E86C7-B5B9-4237-B28C-C3C39DD59997}"/>
              </a:ext>
            </a:extLst>
          </p:cNvPr>
          <p:cNvSpPr>
            <a:spLocks noGrp="1"/>
          </p:cNvSpPr>
          <p:nvPr>
            <p:ph type="dt" sz="half" idx="10"/>
          </p:nvPr>
        </p:nvSpPr>
        <p:spPr/>
        <p:txBody>
          <a:bodyPr/>
          <a:lstStyle/>
          <a:p>
            <a:fld id="{C2834009-A747-4E68-AB5A-79580ABE9CD8}" type="datetimeFigureOut">
              <a:rPr lang="en-US" smtClean="0"/>
              <a:t>12/20/2020</a:t>
            </a:fld>
            <a:endParaRPr lang="en-US" dirty="0"/>
          </a:p>
        </p:txBody>
      </p:sp>
      <p:sp>
        <p:nvSpPr>
          <p:cNvPr id="3" name="Footer Placeholder 2">
            <a:extLst>
              <a:ext uri="{FF2B5EF4-FFF2-40B4-BE49-F238E27FC236}">
                <a16:creationId xmlns:a16="http://schemas.microsoft.com/office/drawing/2014/main" id="{0F4DA88B-3A96-427B-8CDA-AC613B9B429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C022082-E040-4CF3-958F-CAFCC5B5FB7C}"/>
              </a:ext>
            </a:extLst>
          </p:cNvPr>
          <p:cNvSpPr>
            <a:spLocks noGrp="1"/>
          </p:cNvSpPr>
          <p:nvPr>
            <p:ph type="sldNum" sz="quarter" idx="12"/>
          </p:nvPr>
        </p:nvSpPr>
        <p:spPr/>
        <p:txBody>
          <a:bodyPr/>
          <a:lstStyle/>
          <a:p>
            <a:fld id="{83727D4F-E239-429A-A688-1BC42EFC03C4}" type="slidenum">
              <a:rPr lang="en-US" smtClean="0"/>
              <a:t>‹#›</a:t>
            </a:fld>
            <a:endParaRPr lang="en-US" dirty="0"/>
          </a:p>
        </p:txBody>
      </p:sp>
    </p:spTree>
    <p:extLst>
      <p:ext uri="{BB962C8B-B14F-4D97-AF65-F5344CB8AC3E}">
        <p14:creationId xmlns:p14="http://schemas.microsoft.com/office/powerpoint/2010/main" val="716186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42A1B-91AF-45C3-9794-2FB51D280E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1BABDF-95E8-4856-BD5F-C36D7084B1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CF2E78-1F9F-4ECC-9BDA-9FDFF820D0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544558-1DD9-4B4D-907D-4B597378D2F2}"/>
              </a:ext>
            </a:extLst>
          </p:cNvPr>
          <p:cNvSpPr>
            <a:spLocks noGrp="1"/>
          </p:cNvSpPr>
          <p:nvPr>
            <p:ph type="dt" sz="half" idx="10"/>
          </p:nvPr>
        </p:nvSpPr>
        <p:spPr/>
        <p:txBody>
          <a:bodyPr/>
          <a:lstStyle/>
          <a:p>
            <a:fld id="{C2834009-A747-4E68-AB5A-79580ABE9CD8}" type="datetimeFigureOut">
              <a:rPr lang="en-US" smtClean="0"/>
              <a:t>12/20/2020</a:t>
            </a:fld>
            <a:endParaRPr lang="en-US" dirty="0"/>
          </a:p>
        </p:txBody>
      </p:sp>
      <p:sp>
        <p:nvSpPr>
          <p:cNvPr id="6" name="Footer Placeholder 5">
            <a:extLst>
              <a:ext uri="{FF2B5EF4-FFF2-40B4-BE49-F238E27FC236}">
                <a16:creationId xmlns:a16="http://schemas.microsoft.com/office/drawing/2014/main" id="{F785CE34-84D4-45BA-AACD-BC3D14CF2D7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EEDCFAE-D226-4D27-AA90-E682F6910498}"/>
              </a:ext>
            </a:extLst>
          </p:cNvPr>
          <p:cNvSpPr>
            <a:spLocks noGrp="1"/>
          </p:cNvSpPr>
          <p:nvPr>
            <p:ph type="sldNum" sz="quarter" idx="12"/>
          </p:nvPr>
        </p:nvSpPr>
        <p:spPr/>
        <p:txBody>
          <a:bodyPr/>
          <a:lstStyle/>
          <a:p>
            <a:fld id="{83727D4F-E239-429A-A688-1BC42EFC03C4}" type="slidenum">
              <a:rPr lang="en-US" smtClean="0"/>
              <a:t>‹#›</a:t>
            </a:fld>
            <a:endParaRPr lang="en-US" dirty="0"/>
          </a:p>
        </p:txBody>
      </p:sp>
    </p:spTree>
    <p:extLst>
      <p:ext uri="{BB962C8B-B14F-4D97-AF65-F5344CB8AC3E}">
        <p14:creationId xmlns:p14="http://schemas.microsoft.com/office/powerpoint/2010/main" val="3687232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63485-E22D-450A-92D6-81612CB9DE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EEDF69-05AE-4F12-A3CC-63A0DF19A8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2C5C223-2469-4258-91F2-8928FFEC10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8D5D5E-0F24-46E8-A19A-3977C666559B}"/>
              </a:ext>
            </a:extLst>
          </p:cNvPr>
          <p:cNvSpPr>
            <a:spLocks noGrp="1"/>
          </p:cNvSpPr>
          <p:nvPr>
            <p:ph type="dt" sz="half" idx="10"/>
          </p:nvPr>
        </p:nvSpPr>
        <p:spPr/>
        <p:txBody>
          <a:bodyPr/>
          <a:lstStyle/>
          <a:p>
            <a:fld id="{C2834009-A747-4E68-AB5A-79580ABE9CD8}" type="datetimeFigureOut">
              <a:rPr lang="en-US" smtClean="0"/>
              <a:t>12/20/2020</a:t>
            </a:fld>
            <a:endParaRPr lang="en-US" dirty="0"/>
          </a:p>
        </p:txBody>
      </p:sp>
      <p:sp>
        <p:nvSpPr>
          <p:cNvPr id="6" name="Footer Placeholder 5">
            <a:extLst>
              <a:ext uri="{FF2B5EF4-FFF2-40B4-BE49-F238E27FC236}">
                <a16:creationId xmlns:a16="http://schemas.microsoft.com/office/drawing/2014/main" id="{E01E0B0A-DA53-4F1D-AB0D-E60F459E31F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3018E17-BA45-4992-BA12-E4F5A3FB0EC6}"/>
              </a:ext>
            </a:extLst>
          </p:cNvPr>
          <p:cNvSpPr>
            <a:spLocks noGrp="1"/>
          </p:cNvSpPr>
          <p:nvPr>
            <p:ph type="sldNum" sz="quarter" idx="12"/>
          </p:nvPr>
        </p:nvSpPr>
        <p:spPr/>
        <p:txBody>
          <a:bodyPr/>
          <a:lstStyle/>
          <a:p>
            <a:fld id="{83727D4F-E239-429A-A688-1BC42EFC03C4}" type="slidenum">
              <a:rPr lang="en-US" smtClean="0"/>
              <a:t>‹#›</a:t>
            </a:fld>
            <a:endParaRPr lang="en-US" dirty="0"/>
          </a:p>
        </p:txBody>
      </p:sp>
    </p:spTree>
    <p:extLst>
      <p:ext uri="{BB962C8B-B14F-4D97-AF65-F5344CB8AC3E}">
        <p14:creationId xmlns:p14="http://schemas.microsoft.com/office/powerpoint/2010/main" val="1806810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33F4C1-6289-4AA0-A5AC-9907AE9F1B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D04ABB-3ECE-44AD-8750-6C7972EE78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CDA178-5EC5-4001-8EA5-2A33C68A02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34009-A747-4E68-AB5A-79580ABE9CD8}" type="datetimeFigureOut">
              <a:rPr lang="en-US" smtClean="0"/>
              <a:t>12/20/2020</a:t>
            </a:fld>
            <a:endParaRPr lang="en-US" dirty="0"/>
          </a:p>
        </p:txBody>
      </p:sp>
      <p:sp>
        <p:nvSpPr>
          <p:cNvPr id="5" name="Footer Placeholder 4">
            <a:extLst>
              <a:ext uri="{FF2B5EF4-FFF2-40B4-BE49-F238E27FC236}">
                <a16:creationId xmlns:a16="http://schemas.microsoft.com/office/drawing/2014/main" id="{F6D088C5-BF7A-423F-ABB0-6B6BAC7271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A60D71F-969C-4A10-85F3-EB255605FF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727D4F-E239-429A-A688-1BC42EFC03C4}" type="slidenum">
              <a:rPr lang="en-US" smtClean="0"/>
              <a:t>‹#›</a:t>
            </a:fld>
            <a:endParaRPr lang="en-US" dirty="0"/>
          </a:p>
        </p:txBody>
      </p:sp>
    </p:spTree>
    <p:extLst>
      <p:ext uri="{BB962C8B-B14F-4D97-AF65-F5344CB8AC3E}">
        <p14:creationId xmlns:p14="http://schemas.microsoft.com/office/powerpoint/2010/main" val="2116459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A651-743C-4FEC-873B-BFE3ED900257}"/>
              </a:ext>
            </a:extLst>
          </p:cNvPr>
          <p:cNvSpPr>
            <a:spLocks noGrp="1"/>
          </p:cNvSpPr>
          <p:nvPr>
            <p:ph type="ctrTitle"/>
          </p:nvPr>
        </p:nvSpPr>
        <p:spPr>
          <a:xfrm>
            <a:off x="2151688" y="2628712"/>
            <a:ext cx="5606474" cy="1354850"/>
          </a:xfrm>
        </p:spPr>
        <p:txBody>
          <a:bodyPr>
            <a:noAutofit/>
          </a:bodyPr>
          <a:lstStyle/>
          <a:p>
            <a:r>
              <a:rPr lang="en-US" b="1" dirty="0">
                <a:solidFill>
                  <a:schemeClr val="bg1"/>
                </a:solidFill>
                <a:effectLst>
                  <a:outerShdw blurRad="38100" dist="38100" dir="2700000" algn="tl">
                    <a:srgbClr val="000000">
                      <a:alpha val="43137"/>
                    </a:srgbClr>
                  </a:outerShdw>
                </a:effectLst>
                <a:latin typeface="Arial Black" panose="020B0A04020102020204" pitchFamily="34" charset="0"/>
              </a:rPr>
              <a:t>SUICIDES</a:t>
            </a:r>
            <a:br>
              <a:rPr lang="en-US" b="1" dirty="0">
                <a:solidFill>
                  <a:schemeClr val="bg1"/>
                </a:solidFill>
                <a:effectLst>
                  <a:outerShdw blurRad="38100" dist="38100" dir="2700000" algn="tl">
                    <a:srgbClr val="000000">
                      <a:alpha val="43137"/>
                    </a:srgbClr>
                  </a:outerShdw>
                </a:effectLst>
                <a:latin typeface="Arial Black" panose="020B0A04020102020204" pitchFamily="34" charset="0"/>
              </a:rPr>
            </a:br>
            <a:r>
              <a:rPr lang="en-US" sz="3200" b="1" dirty="0">
                <a:solidFill>
                  <a:schemeClr val="bg1"/>
                </a:solidFill>
                <a:effectLst>
                  <a:outerShdw blurRad="38100" dist="38100" dir="2700000" algn="tl">
                    <a:srgbClr val="000000">
                      <a:alpha val="43137"/>
                    </a:srgbClr>
                  </a:outerShdw>
                </a:effectLst>
                <a:latin typeface="Arial Black" panose="020B0A04020102020204" pitchFamily="34" charset="0"/>
              </a:rPr>
              <a:t>IN</a:t>
            </a:r>
            <a:r>
              <a:rPr lang="en-US" b="1" dirty="0">
                <a:solidFill>
                  <a:schemeClr val="bg1"/>
                </a:solidFill>
                <a:effectLst>
                  <a:outerShdw blurRad="38100" dist="38100" dir="2700000" algn="tl">
                    <a:srgbClr val="000000">
                      <a:alpha val="43137"/>
                    </a:srgbClr>
                  </a:outerShdw>
                </a:effectLst>
                <a:latin typeface="Arial Black" panose="020B0A04020102020204" pitchFamily="34" charset="0"/>
              </a:rPr>
              <a:t> INDIA</a:t>
            </a:r>
          </a:p>
        </p:txBody>
      </p:sp>
      <p:sp>
        <p:nvSpPr>
          <p:cNvPr id="4" name="Rectangle 3">
            <a:extLst>
              <a:ext uri="{FF2B5EF4-FFF2-40B4-BE49-F238E27FC236}">
                <a16:creationId xmlns:a16="http://schemas.microsoft.com/office/drawing/2014/main" id="{69DCE2A9-AA5B-4A66-9D28-4BA2CE63CFA2}"/>
              </a:ext>
            </a:extLst>
          </p:cNvPr>
          <p:cNvSpPr/>
          <p:nvPr/>
        </p:nvSpPr>
        <p:spPr>
          <a:xfrm>
            <a:off x="4807761" y="490330"/>
            <a:ext cx="294328" cy="17572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680C5309-A43E-4841-95FA-A3E47D0828F2}"/>
              </a:ext>
            </a:extLst>
          </p:cNvPr>
          <p:cNvSpPr/>
          <p:nvPr/>
        </p:nvSpPr>
        <p:spPr>
          <a:xfrm>
            <a:off x="729467" y="490330"/>
            <a:ext cx="4359000" cy="321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C351FB4-A5E1-4B8C-B5F0-AD5C30C8225B}"/>
              </a:ext>
            </a:extLst>
          </p:cNvPr>
          <p:cNvSpPr/>
          <p:nvPr/>
        </p:nvSpPr>
        <p:spPr>
          <a:xfrm>
            <a:off x="729467" y="490330"/>
            <a:ext cx="294328" cy="5804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BE1DD36-A595-42E2-8BAB-AC4D741BDC18}"/>
              </a:ext>
            </a:extLst>
          </p:cNvPr>
          <p:cNvSpPr/>
          <p:nvPr/>
        </p:nvSpPr>
        <p:spPr>
          <a:xfrm>
            <a:off x="743090" y="5973350"/>
            <a:ext cx="4359000" cy="321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6D66AE55-B7BD-4790-B391-5D900453C266}"/>
              </a:ext>
            </a:extLst>
          </p:cNvPr>
          <p:cNvSpPr/>
          <p:nvPr/>
        </p:nvSpPr>
        <p:spPr>
          <a:xfrm>
            <a:off x="4821384" y="4108639"/>
            <a:ext cx="294328" cy="21857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9A9A5D4-0D1A-4FFE-B7E1-68C21400236D}"/>
              </a:ext>
            </a:extLst>
          </p:cNvPr>
          <p:cNvSpPr/>
          <p:nvPr/>
        </p:nvSpPr>
        <p:spPr>
          <a:xfrm>
            <a:off x="5673197" y="4534862"/>
            <a:ext cx="6247924" cy="1015663"/>
          </a:xfrm>
          <a:prstGeom prst="rect">
            <a:avLst/>
          </a:prstGeom>
        </p:spPr>
        <p:txBody>
          <a:bodyPr wrap="square">
            <a:spAutoFit/>
          </a:bodyPr>
          <a:lstStyle/>
          <a:p>
            <a:r>
              <a:rPr lang="en-US" sz="6000" b="1" dirty="0">
                <a:solidFill>
                  <a:schemeClr val="bg1"/>
                </a:solidFill>
                <a:effectLst>
                  <a:outerShdw blurRad="38100" dist="38100" dir="2700000" algn="tl">
                    <a:srgbClr val="000000">
                      <a:alpha val="43137"/>
                    </a:srgbClr>
                  </a:outerShdw>
                </a:effectLst>
                <a:latin typeface="Arial Black" panose="020B0A04020102020204" pitchFamily="34" charset="0"/>
              </a:rPr>
              <a:t>Data Analysis</a:t>
            </a:r>
            <a:endParaRPr lang="en-US" sz="6000" dirty="0"/>
          </a:p>
        </p:txBody>
      </p:sp>
      <p:sp>
        <p:nvSpPr>
          <p:cNvPr id="12" name="Rectangle: Rounded Corners 11">
            <a:extLst>
              <a:ext uri="{FF2B5EF4-FFF2-40B4-BE49-F238E27FC236}">
                <a16:creationId xmlns:a16="http://schemas.microsoft.com/office/drawing/2014/main" id="{71A3E236-D4D5-49D4-8063-20E3F047142D}"/>
              </a:ext>
            </a:extLst>
          </p:cNvPr>
          <p:cNvSpPr/>
          <p:nvPr/>
        </p:nvSpPr>
        <p:spPr>
          <a:xfrm>
            <a:off x="7103536" y="214719"/>
            <a:ext cx="4817586" cy="76917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latin typeface="Arial Black" panose="020B0A04020102020204" pitchFamily="34" charset="0"/>
            </a:endParaRPr>
          </a:p>
          <a:p>
            <a:pPr algn="ctr"/>
            <a:endParaRPr lang="en-US" dirty="0">
              <a:solidFill>
                <a:srgbClr val="00B0F0"/>
              </a:solidFill>
              <a:latin typeface="Arial Black" panose="020B0A04020102020204" pitchFamily="34" charset="0"/>
            </a:endParaRPr>
          </a:p>
          <a:p>
            <a:pPr algn="ctr"/>
            <a:r>
              <a:rPr lang="en-US" dirty="0">
                <a:solidFill>
                  <a:srgbClr val="00B0F0"/>
                </a:solidFill>
                <a:latin typeface="Arial Black" panose="020B0A04020102020204" pitchFamily="34" charset="0"/>
              </a:rPr>
              <a:t>Karicharla GNV Swamy Naidu</a:t>
            </a:r>
          </a:p>
          <a:p>
            <a:pPr algn="ctr"/>
            <a:r>
              <a:rPr lang="en-US" dirty="0">
                <a:solidFill>
                  <a:srgbClr val="00B0F0"/>
                </a:solidFill>
                <a:latin typeface="Arial Black" panose="020B0A04020102020204" pitchFamily="34" charset="0"/>
              </a:rPr>
              <a:t>11811841, B.Tech ,CSE</a:t>
            </a:r>
          </a:p>
          <a:p>
            <a:pPr algn="ctr"/>
            <a:endParaRPr lang="en-US" dirty="0">
              <a:solidFill>
                <a:srgbClr val="00B0F0"/>
              </a:solidFill>
              <a:latin typeface="Arial Black" panose="020B0A04020102020204" pitchFamily="34" charset="0"/>
            </a:endParaRPr>
          </a:p>
          <a:p>
            <a:pPr algn="ctr"/>
            <a:endParaRPr lang="en-US" sz="1400" dirty="0">
              <a:solidFill>
                <a:schemeClr val="tx1"/>
              </a:solidFill>
              <a:latin typeface="Arial Black" panose="020B0A04020102020204" pitchFamily="34" charset="0"/>
            </a:endParaRPr>
          </a:p>
        </p:txBody>
      </p:sp>
      <p:sp>
        <p:nvSpPr>
          <p:cNvPr id="13" name="TextBox 12">
            <a:extLst>
              <a:ext uri="{FF2B5EF4-FFF2-40B4-BE49-F238E27FC236}">
                <a16:creationId xmlns:a16="http://schemas.microsoft.com/office/drawing/2014/main" id="{72F033EB-EE8F-460B-A5FE-3C5BCC8CB1A2}"/>
              </a:ext>
            </a:extLst>
          </p:cNvPr>
          <p:cNvSpPr txBox="1"/>
          <p:nvPr/>
        </p:nvSpPr>
        <p:spPr>
          <a:xfrm>
            <a:off x="5585446" y="1238583"/>
            <a:ext cx="6423426" cy="830997"/>
          </a:xfrm>
          <a:prstGeom prst="rect">
            <a:avLst/>
          </a:prstGeom>
          <a:noFill/>
        </p:spPr>
        <p:txBody>
          <a:bodyPr wrap="none" rtlCol="0">
            <a:spAutoFit/>
          </a:bodyPr>
          <a:lstStyle/>
          <a:p>
            <a:pPr algn="ctr"/>
            <a:r>
              <a:rPr lang="en-US" sz="2400" b="1" dirty="0">
                <a:solidFill>
                  <a:schemeClr val="bg1"/>
                </a:solidFill>
                <a:latin typeface="Arial Black" panose="020B0A04020102020204" pitchFamily="34" charset="0"/>
              </a:rPr>
              <a:t>INT217</a:t>
            </a:r>
          </a:p>
          <a:p>
            <a:pPr algn="ctr"/>
            <a:r>
              <a:rPr lang="en-US" sz="2400" b="1" dirty="0">
                <a:solidFill>
                  <a:schemeClr val="bg1"/>
                </a:solidFill>
                <a:latin typeface="Arial Black" panose="020B0A04020102020204" pitchFamily="34" charset="0"/>
              </a:rPr>
              <a:t>DATA MANAGEMENT PRESENTATION</a:t>
            </a:r>
          </a:p>
        </p:txBody>
      </p:sp>
      <p:sp>
        <p:nvSpPr>
          <p:cNvPr id="17" name="Rectangle 16">
            <a:extLst>
              <a:ext uri="{FF2B5EF4-FFF2-40B4-BE49-F238E27FC236}">
                <a16:creationId xmlns:a16="http://schemas.microsoft.com/office/drawing/2014/main" id="{793E5F4B-5E86-4454-B858-CE229E534525}"/>
              </a:ext>
            </a:extLst>
          </p:cNvPr>
          <p:cNvSpPr/>
          <p:nvPr/>
        </p:nvSpPr>
        <p:spPr>
          <a:xfrm>
            <a:off x="7545795" y="3429564"/>
            <a:ext cx="1626574" cy="1107996"/>
          </a:xfrm>
          <a:prstGeom prst="rect">
            <a:avLst/>
          </a:prstGeom>
        </p:spPr>
        <p:txBody>
          <a:bodyPr wrap="square">
            <a:spAutoFit/>
          </a:bodyPr>
          <a:lstStyle/>
          <a:p>
            <a:r>
              <a:rPr lang="en-US" sz="6600" b="1" dirty="0">
                <a:solidFill>
                  <a:schemeClr val="bg1"/>
                </a:solidFill>
                <a:latin typeface="Arial Black" panose="020B0A04020102020204" pitchFamily="34" charset="0"/>
              </a:rPr>
              <a:t>&amp;</a:t>
            </a:r>
          </a:p>
        </p:txBody>
      </p:sp>
    </p:spTree>
    <p:custDataLst>
      <p:tags r:id="rId1"/>
    </p:custDataLst>
    <p:extLst>
      <p:ext uri="{BB962C8B-B14F-4D97-AF65-F5344CB8AC3E}">
        <p14:creationId xmlns:p14="http://schemas.microsoft.com/office/powerpoint/2010/main" val="167442163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000"/>
                                        <p:tgtEl>
                                          <p:spTgt spid="17"/>
                                        </p:tgtEl>
                                      </p:cBhvr>
                                    </p:animEffect>
                                    <p:anim calcmode="lin" valueType="num">
                                      <p:cBhvr>
                                        <p:cTn id="33" dur="1000" fill="hold"/>
                                        <p:tgtEl>
                                          <p:spTgt spid="17"/>
                                        </p:tgtEl>
                                        <p:attrNameLst>
                                          <p:attrName>ppt_x</p:attrName>
                                        </p:attrNameLst>
                                      </p:cBhvr>
                                      <p:tavLst>
                                        <p:tav tm="0">
                                          <p:val>
                                            <p:strVal val="#ppt_x"/>
                                          </p:val>
                                        </p:tav>
                                        <p:tav tm="100000">
                                          <p:val>
                                            <p:strVal val="#ppt_x"/>
                                          </p:val>
                                        </p:tav>
                                      </p:tavLst>
                                    </p:anim>
                                    <p:anim calcmode="lin" valueType="num">
                                      <p:cBhvr>
                                        <p:cTn id="34" dur="1000" fill="hold"/>
                                        <p:tgtEl>
                                          <p:spTgt spid="17"/>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8" grpId="0" animBg="1"/>
      <p:bldP spid="9" grpId="0" animBg="1"/>
      <p:bldP spid="11" grpId="0"/>
      <p:bldP spid="12" grpId="0" animBg="1"/>
      <p:bldP spid="13" grpId="0"/>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0FE87F-B342-4654-8E01-9C52FC31B09B}"/>
              </a:ext>
            </a:extLst>
          </p:cNvPr>
          <p:cNvPicPr>
            <a:picLocks noChangeAspect="1"/>
          </p:cNvPicPr>
          <p:nvPr/>
        </p:nvPicPr>
        <p:blipFill>
          <a:blip r:embed="rId2"/>
          <a:stretch>
            <a:fillRect/>
          </a:stretch>
        </p:blipFill>
        <p:spPr>
          <a:xfrm>
            <a:off x="984804" y="1306286"/>
            <a:ext cx="10222392" cy="3643086"/>
          </a:xfrm>
          <a:prstGeom prst="rect">
            <a:avLst/>
          </a:prstGeom>
        </p:spPr>
      </p:pic>
    </p:spTree>
    <p:extLst>
      <p:ext uri="{BB962C8B-B14F-4D97-AF65-F5344CB8AC3E}">
        <p14:creationId xmlns:p14="http://schemas.microsoft.com/office/powerpoint/2010/main" val="1272479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4F0DB1-4B52-4193-8379-6E65AC499640}"/>
              </a:ext>
            </a:extLst>
          </p:cNvPr>
          <p:cNvSpPr txBox="1"/>
          <p:nvPr/>
        </p:nvSpPr>
        <p:spPr>
          <a:xfrm>
            <a:off x="805543" y="856342"/>
            <a:ext cx="10472056" cy="646331"/>
          </a:xfrm>
          <a:prstGeom prst="rect">
            <a:avLst/>
          </a:prstGeom>
          <a:noFill/>
        </p:spPr>
        <p:txBody>
          <a:bodyPr wrap="square" rtlCol="0">
            <a:spAutoFit/>
          </a:bodyPr>
          <a:lstStyle/>
          <a:p>
            <a:pPr>
              <a:lnSpc>
                <a:spcPct val="90000"/>
              </a:lnSpc>
              <a:spcBef>
                <a:spcPct val="0"/>
              </a:spcBef>
            </a:pPr>
            <a:r>
              <a:rPr lang="en-GB" sz="4000" b="1" i="1" dirty="0">
                <a:solidFill>
                  <a:schemeClr val="bg1"/>
                </a:solidFill>
                <a:latin typeface="+mj-lt"/>
                <a:ea typeface="+mj-ea"/>
                <a:cs typeface="+mj-cs"/>
              </a:rPr>
              <a:t>Trendline to show suicides on years for every state</a:t>
            </a:r>
            <a:endParaRPr lang="en-US" sz="4000" b="1" i="1" dirty="0">
              <a:solidFill>
                <a:schemeClr val="bg1"/>
              </a:solidFill>
              <a:latin typeface="+mj-lt"/>
              <a:ea typeface="+mj-ea"/>
              <a:cs typeface="+mj-cs"/>
            </a:endParaRPr>
          </a:p>
        </p:txBody>
      </p:sp>
      <p:sp>
        <p:nvSpPr>
          <p:cNvPr id="3" name="TextBox 2">
            <a:extLst>
              <a:ext uri="{FF2B5EF4-FFF2-40B4-BE49-F238E27FC236}">
                <a16:creationId xmlns:a16="http://schemas.microsoft.com/office/drawing/2014/main" id="{8BEF8C1A-C86F-4641-B275-0B6703171062}"/>
              </a:ext>
            </a:extLst>
          </p:cNvPr>
          <p:cNvSpPr txBox="1"/>
          <p:nvPr/>
        </p:nvSpPr>
        <p:spPr>
          <a:xfrm>
            <a:off x="805543" y="1911207"/>
            <a:ext cx="10363199" cy="3816429"/>
          </a:xfrm>
          <a:prstGeom prst="rect">
            <a:avLst/>
          </a:prstGeom>
          <a:noFill/>
        </p:spPr>
        <p:txBody>
          <a:bodyPr wrap="square" rtlCol="0">
            <a:spAutoFit/>
          </a:bodyPr>
          <a:lstStyle/>
          <a:p>
            <a:r>
              <a:rPr lang="en-GB" sz="2200" dirty="0"/>
              <a:t>In this analysis, the total no of suicides is represented graphically on the geo-graphical map. This type of graph is used when we have to represent numbers for a specific Geo location. For the slicer I connected different tables using power pivot and have filers based on Gender, Age Group, Year, and state</a:t>
            </a:r>
          </a:p>
          <a:p>
            <a:r>
              <a:rPr lang="en-GB" sz="2200" dirty="0"/>
              <a:t> </a:t>
            </a:r>
          </a:p>
          <a:p>
            <a:r>
              <a:rPr lang="en-GB" sz="2200" dirty="0"/>
              <a:t>Analysis Result </a:t>
            </a:r>
          </a:p>
          <a:p>
            <a:r>
              <a:rPr lang="en-GB" sz="2200" dirty="0"/>
              <a:t>        When compared both male and Female, the southern states like Maharashtra, Andhra Pradesh, Tamil Nadu, West Bengal have more suicides. And northern states like Jammu, Himachal Pradesh, Punjab Has Least. When compared in children, West Bengal has Higher suicides and in Young Aged People, Maharashtra tops the rank. The senior aged and older people the figures have not much change as compared to all age groups</a:t>
            </a:r>
            <a:endParaRPr lang="en-US" sz="2200" dirty="0"/>
          </a:p>
        </p:txBody>
      </p:sp>
    </p:spTree>
    <p:extLst>
      <p:ext uri="{BB962C8B-B14F-4D97-AF65-F5344CB8AC3E}">
        <p14:creationId xmlns:p14="http://schemas.microsoft.com/office/powerpoint/2010/main" val="3595297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ight Triangle 20">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E15FDDFE-A63D-4676-84AA-4663E326D708}"/>
              </a:ext>
            </a:extLst>
          </p:cNvPr>
          <p:cNvPicPr>
            <a:picLocks noChangeAspect="1"/>
          </p:cNvPicPr>
          <p:nvPr/>
        </p:nvPicPr>
        <p:blipFill>
          <a:blip r:embed="rId2"/>
          <a:stretch>
            <a:fillRect/>
          </a:stretch>
        </p:blipFill>
        <p:spPr>
          <a:xfrm>
            <a:off x="2057573" y="918546"/>
            <a:ext cx="6375227" cy="4979334"/>
          </a:xfrm>
          <a:prstGeom prst="rect">
            <a:avLst/>
          </a:prstGeom>
        </p:spPr>
      </p:pic>
    </p:spTree>
    <p:extLst>
      <p:ext uri="{BB962C8B-B14F-4D97-AF65-F5344CB8AC3E}">
        <p14:creationId xmlns:p14="http://schemas.microsoft.com/office/powerpoint/2010/main" val="773499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FD94D8-4972-4A05-9010-57BECFBDA494}"/>
              </a:ext>
            </a:extLst>
          </p:cNvPr>
          <p:cNvSpPr txBox="1"/>
          <p:nvPr/>
        </p:nvSpPr>
        <p:spPr>
          <a:xfrm>
            <a:off x="689429" y="928912"/>
            <a:ext cx="7728857" cy="707886"/>
          </a:xfrm>
          <a:prstGeom prst="rect">
            <a:avLst/>
          </a:prstGeom>
          <a:noFill/>
        </p:spPr>
        <p:txBody>
          <a:bodyPr wrap="square" rtlCol="0">
            <a:spAutoFit/>
          </a:bodyPr>
          <a:lstStyle/>
          <a:p>
            <a:r>
              <a:rPr lang="en-US" sz="4000" b="1" i="1" dirty="0">
                <a:solidFill>
                  <a:schemeClr val="bg1"/>
                </a:solidFill>
                <a:latin typeface="+mj-lt"/>
                <a:ea typeface="+mj-ea"/>
                <a:cs typeface="+mj-cs"/>
              </a:rPr>
              <a:t>Trend</a:t>
            </a:r>
            <a:r>
              <a:rPr lang="en-US" dirty="0"/>
              <a:t> </a:t>
            </a:r>
            <a:r>
              <a:rPr lang="en-US" sz="4000" b="1" i="1" dirty="0">
                <a:solidFill>
                  <a:schemeClr val="bg1"/>
                </a:solidFill>
                <a:latin typeface="+mj-lt"/>
                <a:ea typeface="+mj-ea"/>
                <a:cs typeface="+mj-cs"/>
              </a:rPr>
              <a:t>over genders over years?</a:t>
            </a:r>
          </a:p>
        </p:txBody>
      </p:sp>
      <p:sp>
        <p:nvSpPr>
          <p:cNvPr id="3" name="TextBox 2">
            <a:extLst>
              <a:ext uri="{FF2B5EF4-FFF2-40B4-BE49-F238E27FC236}">
                <a16:creationId xmlns:a16="http://schemas.microsoft.com/office/drawing/2014/main" id="{094CA041-5FB5-4D00-A36C-1238CA96E464}"/>
              </a:ext>
            </a:extLst>
          </p:cNvPr>
          <p:cNvSpPr txBox="1"/>
          <p:nvPr/>
        </p:nvSpPr>
        <p:spPr>
          <a:xfrm>
            <a:off x="689429" y="2397595"/>
            <a:ext cx="10646228" cy="3477875"/>
          </a:xfrm>
          <a:prstGeom prst="rect">
            <a:avLst/>
          </a:prstGeom>
          <a:noFill/>
        </p:spPr>
        <p:txBody>
          <a:bodyPr wrap="square" rtlCol="0">
            <a:spAutoFit/>
          </a:bodyPr>
          <a:lstStyle/>
          <a:p>
            <a:r>
              <a:rPr lang="en-GB" sz="2200" dirty="0"/>
              <a:t>In this analysis, the chart shows the bar graph based on count of causes of a suicide for each gender. Bar Graph is a graphical visualization that is used to compare between items or anything and even can be used when we want to compare an item over a Period of time. For the slicer I connected different tables using power pivot and have filers based on Gender, Age Group, Year, and state</a:t>
            </a:r>
          </a:p>
          <a:p>
            <a:endParaRPr lang="en-GB" sz="2200" dirty="0"/>
          </a:p>
          <a:p>
            <a:endParaRPr lang="en-GB" sz="2200" dirty="0"/>
          </a:p>
          <a:p>
            <a:r>
              <a:rPr lang="en-GB" sz="2200" dirty="0"/>
              <a:t>Analysis Result</a:t>
            </a:r>
          </a:p>
          <a:p>
            <a:r>
              <a:rPr lang="en-GB" sz="2200" dirty="0"/>
              <a:t>    From this analysis, we can clearly state that male has 2 times more suicides than female suicides and the suicide cases slightly increases from 2001 to 2012</a:t>
            </a:r>
            <a:endParaRPr lang="en-US" sz="2200" dirty="0"/>
          </a:p>
        </p:txBody>
      </p:sp>
    </p:spTree>
    <p:extLst>
      <p:ext uri="{BB962C8B-B14F-4D97-AF65-F5344CB8AC3E}">
        <p14:creationId xmlns:p14="http://schemas.microsoft.com/office/powerpoint/2010/main" val="2418425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FB4C5A-2A7E-4237-ABC3-C0263D5EB63B}"/>
              </a:ext>
            </a:extLst>
          </p:cNvPr>
          <p:cNvPicPr>
            <a:picLocks noChangeAspect="1"/>
          </p:cNvPicPr>
          <p:nvPr/>
        </p:nvPicPr>
        <p:blipFill>
          <a:blip r:embed="rId2"/>
          <a:stretch>
            <a:fillRect/>
          </a:stretch>
        </p:blipFill>
        <p:spPr>
          <a:xfrm>
            <a:off x="1906638" y="829927"/>
            <a:ext cx="4479648" cy="5541843"/>
          </a:xfrm>
          <a:prstGeom prst="rect">
            <a:avLst/>
          </a:prstGeom>
        </p:spPr>
      </p:pic>
    </p:spTree>
    <p:extLst>
      <p:ext uri="{BB962C8B-B14F-4D97-AF65-F5344CB8AC3E}">
        <p14:creationId xmlns:p14="http://schemas.microsoft.com/office/powerpoint/2010/main" val="2581792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BD991B-CE00-4F41-BAA4-8C74097EA7D1}"/>
              </a:ext>
            </a:extLst>
          </p:cNvPr>
          <p:cNvSpPr txBox="1"/>
          <p:nvPr/>
        </p:nvSpPr>
        <p:spPr>
          <a:xfrm>
            <a:off x="747486" y="928913"/>
            <a:ext cx="5348514" cy="707886"/>
          </a:xfrm>
          <a:prstGeom prst="rect">
            <a:avLst/>
          </a:prstGeom>
          <a:noFill/>
        </p:spPr>
        <p:txBody>
          <a:bodyPr wrap="square" rtlCol="0">
            <a:spAutoFit/>
          </a:bodyPr>
          <a:lstStyle/>
          <a:p>
            <a:r>
              <a:rPr lang="en-GB" sz="4000" b="1" i="1" dirty="0">
                <a:solidFill>
                  <a:schemeClr val="bg1"/>
                </a:solidFill>
                <a:latin typeface="+mj-lt"/>
                <a:ea typeface="+mj-ea"/>
                <a:cs typeface="+mj-cs"/>
              </a:rPr>
              <a:t>List</a:t>
            </a:r>
            <a:r>
              <a:rPr lang="en-GB" dirty="0"/>
              <a:t> </a:t>
            </a:r>
            <a:r>
              <a:rPr lang="en-GB" sz="4000" b="1" i="1" dirty="0">
                <a:solidFill>
                  <a:schemeClr val="bg1"/>
                </a:solidFill>
                <a:latin typeface="+mj-lt"/>
                <a:ea typeface="+mj-ea"/>
                <a:cs typeface="+mj-cs"/>
              </a:rPr>
              <a:t>of</a:t>
            </a:r>
            <a:r>
              <a:rPr lang="en-GB" dirty="0"/>
              <a:t> </a:t>
            </a:r>
            <a:r>
              <a:rPr lang="en-GB" sz="4000" b="1" i="1" dirty="0">
                <a:solidFill>
                  <a:schemeClr val="bg1"/>
                </a:solidFill>
                <a:latin typeface="+mj-lt"/>
                <a:ea typeface="+mj-ea"/>
                <a:cs typeface="+mj-cs"/>
              </a:rPr>
              <a:t>Analysis</a:t>
            </a:r>
            <a:r>
              <a:rPr lang="en-GB" dirty="0"/>
              <a:t> </a:t>
            </a:r>
            <a:r>
              <a:rPr lang="en-GB" sz="4000" b="1" i="1" dirty="0">
                <a:solidFill>
                  <a:schemeClr val="bg1"/>
                </a:solidFill>
                <a:latin typeface="+mj-lt"/>
                <a:ea typeface="+mj-ea"/>
                <a:cs typeface="+mj-cs"/>
              </a:rPr>
              <a:t>with results</a:t>
            </a:r>
            <a:endParaRPr lang="en-US" sz="4000" b="1" i="1" dirty="0">
              <a:solidFill>
                <a:schemeClr val="bg1"/>
              </a:solidFill>
              <a:latin typeface="+mj-lt"/>
              <a:ea typeface="+mj-ea"/>
              <a:cs typeface="+mj-cs"/>
            </a:endParaRPr>
          </a:p>
        </p:txBody>
      </p:sp>
      <p:sp>
        <p:nvSpPr>
          <p:cNvPr id="3" name="TextBox 2">
            <a:extLst>
              <a:ext uri="{FF2B5EF4-FFF2-40B4-BE49-F238E27FC236}">
                <a16:creationId xmlns:a16="http://schemas.microsoft.com/office/drawing/2014/main" id="{071C966E-DEBF-4B84-AD26-94D8976AF365}"/>
              </a:ext>
            </a:extLst>
          </p:cNvPr>
          <p:cNvSpPr txBox="1"/>
          <p:nvPr/>
        </p:nvSpPr>
        <p:spPr>
          <a:xfrm>
            <a:off x="747486" y="2002970"/>
            <a:ext cx="10842170" cy="4493538"/>
          </a:xfrm>
          <a:prstGeom prst="rect">
            <a:avLst/>
          </a:prstGeom>
          <a:noFill/>
        </p:spPr>
        <p:txBody>
          <a:bodyPr wrap="square" rtlCol="0">
            <a:spAutoFit/>
          </a:bodyPr>
          <a:lstStyle/>
          <a:p>
            <a:pPr marL="285750" indent="-285750">
              <a:buFont typeface="Arial" panose="020B0604020202020204" pitchFamily="34" charset="0"/>
              <a:buChar char="•"/>
            </a:pPr>
            <a:r>
              <a:rPr lang="en-GB" sz="2200" dirty="0"/>
              <a:t>Nearly Male victims of suicides are 2/3 of the total suicides </a:t>
            </a:r>
          </a:p>
          <a:p>
            <a:pPr marL="285750" indent="-285750">
              <a:buFont typeface="Arial" panose="020B0604020202020204" pitchFamily="34" charset="0"/>
              <a:buChar char="•"/>
            </a:pPr>
            <a:r>
              <a:rPr lang="en-GB" sz="2200" dirty="0"/>
              <a:t>25% of the suicides are committed by people of Young aged (15-29) from the states Maharashtra, Madhya Pradesh, West Bengal, Gujrat, Andhra Pradesh, Tamil Nadu, Karnataka.</a:t>
            </a:r>
          </a:p>
          <a:p>
            <a:pPr marL="285750" indent="-285750">
              <a:buFont typeface="Arial" panose="020B0604020202020204" pitchFamily="34" charset="0"/>
              <a:buChar char="•"/>
            </a:pPr>
            <a:r>
              <a:rPr lang="en-GB" sz="2200" dirty="0"/>
              <a:t>Most people are adapting the suicide by poison compared to all separately and physical when compared all physical harms </a:t>
            </a:r>
          </a:p>
          <a:p>
            <a:pPr marL="285750" indent="-285750">
              <a:buFont typeface="Arial" panose="020B0604020202020204" pitchFamily="34" charset="0"/>
              <a:buChar char="•"/>
            </a:pPr>
            <a:r>
              <a:rPr lang="en-GB" sz="2200" dirty="0"/>
              <a:t>Housewives are committing suicides in Female and number of suicides in children are as students </a:t>
            </a:r>
          </a:p>
          <a:p>
            <a:pPr marL="285750" indent="-285750">
              <a:buFont typeface="Arial" panose="020B0604020202020204" pitchFamily="34" charset="0"/>
              <a:buChar char="•"/>
            </a:pPr>
            <a:r>
              <a:rPr lang="en-GB" sz="2200" dirty="0"/>
              <a:t>More number of suicides occurred in 2011 in between 2001 to 2012 </a:t>
            </a:r>
          </a:p>
          <a:p>
            <a:pPr marL="285750" indent="-285750">
              <a:buFont typeface="Arial" panose="020B0604020202020204" pitchFamily="34" charset="0"/>
              <a:buChar char="•"/>
            </a:pPr>
            <a:r>
              <a:rPr lang="en-GB" sz="2200" dirty="0"/>
              <a:t>Health, Career, and Family Problems are the top three reasons for committing suicide </a:t>
            </a:r>
          </a:p>
          <a:p>
            <a:pPr marL="285750" indent="-285750">
              <a:buFont typeface="Arial" panose="020B0604020202020204" pitchFamily="34" charset="0"/>
              <a:buChar char="•"/>
            </a:pPr>
            <a:r>
              <a:rPr lang="en-GB" sz="2200" dirty="0"/>
              <a:t>West Bengal has More children suicides</a:t>
            </a:r>
          </a:p>
          <a:p>
            <a:pPr marL="285750" indent="-285750">
              <a:buFont typeface="Arial" panose="020B0604020202020204" pitchFamily="34" charset="0"/>
              <a:buChar char="•"/>
            </a:pPr>
            <a:r>
              <a:rPr lang="en-GB" sz="2200" dirty="0"/>
              <a:t>Retired people are less Likely to cause Suicide</a:t>
            </a:r>
          </a:p>
          <a:p>
            <a:pPr marL="285750" indent="-285750">
              <a:buFont typeface="Arial" panose="020B0604020202020204" pitchFamily="34" charset="0"/>
              <a:buChar char="•"/>
            </a:pPr>
            <a:r>
              <a:rPr lang="en-GB" sz="2200" dirty="0"/>
              <a:t>Maharashtra has high number of suicides as Maharashtra has larger in area than others</a:t>
            </a:r>
            <a:endParaRPr lang="en-US" sz="2200" dirty="0"/>
          </a:p>
        </p:txBody>
      </p:sp>
    </p:spTree>
    <p:extLst>
      <p:ext uri="{BB962C8B-B14F-4D97-AF65-F5344CB8AC3E}">
        <p14:creationId xmlns:p14="http://schemas.microsoft.com/office/powerpoint/2010/main" val="2705279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6EEAA74C-C37C-462C-8C61-EF999C5FDE45}"/>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0" name="Rectangle 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DB726E33-0AD9-43B9-9A96-20051F3A690D}"/>
              </a:ext>
            </a:extLst>
          </p:cNvPr>
          <p:cNvSpPr txBox="1"/>
          <p:nvPr/>
        </p:nvSpPr>
        <p:spPr>
          <a:xfrm>
            <a:off x="525342" y="2401612"/>
            <a:ext cx="3657921" cy="143020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dirty="0">
                <a:latin typeface="+mj-lt"/>
                <a:ea typeface="+mj-ea"/>
                <a:cs typeface="+mj-cs"/>
              </a:rPr>
              <a:t>Thank You</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792966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B40A8BF-4B6B-4FCF-A51E-8584D0569E3C}"/>
              </a:ext>
            </a:extLst>
          </p:cNvPr>
          <p:cNvSpPr txBox="1"/>
          <p:nvPr/>
        </p:nvSpPr>
        <p:spPr>
          <a:xfrm>
            <a:off x="5284414" y="0"/>
            <a:ext cx="2183227" cy="899246"/>
          </a:xfrm>
          <a:prstGeom prst="rect">
            <a:avLst/>
          </a:prstGeom>
        </p:spPr>
        <p:txBody>
          <a:bodyPr vert="horz" lIns="91440" tIns="45720" rIns="91440" bIns="45720" rtlCol="0" anchor="ctr">
            <a:normAutofit fontScale="92500"/>
          </a:bodyPr>
          <a:lstStyle/>
          <a:p>
            <a:pPr>
              <a:lnSpc>
                <a:spcPct val="90000"/>
              </a:lnSpc>
              <a:spcBef>
                <a:spcPct val="0"/>
              </a:spcBef>
              <a:spcAft>
                <a:spcPts val="600"/>
              </a:spcAft>
            </a:pPr>
            <a:r>
              <a:rPr lang="en-US" sz="3700" dirty="0">
                <a:solidFill>
                  <a:schemeClr val="bg1"/>
                </a:solidFill>
                <a:latin typeface="Bodoni MT" panose="02070603080606020203" pitchFamily="18" charset="0"/>
                <a:ea typeface="Verdana" panose="020B0604030504040204" pitchFamily="34" charset="0"/>
                <a:cs typeface="+mj-cs"/>
              </a:rPr>
              <a:t>Dashboard</a:t>
            </a:r>
          </a:p>
        </p:txBody>
      </p:sp>
      <p:sp>
        <p:nvSpPr>
          <p:cNvPr id="13" name="Rectangle 1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E15C1B30-A15F-4A38-8721-E0A45C640C52}"/>
              </a:ext>
            </a:extLst>
          </p:cNvPr>
          <p:cNvPicPr>
            <a:picLocks noChangeAspect="1"/>
          </p:cNvPicPr>
          <p:nvPr/>
        </p:nvPicPr>
        <p:blipFill>
          <a:blip r:embed="rId2"/>
          <a:stretch>
            <a:fillRect/>
          </a:stretch>
        </p:blipFill>
        <p:spPr>
          <a:xfrm>
            <a:off x="154744" y="664308"/>
            <a:ext cx="11887201" cy="5919371"/>
          </a:xfrm>
          <a:prstGeom prst="rect">
            <a:avLst/>
          </a:prstGeom>
        </p:spPr>
      </p:pic>
    </p:spTree>
    <p:extLst>
      <p:ext uri="{BB962C8B-B14F-4D97-AF65-F5344CB8AC3E}">
        <p14:creationId xmlns:p14="http://schemas.microsoft.com/office/powerpoint/2010/main" val="2721201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F8B99-398F-4842-8C81-EDBF58E4B0D9}"/>
              </a:ext>
            </a:extLst>
          </p:cNvPr>
          <p:cNvSpPr>
            <a:spLocks noGrp="1"/>
          </p:cNvSpPr>
          <p:nvPr>
            <p:ph type="title"/>
          </p:nvPr>
        </p:nvSpPr>
        <p:spPr/>
        <p:txBody>
          <a:bodyPr>
            <a:normAutofit/>
          </a:bodyPr>
          <a:lstStyle/>
          <a:p>
            <a:r>
              <a:rPr lang="en-GB" sz="4000" b="1" i="1" dirty="0">
                <a:solidFill>
                  <a:schemeClr val="bg1"/>
                </a:solidFill>
              </a:rPr>
              <a:t>Suicides over years based on profession</a:t>
            </a:r>
            <a:endParaRPr lang="en-US" sz="4000" b="1" i="1" dirty="0">
              <a:solidFill>
                <a:schemeClr val="bg1"/>
              </a:solidFill>
            </a:endParaRPr>
          </a:p>
        </p:txBody>
      </p:sp>
      <p:sp>
        <p:nvSpPr>
          <p:cNvPr id="3" name="Content Placeholder 2">
            <a:extLst>
              <a:ext uri="{FF2B5EF4-FFF2-40B4-BE49-F238E27FC236}">
                <a16:creationId xmlns:a16="http://schemas.microsoft.com/office/drawing/2014/main" id="{0E3A5848-E496-4D4E-8FB0-A78B5D54440E}"/>
              </a:ext>
            </a:extLst>
          </p:cNvPr>
          <p:cNvSpPr>
            <a:spLocks noGrp="1"/>
          </p:cNvSpPr>
          <p:nvPr>
            <p:ph idx="1"/>
          </p:nvPr>
        </p:nvSpPr>
        <p:spPr>
          <a:xfrm>
            <a:off x="838200" y="1878784"/>
            <a:ext cx="10515600" cy="4185284"/>
          </a:xfrm>
        </p:spPr>
        <p:txBody>
          <a:bodyPr>
            <a:noAutofit/>
          </a:bodyPr>
          <a:lstStyle/>
          <a:p>
            <a:pPr marL="0" indent="0">
              <a:buNone/>
            </a:pPr>
            <a:r>
              <a:rPr lang="en-GB" sz="2200" dirty="0"/>
              <a:t>In this analysis, the chart shows the partition of total suicides based on profession in a tree map. tree map is a basic graphical visualization that shows the share of each profession and can be easily compared with other. For the slicer I connected different tables using power pivot and have filers based on Gender, Age Group, Year, and state</a:t>
            </a:r>
          </a:p>
          <a:p>
            <a:pPr marL="0" indent="0">
              <a:buNone/>
            </a:pPr>
            <a:endParaRPr lang="en-GB" sz="2200" dirty="0"/>
          </a:p>
          <a:p>
            <a:pPr marL="0" indent="0">
              <a:buNone/>
            </a:pPr>
            <a:r>
              <a:rPr lang="en-GB" sz="2200" dirty="0"/>
              <a:t>Analysis Result</a:t>
            </a:r>
          </a:p>
          <a:p>
            <a:pPr marL="457200" lvl="1" indent="0">
              <a:buNone/>
            </a:pPr>
            <a:r>
              <a:rPr lang="en-GB" sz="2200" dirty="0"/>
              <a:t>When we compare Both male and female together, the victim’s professions are unidentified, and later there are more housewives who committed suicides and later farmers in third place Compared in Male, there are more victims whose profession is unknown. After Farmers are the one who committed more suicides Compared in Female, there are more victims in Housewives, after others</a:t>
            </a:r>
            <a:endParaRPr lang="en-US" sz="2200" dirty="0"/>
          </a:p>
        </p:txBody>
      </p:sp>
    </p:spTree>
    <p:extLst>
      <p:ext uri="{BB962C8B-B14F-4D97-AF65-F5344CB8AC3E}">
        <p14:creationId xmlns:p14="http://schemas.microsoft.com/office/powerpoint/2010/main" val="2017692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711AAA-E25D-4695-81C2-502BC879D624}"/>
              </a:ext>
            </a:extLst>
          </p:cNvPr>
          <p:cNvPicPr>
            <a:picLocks noChangeAspect="1"/>
          </p:cNvPicPr>
          <p:nvPr/>
        </p:nvPicPr>
        <p:blipFill>
          <a:blip r:embed="rId2"/>
          <a:stretch>
            <a:fillRect/>
          </a:stretch>
        </p:blipFill>
        <p:spPr>
          <a:xfrm>
            <a:off x="887664" y="1823518"/>
            <a:ext cx="10416671" cy="3210964"/>
          </a:xfrm>
          <a:prstGeom prst="rect">
            <a:avLst/>
          </a:prstGeom>
        </p:spPr>
      </p:pic>
      <p:sp>
        <p:nvSpPr>
          <p:cNvPr id="6" name="TextBox 5">
            <a:extLst>
              <a:ext uri="{FF2B5EF4-FFF2-40B4-BE49-F238E27FC236}">
                <a16:creationId xmlns:a16="http://schemas.microsoft.com/office/drawing/2014/main" id="{C284FFF1-EA92-4A12-B57C-4E5484DA44CD}"/>
              </a:ext>
            </a:extLst>
          </p:cNvPr>
          <p:cNvSpPr txBox="1"/>
          <p:nvPr/>
        </p:nvSpPr>
        <p:spPr>
          <a:xfrm>
            <a:off x="4121832" y="998806"/>
            <a:ext cx="5136467" cy="461665"/>
          </a:xfrm>
          <a:prstGeom prst="rect">
            <a:avLst/>
          </a:prstGeom>
          <a:noFill/>
        </p:spPr>
        <p:txBody>
          <a:bodyPr wrap="square" rtlCol="0">
            <a:spAutoFit/>
          </a:bodyPr>
          <a:lstStyle/>
          <a:p>
            <a:r>
              <a:rPr lang="en-US" sz="2400" dirty="0"/>
              <a:t>When compared both Gender</a:t>
            </a:r>
          </a:p>
        </p:txBody>
      </p:sp>
    </p:spTree>
    <p:extLst>
      <p:ext uri="{BB962C8B-B14F-4D97-AF65-F5344CB8AC3E}">
        <p14:creationId xmlns:p14="http://schemas.microsoft.com/office/powerpoint/2010/main" val="4275294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D83EB0-8B27-459C-982E-DC53E0D18320}"/>
              </a:ext>
            </a:extLst>
          </p:cNvPr>
          <p:cNvSpPr txBox="1"/>
          <p:nvPr/>
        </p:nvSpPr>
        <p:spPr>
          <a:xfrm>
            <a:off x="529769" y="522514"/>
            <a:ext cx="9252859" cy="646331"/>
          </a:xfrm>
          <a:prstGeom prst="rect">
            <a:avLst/>
          </a:prstGeom>
          <a:noFill/>
        </p:spPr>
        <p:txBody>
          <a:bodyPr wrap="square" rtlCol="0">
            <a:spAutoFit/>
          </a:bodyPr>
          <a:lstStyle/>
          <a:p>
            <a:pPr>
              <a:lnSpc>
                <a:spcPct val="90000"/>
              </a:lnSpc>
              <a:spcBef>
                <a:spcPct val="0"/>
              </a:spcBef>
            </a:pPr>
            <a:r>
              <a:rPr lang="en-GB" sz="4000" b="1" i="1" dirty="0">
                <a:solidFill>
                  <a:schemeClr val="bg1"/>
                </a:solidFill>
                <a:latin typeface="+mj-lt"/>
                <a:ea typeface="+mj-ea"/>
                <a:cs typeface="+mj-cs"/>
              </a:rPr>
              <a:t>Which way victims are adapting the most? </a:t>
            </a:r>
            <a:endParaRPr lang="en-US" sz="4000" b="1" i="1" dirty="0">
              <a:solidFill>
                <a:schemeClr val="bg1"/>
              </a:solidFill>
              <a:latin typeface="+mj-lt"/>
              <a:ea typeface="+mj-ea"/>
              <a:cs typeface="+mj-cs"/>
            </a:endParaRPr>
          </a:p>
        </p:txBody>
      </p:sp>
      <p:sp>
        <p:nvSpPr>
          <p:cNvPr id="3" name="TextBox 2">
            <a:extLst>
              <a:ext uri="{FF2B5EF4-FFF2-40B4-BE49-F238E27FC236}">
                <a16:creationId xmlns:a16="http://schemas.microsoft.com/office/drawing/2014/main" id="{99AC98E2-4547-42E9-9B62-D59AD857B8F0}"/>
              </a:ext>
            </a:extLst>
          </p:cNvPr>
          <p:cNvSpPr txBox="1"/>
          <p:nvPr/>
        </p:nvSpPr>
        <p:spPr>
          <a:xfrm>
            <a:off x="529770" y="1828799"/>
            <a:ext cx="8846457" cy="3416320"/>
          </a:xfrm>
          <a:prstGeom prst="rect">
            <a:avLst/>
          </a:prstGeom>
        </p:spPr>
        <p:txBody>
          <a:bodyPr vert="horz" lIns="91440" tIns="45720" rIns="91440" bIns="45720" rtlCol="0">
            <a:noAutofit/>
          </a:bodyPr>
          <a:lstStyle>
            <a:lvl1pPr indent="0">
              <a:lnSpc>
                <a:spcPct val="90000"/>
              </a:lnSpc>
              <a:spcBef>
                <a:spcPts val="1000"/>
              </a:spcBef>
              <a:buFont typeface="Arial" panose="020B0604020202020204" pitchFamily="34" charset="0"/>
              <a:buNone/>
              <a:defRPr sz="2200"/>
            </a:lvl1pPr>
            <a:lvl2pPr lvl="1" indent="0">
              <a:lnSpc>
                <a:spcPct val="90000"/>
              </a:lnSpc>
              <a:spcBef>
                <a:spcPts val="500"/>
              </a:spcBef>
              <a:buFont typeface="Arial" panose="020B0604020202020204" pitchFamily="34" charset="0"/>
              <a:buNone/>
              <a:defRPr sz="22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dirty="0"/>
              <a:t>In this analysis, the chart shows the trend of total suicides based on means adapted in a line graph. Line graph is a basic graphical visualization that shows the trend over years or anything and can be easily compared with other for rise and loses. For the slicer I connected different tables using power pivot and have filers based on Gender, Age Group, Year, and state</a:t>
            </a:r>
          </a:p>
          <a:p>
            <a:endParaRPr lang="en-GB" dirty="0"/>
          </a:p>
          <a:p>
            <a:r>
              <a:rPr lang="en-GB" dirty="0"/>
              <a:t>Analysis Result</a:t>
            </a:r>
          </a:p>
          <a:p>
            <a:r>
              <a:rPr lang="en-GB" dirty="0"/>
              <a:t>     From this analysis we came to know that major part of victims belongs to physical means for all age groups and genders, and physical harming cases are raised from 2001 to 2012 as like other</a:t>
            </a:r>
            <a:endParaRPr lang="en-US" dirty="0"/>
          </a:p>
        </p:txBody>
      </p:sp>
    </p:spTree>
    <p:extLst>
      <p:ext uri="{BB962C8B-B14F-4D97-AF65-F5344CB8AC3E}">
        <p14:creationId xmlns:p14="http://schemas.microsoft.com/office/powerpoint/2010/main" val="2392865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416D313-AC56-4257-A50F-6CF0A6275E3F}"/>
              </a:ext>
            </a:extLst>
          </p:cNvPr>
          <p:cNvPicPr>
            <a:picLocks noChangeAspect="1"/>
          </p:cNvPicPr>
          <p:nvPr/>
        </p:nvPicPr>
        <p:blipFill>
          <a:blip r:embed="rId2"/>
          <a:stretch>
            <a:fillRect/>
          </a:stretch>
        </p:blipFill>
        <p:spPr>
          <a:xfrm>
            <a:off x="643467" y="1016255"/>
            <a:ext cx="10905066" cy="4825490"/>
          </a:xfrm>
          <a:prstGeom prst="rect">
            <a:avLst/>
          </a:prstGeom>
        </p:spPr>
      </p:pic>
    </p:spTree>
    <p:extLst>
      <p:ext uri="{BB962C8B-B14F-4D97-AF65-F5344CB8AC3E}">
        <p14:creationId xmlns:p14="http://schemas.microsoft.com/office/powerpoint/2010/main" val="1238654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1F8F6C-B5D4-47DA-9BA1-8D27897E42A5}"/>
              </a:ext>
            </a:extLst>
          </p:cNvPr>
          <p:cNvSpPr txBox="1"/>
          <p:nvPr/>
        </p:nvSpPr>
        <p:spPr>
          <a:xfrm>
            <a:off x="616857" y="1720840"/>
            <a:ext cx="11009086" cy="4154984"/>
          </a:xfrm>
          <a:prstGeom prst="rect">
            <a:avLst/>
          </a:prstGeom>
          <a:noFill/>
        </p:spPr>
        <p:txBody>
          <a:bodyPr wrap="square" rtlCol="0">
            <a:spAutoFit/>
          </a:bodyPr>
          <a:lstStyle/>
          <a:p>
            <a:r>
              <a:rPr lang="en-GB" sz="2200" dirty="0"/>
              <a:t>In this analysis, the chart shows the bar graph based on count of causes of a suicide. Bar Graph is a graphical visualization that is used to compare between items or anything and even can be used when we want to compare an item over a period of time. For the slicer I connected different tables using power pivot and have filers based on Gender, Age Group, Year, and state </a:t>
            </a:r>
          </a:p>
          <a:p>
            <a:endParaRPr lang="en-GB" sz="2200" dirty="0"/>
          </a:p>
          <a:p>
            <a:endParaRPr lang="en-GB" sz="2200" dirty="0"/>
          </a:p>
          <a:p>
            <a:r>
              <a:rPr lang="en-GB" sz="2200" dirty="0"/>
              <a:t>Analysis Result </a:t>
            </a:r>
          </a:p>
          <a:p>
            <a:r>
              <a:rPr lang="en-GB" sz="2200" dirty="0"/>
              <a:t>    From this analysis we came to know that there are many causes for suicide in which unknown cause occupies the first place whereas family problems, marriage and love affairs comes next and hero-worshipping stands at the last. When it comes to male and female again the cause gets changes, for female health, marriage and family problems occupies the major part and for male health, family problems and social status occupies major part than unknown</a:t>
            </a:r>
            <a:endParaRPr lang="en-US" sz="2200" dirty="0"/>
          </a:p>
        </p:txBody>
      </p:sp>
      <p:sp>
        <p:nvSpPr>
          <p:cNvPr id="3" name="TextBox 2">
            <a:extLst>
              <a:ext uri="{FF2B5EF4-FFF2-40B4-BE49-F238E27FC236}">
                <a16:creationId xmlns:a16="http://schemas.microsoft.com/office/drawing/2014/main" id="{9525BFA9-8611-43FD-9E29-121DEFB94826}"/>
              </a:ext>
            </a:extLst>
          </p:cNvPr>
          <p:cNvSpPr txBox="1"/>
          <p:nvPr/>
        </p:nvSpPr>
        <p:spPr>
          <a:xfrm>
            <a:off x="616857" y="580571"/>
            <a:ext cx="10297886" cy="646331"/>
          </a:xfrm>
          <a:prstGeom prst="rect">
            <a:avLst/>
          </a:prstGeom>
          <a:noFill/>
        </p:spPr>
        <p:txBody>
          <a:bodyPr wrap="square" rtlCol="0">
            <a:spAutoFit/>
          </a:bodyPr>
          <a:lstStyle/>
          <a:p>
            <a:pPr>
              <a:lnSpc>
                <a:spcPct val="90000"/>
              </a:lnSpc>
              <a:spcBef>
                <a:spcPct val="0"/>
              </a:spcBef>
            </a:pPr>
            <a:r>
              <a:rPr lang="en-GB" sz="4000" b="1" i="1" dirty="0">
                <a:solidFill>
                  <a:schemeClr val="bg1"/>
                </a:solidFill>
                <a:latin typeface="+mj-lt"/>
                <a:ea typeface="+mj-ea"/>
                <a:cs typeface="+mj-cs"/>
              </a:rPr>
              <a:t>Which causes/reason leads to more suicides?</a:t>
            </a:r>
            <a:endParaRPr lang="en-US" sz="4000" b="1" i="1" dirty="0">
              <a:solidFill>
                <a:schemeClr val="bg1"/>
              </a:solidFill>
              <a:latin typeface="+mj-lt"/>
              <a:ea typeface="+mj-ea"/>
              <a:cs typeface="+mj-cs"/>
            </a:endParaRPr>
          </a:p>
        </p:txBody>
      </p:sp>
    </p:spTree>
    <p:extLst>
      <p:ext uri="{BB962C8B-B14F-4D97-AF65-F5344CB8AC3E}">
        <p14:creationId xmlns:p14="http://schemas.microsoft.com/office/powerpoint/2010/main" val="1270408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3B1BED-F7A0-4E3E-BBD2-32C93C701E73}"/>
              </a:ext>
            </a:extLst>
          </p:cNvPr>
          <p:cNvPicPr>
            <a:picLocks noChangeAspect="1"/>
          </p:cNvPicPr>
          <p:nvPr/>
        </p:nvPicPr>
        <p:blipFill>
          <a:blip r:embed="rId2"/>
          <a:stretch>
            <a:fillRect/>
          </a:stretch>
        </p:blipFill>
        <p:spPr>
          <a:xfrm>
            <a:off x="2264229" y="1054669"/>
            <a:ext cx="7373257" cy="4568787"/>
          </a:xfrm>
          <a:prstGeom prst="rect">
            <a:avLst/>
          </a:prstGeom>
        </p:spPr>
      </p:pic>
    </p:spTree>
    <p:extLst>
      <p:ext uri="{BB962C8B-B14F-4D97-AF65-F5344CB8AC3E}">
        <p14:creationId xmlns:p14="http://schemas.microsoft.com/office/powerpoint/2010/main" val="1204646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35112E-5DAE-465E-96E3-A8158A9A6F33}"/>
              </a:ext>
            </a:extLst>
          </p:cNvPr>
          <p:cNvSpPr txBox="1"/>
          <p:nvPr/>
        </p:nvSpPr>
        <p:spPr>
          <a:xfrm>
            <a:off x="515258" y="1770742"/>
            <a:ext cx="11161484" cy="4401205"/>
          </a:xfrm>
          <a:prstGeom prst="rect">
            <a:avLst/>
          </a:prstGeom>
          <a:noFill/>
        </p:spPr>
        <p:txBody>
          <a:bodyPr wrap="square" rtlCol="0">
            <a:spAutoFit/>
          </a:bodyPr>
          <a:lstStyle/>
          <a:p>
            <a:r>
              <a:rPr lang="en-GB" sz="2000" dirty="0"/>
              <a:t>In this analysis, this is a leader board build in cells and sparklines to show the state performance in a state individually and can tell whether the suicides increase or decreases for a particular state. For the slicer I connected different tables using power pivot and have filers based on Gender, Age Group, Year, and state </a:t>
            </a:r>
          </a:p>
          <a:p>
            <a:endParaRPr lang="en-GB" sz="2000" dirty="0"/>
          </a:p>
          <a:p>
            <a:r>
              <a:rPr lang="en-GB" sz="2000" dirty="0"/>
              <a:t>Analysis Result</a:t>
            </a:r>
          </a:p>
          <a:p>
            <a:r>
              <a:rPr lang="en-GB" sz="2000" dirty="0"/>
              <a:t>    From this analysis we came to know that Maharashtra stands at the first place in India with total 180389 cases for both male and female and this graph is being increased from 2001 to 2012 whereas </a:t>
            </a:r>
            <a:r>
              <a:rPr lang="en-GB" sz="2000" dirty="0" err="1"/>
              <a:t>Tamilnadu</a:t>
            </a:r>
            <a:r>
              <a:rPr lang="en-GB" sz="2000" dirty="0"/>
              <a:t> with 163813 cases occupies the second place next comes Andhra Pradesh with 162820 cases and next West Bengal with 161030 cases and Karnataka with 146965 cases. When it comes to female west </a:t>
            </a:r>
            <a:r>
              <a:rPr lang="en-GB" sz="2000" dirty="0" err="1"/>
              <a:t>bengal</a:t>
            </a:r>
            <a:r>
              <a:rPr lang="en-GB" sz="2000" dirty="0"/>
              <a:t> occupies the first place with 69299 cases and its graph being decreased from 2001 to 2012, second place is occupied by </a:t>
            </a:r>
            <a:r>
              <a:rPr lang="en-GB" sz="2000" dirty="0" err="1"/>
              <a:t>tamilnadu</a:t>
            </a:r>
            <a:r>
              <a:rPr lang="en-GB" sz="2000" dirty="0"/>
              <a:t> with 61324 cases and next comes Maharashtra with 58635 cases. In male suicide cases Maharashtra stands at the first place with total 121754 cases , it's graph being increased from 2001 to 2012 and Andhra Pradesh stands at second place with 108424 cases, Tamil Nadu at 3rd , Karnataka at 4th place and west Bengal stands at 5 the place</a:t>
            </a:r>
            <a:endParaRPr lang="en-US" sz="2000" dirty="0"/>
          </a:p>
        </p:txBody>
      </p:sp>
      <p:sp>
        <p:nvSpPr>
          <p:cNvPr id="3" name="TextBox 2">
            <a:extLst>
              <a:ext uri="{FF2B5EF4-FFF2-40B4-BE49-F238E27FC236}">
                <a16:creationId xmlns:a16="http://schemas.microsoft.com/office/drawing/2014/main" id="{DD6AEFE1-B3C3-4B7F-9729-7F2CF000FC02}"/>
              </a:ext>
            </a:extLst>
          </p:cNvPr>
          <p:cNvSpPr txBox="1"/>
          <p:nvPr/>
        </p:nvSpPr>
        <p:spPr>
          <a:xfrm>
            <a:off x="515258" y="806892"/>
            <a:ext cx="11553370" cy="646331"/>
          </a:xfrm>
          <a:prstGeom prst="rect">
            <a:avLst/>
          </a:prstGeom>
          <a:noFill/>
        </p:spPr>
        <p:txBody>
          <a:bodyPr wrap="square" rtlCol="0">
            <a:spAutoFit/>
          </a:bodyPr>
          <a:lstStyle/>
          <a:p>
            <a:pPr>
              <a:lnSpc>
                <a:spcPct val="90000"/>
              </a:lnSpc>
              <a:spcBef>
                <a:spcPct val="0"/>
              </a:spcBef>
            </a:pPr>
            <a:r>
              <a:rPr lang="en-GB" sz="4000" b="1" i="1" dirty="0">
                <a:solidFill>
                  <a:schemeClr val="bg1"/>
                </a:solidFill>
                <a:latin typeface="+mj-lt"/>
                <a:ea typeface="+mj-ea"/>
                <a:cs typeface="+mj-cs"/>
              </a:rPr>
              <a:t>Trendline to show suicides on years for every state</a:t>
            </a:r>
            <a:endParaRPr lang="en-US" sz="4000" b="1" i="1" dirty="0">
              <a:solidFill>
                <a:schemeClr val="bg1"/>
              </a:solidFill>
              <a:latin typeface="+mj-lt"/>
              <a:ea typeface="+mj-ea"/>
              <a:cs typeface="+mj-cs"/>
            </a:endParaRPr>
          </a:p>
        </p:txBody>
      </p:sp>
    </p:spTree>
    <p:extLst>
      <p:ext uri="{BB962C8B-B14F-4D97-AF65-F5344CB8AC3E}">
        <p14:creationId xmlns:p14="http://schemas.microsoft.com/office/powerpoint/2010/main" val="24892381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1089</Words>
  <Application>Microsoft Office PowerPoint</Application>
  <PresentationFormat>Widescreen</PresentationFormat>
  <Paragraphs>54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Black</vt:lpstr>
      <vt:lpstr>Bodoni MT</vt:lpstr>
      <vt:lpstr>Calibri</vt:lpstr>
      <vt:lpstr>Calibri Light</vt:lpstr>
      <vt:lpstr>Office Theme</vt:lpstr>
      <vt:lpstr>SUICIDES IN INDIA</vt:lpstr>
      <vt:lpstr>PowerPoint Presentation</vt:lpstr>
      <vt:lpstr>Suicides over years based on profession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SUICIDES IN INDIA</dc:title>
  <dc:creator>ganesh karicherla</dc:creator>
  <cp:lastModifiedBy>ganesh karicherla</cp:lastModifiedBy>
  <cp:revision>2</cp:revision>
  <dcterms:created xsi:type="dcterms:W3CDTF">2020-12-20T14:22:26Z</dcterms:created>
  <dcterms:modified xsi:type="dcterms:W3CDTF">2020-12-20T14:32:00Z</dcterms:modified>
</cp:coreProperties>
</file>