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omic Sans MS" panose="030F0702030302020204" pitchFamily="66"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740638-14CE-4DEE-A164-CACF71C94462}">
  <a:tblStyle styleId="{D4740638-14CE-4DEE-A164-CACF71C944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3e0375c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3e0375c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0375cf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0375cf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3e0375cf1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3e0375cf1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3e0375cf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3e0375cf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3e0375cf1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3e0375cf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56a747ee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56a747e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3e0375cf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3e0375cf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b06b1fb0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b06b1fb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b06b1fb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b06b1fb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3e0375cf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3e0375c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3e0375cf1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3e0375cf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3e0375cf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3e0375cf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3e0375cf1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3e0375cf1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3e0375cf1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3e0375cf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3e0375cf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3e0375c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3e0375cf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3e0375cf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3e0375cf1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3e0375cf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3e0375cf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3e0375cf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3e0375cf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3e0375cf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3e0375cf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3e0375cf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chatbotsmagazine.com/intelligent-assistants-i-a-85c21f9d3b8e"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14938892_Comparing_Speech_Recognition_Systems_Microsoft_API_Google_API_And_CMU_Sphinx"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abs/pii/S0747563215001247"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www.semanticscholar.org/paper/%22Siri-Talks-at-You%22%3A-An-Empirical-Investigation-of-Abdolrahmani-Kuber/77bacfd84c717a8fa51f159bbbd830fdb1bf9416#referen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5975" y="871925"/>
            <a:ext cx="7381800" cy="94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solidFill>
                  <a:srgbClr val="000000"/>
                </a:solidFill>
                <a:latin typeface="Times New Roman"/>
                <a:ea typeface="Times New Roman"/>
                <a:cs typeface="Times New Roman"/>
                <a:sym typeface="Times New Roman"/>
              </a:rPr>
              <a:t>Desktop Voice Assistant Using Python</a:t>
            </a:r>
            <a:endParaRPr sz="48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2186775" y="1990098"/>
            <a:ext cx="4242600" cy="73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a:latin typeface="Comic Sans MS"/>
                <a:ea typeface="Comic Sans MS"/>
                <a:cs typeface="Comic Sans MS"/>
                <a:sym typeface="Comic Sans MS"/>
              </a:rPr>
              <a:t>-Guided by Amol bhosle</a:t>
            </a:r>
            <a:endParaRPr sz="1800" dirty="0">
              <a:latin typeface="Comic Sans MS"/>
              <a:ea typeface="Comic Sans MS"/>
              <a:cs typeface="Comic Sans MS"/>
              <a:sym typeface="Comic Sans MS"/>
            </a:endParaRPr>
          </a:p>
        </p:txBody>
      </p:sp>
      <p:sp>
        <p:nvSpPr>
          <p:cNvPr id="56" name="Google Shape;56;p13"/>
          <p:cNvSpPr/>
          <p:nvPr/>
        </p:nvSpPr>
        <p:spPr>
          <a:xfrm>
            <a:off x="4871275" y="2810200"/>
            <a:ext cx="3593350" cy="2172575"/>
          </a:xfrm>
          <a:prstGeom prst="flowChartOffpageConnec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dk1"/>
                </a:solidFill>
                <a:latin typeface="Comic Sans MS"/>
                <a:ea typeface="Comic Sans MS"/>
                <a:cs typeface="Comic Sans MS"/>
                <a:sym typeface="Comic Sans MS"/>
              </a:rPr>
              <a:t>Name : Ganesh Madhav Karode</a:t>
            </a:r>
            <a:endParaRPr sz="1800" dirty="0">
              <a:solidFill>
                <a:schemeClr val="dk1"/>
              </a:solidFill>
              <a:latin typeface="Comic Sans MS"/>
              <a:ea typeface="Comic Sans MS"/>
              <a:cs typeface="Comic Sans MS"/>
              <a:sym typeface="Comic Sans MS"/>
            </a:endParaRPr>
          </a:p>
        </p:txBody>
      </p:sp>
      <p:pic>
        <p:nvPicPr>
          <p:cNvPr id="57" name="Google Shape;57;p13"/>
          <p:cNvPicPr preferRelativeResize="0"/>
          <p:nvPr/>
        </p:nvPicPr>
        <p:blipFill>
          <a:blip r:embed="rId3">
            <a:alphaModFix/>
          </a:blip>
          <a:stretch>
            <a:fillRect/>
          </a:stretch>
        </p:blipFill>
        <p:spPr>
          <a:xfrm>
            <a:off x="7468800" y="111775"/>
            <a:ext cx="1363500" cy="137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aphicFrame>
        <p:nvGraphicFramePr>
          <p:cNvPr id="104" name="Google Shape;104;p22"/>
          <p:cNvGraphicFramePr/>
          <p:nvPr/>
        </p:nvGraphicFramePr>
        <p:xfrm>
          <a:off x="-12" y="-2"/>
          <a:ext cx="9144000" cy="5143500"/>
        </p:xfrm>
        <a:graphic>
          <a:graphicData uri="http://schemas.openxmlformats.org/drawingml/2006/table">
            <a:tbl>
              <a:tblPr>
                <a:noFill/>
                <a:tableStyleId>{D4740638-14CE-4DEE-A164-CACF71C94462}</a:tableStyleId>
              </a:tblPr>
              <a:tblGrid>
                <a:gridCol w="858175">
                  <a:extLst>
                    <a:ext uri="{9D8B030D-6E8A-4147-A177-3AD203B41FA5}">
                      <a16:colId xmlns:a16="http://schemas.microsoft.com/office/drawing/2014/main" val="20000"/>
                    </a:ext>
                  </a:extLst>
                </a:gridCol>
                <a:gridCol w="1964200">
                  <a:extLst>
                    <a:ext uri="{9D8B030D-6E8A-4147-A177-3AD203B41FA5}">
                      <a16:colId xmlns:a16="http://schemas.microsoft.com/office/drawing/2014/main" val="20001"/>
                    </a:ext>
                  </a:extLst>
                </a:gridCol>
                <a:gridCol w="585450">
                  <a:extLst>
                    <a:ext uri="{9D8B030D-6E8A-4147-A177-3AD203B41FA5}">
                      <a16:colId xmlns:a16="http://schemas.microsoft.com/office/drawing/2014/main" val="20002"/>
                    </a:ext>
                  </a:extLst>
                </a:gridCol>
                <a:gridCol w="2201075">
                  <a:extLst>
                    <a:ext uri="{9D8B030D-6E8A-4147-A177-3AD203B41FA5}">
                      <a16:colId xmlns:a16="http://schemas.microsoft.com/office/drawing/2014/main" val="20003"/>
                    </a:ext>
                  </a:extLst>
                </a:gridCol>
                <a:gridCol w="3535100">
                  <a:extLst>
                    <a:ext uri="{9D8B030D-6E8A-4147-A177-3AD203B41FA5}">
                      <a16:colId xmlns:a16="http://schemas.microsoft.com/office/drawing/2014/main" val="20004"/>
                    </a:ext>
                  </a:extLst>
                </a:gridCol>
              </a:tblGrid>
              <a:tr h="231085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Voice assistant . </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Algoufi</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May 2016.</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latin typeface="Times New Roman"/>
                          <a:ea typeface="Times New Roman"/>
                          <a:cs typeface="Times New Roman"/>
                          <a:sym typeface="Times New Roman"/>
                        </a:rPr>
                        <a:t>In this paper provides overview of voice-recognition and contextual understanding between users and  human interaction. And it frequently asks the questions to the voice assistant it will be answering all the queries.  And all the assistants responded these questions and answered more accurately.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83265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Exploring requirements and opportunities of conversational user interfaces for the cognitively impaired.</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B. R. H. F. Balduf M.</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Mar 2018.</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latin typeface="Times New Roman"/>
                          <a:ea typeface="Times New Roman"/>
                          <a:cs typeface="Times New Roman"/>
                          <a:sym typeface="Times New Roman"/>
                        </a:rPr>
                        <a:t>In this paper overview of the various PARI design technology it provides especially for blind persons  and works on their voice command. The PARI also providing more capability of recognizing the voice commands  without using internet connection. And it also provides more functionalities for mobile devices like network  connection and managing their various application on the voice commands.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3"/>
          <p:cNvGraphicFramePr/>
          <p:nvPr/>
        </p:nvGraphicFramePr>
        <p:xfrm>
          <a:off x="0" y="5"/>
          <a:ext cx="9144000" cy="5143500"/>
        </p:xfrm>
        <a:graphic>
          <a:graphicData uri="http://schemas.openxmlformats.org/drawingml/2006/table">
            <a:tbl>
              <a:tblPr>
                <a:noFill/>
                <a:tableStyleId>{D4740638-14CE-4DEE-A164-CACF71C94462}</a:tableStyleId>
              </a:tblPr>
              <a:tblGrid>
                <a:gridCol w="858175">
                  <a:extLst>
                    <a:ext uri="{9D8B030D-6E8A-4147-A177-3AD203B41FA5}">
                      <a16:colId xmlns:a16="http://schemas.microsoft.com/office/drawing/2014/main" val="20000"/>
                    </a:ext>
                  </a:extLst>
                </a:gridCol>
                <a:gridCol w="1964200">
                  <a:extLst>
                    <a:ext uri="{9D8B030D-6E8A-4147-A177-3AD203B41FA5}">
                      <a16:colId xmlns:a16="http://schemas.microsoft.com/office/drawing/2014/main" val="20001"/>
                    </a:ext>
                  </a:extLst>
                </a:gridCol>
                <a:gridCol w="585450">
                  <a:extLst>
                    <a:ext uri="{9D8B030D-6E8A-4147-A177-3AD203B41FA5}">
                      <a16:colId xmlns:a16="http://schemas.microsoft.com/office/drawing/2014/main" val="20002"/>
                    </a:ext>
                  </a:extLst>
                </a:gridCol>
                <a:gridCol w="2201075">
                  <a:extLst>
                    <a:ext uri="{9D8B030D-6E8A-4147-A177-3AD203B41FA5}">
                      <a16:colId xmlns:a16="http://schemas.microsoft.com/office/drawing/2014/main" val="20003"/>
                    </a:ext>
                  </a:extLst>
                </a:gridCol>
                <a:gridCol w="3535100">
                  <a:extLst>
                    <a:ext uri="{9D8B030D-6E8A-4147-A177-3AD203B41FA5}">
                      <a16:colId xmlns:a16="http://schemas.microsoft.com/office/drawing/2014/main" val="20004"/>
                    </a:ext>
                  </a:extLst>
                </a:gridCol>
              </a:tblGrid>
              <a:tr h="2603175">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600"/>
                        </a:spcAft>
                        <a:buNone/>
                      </a:pPr>
                      <a:r>
                        <a:rPr lang="en">
                          <a:solidFill>
                            <a:schemeClr val="dk1"/>
                          </a:solidFill>
                          <a:latin typeface="Times New Roman"/>
                          <a:ea typeface="Times New Roman"/>
                          <a:cs typeface="Times New Roman"/>
                          <a:sym typeface="Times New Roman"/>
                        </a:rPr>
                        <a:t>Automatic speech recognition application.</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rPr>
                        <a:t> –</a:t>
                      </a:r>
                      <a:endParaRPr>
                        <a:solidFill>
                          <a:schemeClr val="dk1"/>
                        </a:solidFill>
                      </a:endParaRPr>
                    </a:p>
                  </a:txBody>
                  <a:tcPr marL="91425" marR="91425" marT="91425" marB="91425"/>
                </a:tc>
                <a:tc>
                  <a:txBody>
                    <a:bodyPr/>
                    <a:lstStyle/>
                    <a:p>
                      <a:pPr marL="0" lvl="0" indent="0" algn="l" rtl="0">
                        <a:lnSpc>
                          <a:spcPct val="115000"/>
                        </a:lnSpc>
                        <a:spcBef>
                          <a:spcPts val="2400"/>
                        </a:spcBef>
                        <a:spcAft>
                          <a:spcPts val="0"/>
                        </a:spcAft>
                        <a:buNone/>
                      </a:pPr>
                      <a:r>
                        <a:rPr lang="en">
                          <a:solidFill>
                            <a:schemeClr val="dk1"/>
                          </a:solidFill>
                          <a:latin typeface="Times New Roman"/>
                          <a:ea typeface="Times New Roman"/>
                          <a:cs typeface="Times New Roman"/>
                          <a:sym typeface="Times New Roman"/>
                        </a:rPr>
                        <a:t>Mr.D. T</a:t>
                      </a:r>
                      <a:endParaRPr>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b="1">
                          <a:solidFill>
                            <a:schemeClr val="dk1"/>
                          </a:solidFill>
                        </a:rPr>
                        <a:t>August 2018</a:t>
                      </a:r>
                      <a:endParaRPr sz="16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latin typeface="Times New Roman"/>
                          <a:ea typeface="Times New Roman"/>
                          <a:cs typeface="Times New Roman"/>
                          <a:sym typeface="Times New Roman"/>
                        </a:rPr>
                        <a:t>In this paper provides overview of personal assistant and natural language interaction to the user  device and the co-ordination range of job assistants. The architecture explains about the communication between  the agents and the agent-based approach. The agent approach provides a high degree of modularity and domain  independent aspects.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540325">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20000"/>
                        </a:lnSpc>
                        <a:spcBef>
                          <a:spcPts val="0"/>
                        </a:spcBef>
                        <a:spcAft>
                          <a:spcPts val="0"/>
                        </a:spcAft>
                        <a:buNone/>
                      </a:pPr>
                      <a:r>
                        <a:rPr lang="en">
                          <a:solidFill>
                            <a:schemeClr val="dk1"/>
                          </a:solidFill>
                          <a:latin typeface="Times New Roman"/>
                          <a:ea typeface="Times New Roman"/>
                          <a:cs typeface="Times New Roman"/>
                          <a:sym typeface="Times New Roman"/>
                        </a:rPr>
                        <a:t>Using voice assistant Skills.</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rPr>
                        <a:t> –</a:t>
                      </a:r>
                      <a:endParaRPr>
                        <a:solidFill>
                          <a:schemeClr val="dk1"/>
                        </a:solidFill>
                      </a:endParaRPr>
                    </a:p>
                  </a:txBody>
                  <a:tcPr marL="91425" marR="91425" marT="91425" marB="91425"/>
                </a:tc>
                <a:tc>
                  <a:txBody>
                    <a:bodyPr/>
                    <a:lstStyle/>
                    <a:p>
                      <a:pPr marL="0" lvl="0" indent="0" algn="l" rtl="0">
                        <a:lnSpc>
                          <a:spcPct val="12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Y. D. Yulli.</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r>
                        <a:rPr lang="en" b="1">
                          <a:solidFill>
                            <a:schemeClr val="dk1"/>
                          </a:solidFill>
                          <a:latin typeface="Times New Roman"/>
                          <a:ea typeface="Times New Roman"/>
                          <a:cs typeface="Times New Roman"/>
                          <a:sym typeface="Times New Roman"/>
                        </a:rPr>
                        <a:t>Oct 2019.</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latin typeface="Times New Roman"/>
                          <a:ea typeface="Times New Roman"/>
                          <a:cs typeface="Times New Roman"/>
                          <a:sym typeface="Times New Roman"/>
                        </a:rPr>
                        <a:t>In this paper the author proposed the solving the problem of voice-recognition technology and he will  conclude the future there will be center the attraction on implementation of application which provides a greater number of language options also the application is useful for physically disabled and every common user.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4"/>
          <p:cNvSpPr txBox="1"/>
          <p:nvPr/>
        </p:nvSpPr>
        <p:spPr>
          <a:xfrm>
            <a:off x="0" y="0"/>
            <a:ext cx="9144000" cy="588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solidFill>
                  <a:schemeClr val="dk1"/>
                </a:solidFill>
                <a:latin typeface="Times New Roman"/>
                <a:ea typeface="Times New Roman"/>
                <a:cs typeface="Times New Roman"/>
                <a:sym typeface="Times New Roman"/>
              </a:rPr>
              <a:t>        Proposed Methodology</a:t>
            </a:r>
            <a:endParaRPr sz="1200" b="1">
              <a:solidFill>
                <a:srgbClr val="222222"/>
              </a:solidFill>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sz="1600" b="1">
                <a:solidFill>
                  <a:srgbClr val="222222"/>
                </a:solidFill>
                <a:latin typeface="Times New Roman"/>
                <a:ea typeface="Times New Roman"/>
                <a:cs typeface="Times New Roman"/>
                <a:sym typeface="Times New Roman"/>
              </a:rPr>
              <a:t>1. Speech recognition :</a:t>
            </a:r>
            <a:r>
              <a:rPr lang="en" sz="1600">
                <a:solidFill>
                  <a:srgbClr val="222222"/>
                </a:solidFill>
                <a:latin typeface="Times New Roman"/>
                <a:ea typeface="Times New Roman"/>
                <a:cs typeface="Times New Roman"/>
                <a:sym typeface="Times New Roman"/>
              </a:rPr>
              <a:t>The proposed system used the google API to convert input speech into text. The speech is  given as an input to google cloud for processing, As an output, the system then receives the resulting text.</a:t>
            </a:r>
            <a:endParaRPr sz="1600">
              <a:solidFill>
                <a:srgbClr val="222222"/>
              </a:solidFill>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sz="1600" b="1">
                <a:solidFill>
                  <a:srgbClr val="222222"/>
                </a:solidFill>
                <a:latin typeface="Times New Roman"/>
                <a:ea typeface="Times New Roman"/>
                <a:cs typeface="Times New Roman"/>
                <a:sym typeface="Times New Roman"/>
              </a:rPr>
              <a:t>2. Backend work :</a:t>
            </a:r>
            <a:r>
              <a:rPr lang="en" sz="1600">
                <a:solidFill>
                  <a:srgbClr val="222222"/>
                </a:solidFill>
                <a:latin typeface="Times New Roman"/>
                <a:ea typeface="Times New Roman"/>
                <a:cs typeface="Times New Roman"/>
                <a:sym typeface="Times New Roman"/>
              </a:rPr>
              <a:t>At backend the python gets the output from speech recognition and after that it identifies whether the command is a system command or a browser command. The output is send back to python backend to give desired output to user.</a:t>
            </a:r>
            <a:endParaRPr sz="1600">
              <a:solidFill>
                <a:srgbClr val="222222"/>
              </a:solidFill>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sz="1600" b="1">
                <a:solidFill>
                  <a:srgbClr val="222222"/>
                </a:solidFill>
                <a:latin typeface="Times New Roman"/>
                <a:ea typeface="Times New Roman"/>
                <a:cs typeface="Times New Roman"/>
                <a:sym typeface="Times New Roman"/>
              </a:rPr>
              <a:t>3. Text to speech :</a:t>
            </a:r>
            <a:r>
              <a:rPr lang="en" sz="1600">
                <a:solidFill>
                  <a:srgbClr val="212529"/>
                </a:solidFill>
                <a:latin typeface="Times New Roman"/>
                <a:ea typeface="Times New Roman"/>
                <a:cs typeface="Times New Roman"/>
                <a:sym typeface="Times New Roman"/>
              </a:rPr>
              <a:t>Text to speech, or TTS, is a new wave technique  of for transforming voice commands into readable text. Not to mix it up with VR Systems that instead, generate speech by joining strings gathered in an exhaustive DB of  preinstalled text and have been developed for different goals which form full-fledged  sentences, clauses or meaningful phrases through a dialect's graphemes and phonemes. Such systems have their limits as they can only determine text on the basis of pre-determined text in their databases TTS systems, on the other hand, are practically to "read" strings of  characters and dole out resulting sentences, clauses and phrases. </a:t>
            </a:r>
            <a:endParaRPr sz="1600">
              <a:solidFill>
                <a:srgbClr val="212529"/>
              </a:solidFill>
              <a:latin typeface="Times New Roman"/>
              <a:ea typeface="Times New Roman"/>
              <a:cs typeface="Times New Roman"/>
              <a:sym typeface="Times New Roman"/>
            </a:endParaRPr>
          </a:p>
          <a:p>
            <a:pPr marL="457200" lvl="0" indent="0" algn="just" rtl="0">
              <a:lnSpc>
                <a:spcPct val="115000"/>
              </a:lnSpc>
              <a:spcBef>
                <a:spcPts val="2500"/>
              </a:spcBef>
              <a:spcAft>
                <a:spcPts val="2500"/>
              </a:spcAft>
              <a:buNone/>
            </a:pP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5"/>
          <p:cNvSpPr txBox="1"/>
          <p:nvPr/>
        </p:nvSpPr>
        <p:spPr>
          <a:xfrm>
            <a:off x="0" y="0"/>
            <a:ext cx="9144000" cy="606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dirty="0">
                <a:latin typeface="Times New Roman"/>
                <a:ea typeface="Times New Roman"/>
                <a:cs typeface="Times New Roman"/>
                <a:sym typeface="Times New Roman"/>
              </a:rPr>
              <a:t>        </a:t>
            </a:r>
            <a:r>
              <a:rPr lang="en" sz="4800" b="1" dirty="0">
                <a:solidFill>
                  <a:srgbClr val="222222"/>
                </a:solidFill>
                <a:latin typeface="Times New Roman"/>
                <a:ea typeface="Times New Roman"/>
                <a:cs typeface="Times New Roman"/>
                <a:sym typeface="Times New Roman"/>
              </a:rPr>
              <a:t>Proposed Architecture</a:t>
            </a:r>
            <a:endParaRPr sz="4800" b="1" dirty="0">
              <a:solidFill>
                <a:srgbClr val="222222"/>
              </a:solidFill>
              <a:latin typeface="Times New Roman"/>
              <a:ea typeface="Times New Roman"/>
              <a:cs typeface="Times New Roman"/>
              <a:sym typeface="Times New Roman"/>
            </a:endParaRPr>
          </a:p>
          <a:p>
            <a:pPr marL="0" lvl="0" indent="0" algn="l" rtl="0">
              <a:lnSpc>
                <a:spcPct val="115000"/>
              </a:lnSpc>
              <a:spcBef>
                <a:spcPts val="1800"/>
              </a:spcBef>
              <a:spcAft>
                <a:spcPts val="0"/>
              </a:spcAft>
              <a:buClr>
                <a:schemeClr val="dk1"/>
              </a:buClr>
              <a:buSzPts val="1100"/>
              <a:buFont typeface="Arial"/>
              <a:buNone/>
            </a:pPr>
            <a:r>
              <a:rPr lang="en" sz="3000" b="1" dirty="0">
                <a:solidFill>
                  <a:srgbClr val="222222"/>
                </a:solidFill>
                <a:latin typeface="Times New Roman"/>
                <a:ea typeface="Times New Roman"/>
                <a:cs typeface="Times New Roman"/>
                <a:sym typeface="Times New Roman"/>
              </a:rPr>
              <a:t>The system design consists :</a:t>
            </a:r>
            <a:endParaRPr sz="3000" b="1" dirty="0">
              <a:solidFill>
                <a:srgbClr val="222222"/>
              </a:solidFill>
              <a:latin typeface="Times New Roman"/>
              <a:ea typeface="Times New Roman"/>
              <a:cs typeface="Times New Roman"/>
              <a:sym typeface="Times New Roman"/>
            </a:endParaRPr>
          </a:p>
          <a:p>
            <a:pPr marL="444500" marR="25400" lvl="0" indent="-228600" algn="just" rtl="0">
              <a:lnSpc>
                <a:spcPct val="106000"/>
              </a:lnSpc>
              <a:spcBef>
                <a:spcPts val="100"/>
              </a:spcBef>
              <a:spcAft>
                <a:spcPts val="0"/>
              </a:spcAft>
              <a:buClr>
                <a:schemeClr val="dk1"/>
              </a:buClr>
              <a:buSzPts val="1100"/>
              <a:buFont typeface="Arial"/>
              <a:buNone/>
            </a:pPr>
            <a:r>
              <a:rPr lang="en" sz="2400" dirty="0">
                <a:solidFill>
                  <a:schemeClr val="dk1"/>
                </a:solidFill>
                <a:latin typeface="Times New Roman"/>
                <a:ea typeface="Times New Roman"/>
                <a:cs typeface="Times New Roman"/>
                <a:sym typeface="Times New Roman"/>
              </a:rPr>
              <a:t>1.    </a:t>
            </a:r>
            <a:r>
              <a:rPr lang="en" sz="2400" dirty="0">
                <a:solidFill>
                  <a:srgbClr val="222222"/>
                </a:solidFill>
                <a:latin typeface="Times New Roman"/>
                <a:ea typeface="Times New Roman"/>
                <a:cs typeface="Times New Roman"/>
                <a:sym typeface="Times New Roman"/>
              </a:rPr>
              <a:t>Taking the input as speech patterns through microphone.</a:t>
            </a:r>
            <a:endParaRPr sz="2400" dirty="0">
              <a:solidFill>
                <a:srgbClr val="222222"/>
              </a:solidFill>
              <a:latin typeface="Times New Roman"/>
              <a:ea typeface="Times New Roman"/>
              <a:cs typeface="Times New Roman"/>
              <a:sym typeface="Times New Roman"/>
            </a:endParaRPr>
          </a:p>
          <a:p>
            <a:pPr marL="444500" marR="25400" lvl="0" indent="-228600" algn="just" rtl="0">
              <a:lnSpc>
                <a:spcPct val="106000"/>
              </a:lnSpc>
              <a:spcBef>
                <a:spcPts val="0"/>
              </a:spcBef>
              <a:spcAft>
                <a:spcPts val="0"/>
              </a:spcAft>
              <a:buClr>
                <a:schemeClr val="dk1"/>
              </a:buClr>
              <a:buSzPts val="1100"/>
              <a:buFont typeface="Arial"/>
              <a:buNone/>
            </a:pPr>
            <a:r>
              <a:rPr lang="en" sz="2400" dirty="0">
                <a:solidFill>
                  <a:schemeClr val="dk1"/>
                </a:solidFill>
                <a:latin typeface="Times New Roman"/>
                <a:ea typeface="Times New Roman"/>
                <a:cs typeface="Times New Roman"/>
                <a:sym typeface="Times New Roman"/>
              </a:rPr>
              <a:t>2.    </a:t>
            </a:r>
            <a:r>
              <a:rPr lang="en" sz="2400" dirty="0">
                <a:solidFill>
                  <a:srgbClr val="222222"/>
                </a:solidFill>
                <a:latin typeface="Times New Roman"/>
                <a:ea typeface="Times New Roman"/>
                <a:cs typeface="Times New Roman"/>
                <a:sym typeface="Times New Roman"/>
              </a:rPr>
              <a:t>Audio data recognition and conversion into text.</a:t>
            </a:r>
            <a:endParaRPr sz="2400" dirty="0">
              <a:solidFill>
                <a:srgbClr val="222222"/>
              </a:solidFill>
              <a:latin typeface="Times New Roman"/>
              <a:ea typeface="Times New Roman"/>
              <a:cs typeface="Times New Roman"/>
              <a:sym typeface="Times New Roman"/>
            </a:endParaRPr>
          </a:p>
          <a:p>
            <a:pPr marL="444500" marR="25400" lvl="0" indent="-228600" algn="just" rtl="0">
              <a:lnSpc>
                <a:spcPct val="106000"/>
              </a:lnSpc>
              <a:spcBef>
                <a:spcPts val="0"/>
              </a:spcBef>
              <a:spcAft>
                <a:spcPts val="0"/>
              </a:spcAft>
              <a:buClr>
                <a:schemeClr val="dk1"/>
              </a:buClr>
              <a:buSzPts val="1100"/>
              <a:buFont typeface="Arial"/>
              <a:buNone/>
            </a:pPr>
            <a:r>
              <a:rPr lang="en" sz="2400" dirty="0">
                <a:solidFill>
                  <a:schemeClr val="dk1"/>
                </a:solidFill>
                <a:latin typeface="Times New Roman"/>
                <a:ea typeface="Times New Roman"/>
                <a:cs typeface="Times New Roman"/>
                <a:sym typeface="Times New Roman"/>
              </a:rPr>
              <a:t>3.    </a:t>
            </a:r>
            <a:r>
              <a:rPr lang="en" sz="2400" dirty="0">
                <a:solidFill>
                  <a:srgbClr val="222222"/>
                </a:solidFill>
                <a:latin typeface="Times New Roman"/>
                <a:ea typeface="Times New Roman"/>
                <a:cs typeface="Times New Roman"/>
                <a:sym typeface="Times New Roman"/>
              </a:rPr>
              <a:t>Comparing the input with predefined commands</a:t>
            </a:r>
            <a:endParaRPr sz="2400" dirty="0">
              <a:solidFill>
                <a:srgbClr val="222222"/>
              </a:solidFill>
              <a:latin typeface="Times New Roman"/>
              <a:ea typeface="Times New Roman"/>
              <a:cs typeface="Times New Roman"/>
              <a:sym typeface="Times New Roman"/>
            </a:endParaRPr>
          </a:p>
          <a:p>
            <a:pPr marL="228600" marR="25400" lvl="0" indent="0" algn="just" rtl="0">
              <a:lnSpc>
                <a:spcPct val="115000"/>
              </a:lnSpc>
              <a:spcBef>
                <a:spcPts val="0"/>
              </a:spcBef>
              <a:spcAft>
                <a:spcPts val="0"/>
              </a:spcAft>
              <a:buClr>
                <a:schemeClr val="dk1"/>
              </a:buClr>
              <a:buSzPts val="1100"/>
              <a:buFont typeface="Arial"/>
              <a:buNone/>
            </a:pPr>
            <a:r>
              <a:rPr lang="en" sz="2400" dirty="0">
                <a:solidFill>
                  <a:srgbClr val="222222"/>
                </a:solidFill>
                <a:latin typeface="Times New Roman"/>
                <a:ea typeface="Times New Roman"/>
                <a:cs typeface="Times New Roman"/>
                <a:sym typeface="Times New Roman"/>
              </a:rPr>
              <a:t>4.</a:t>
            </a:r>
            <a:r>
              <a:rPr lang="en" sz="2400" dirty="0">
                <a:solidFill>
                  <a:srgbClr val="222222"/>
                </a:solidFill>
              </a:rPr>
              <a:t>   </a:t>
            </a:r>
            <a:r>
              <a:rPr lang="en" sz="2400" dirty="0">
                <a:solidFill>
                  <a:srgbClr val="222222"/>
                </a:solidFill>
                <a:latin typeface="Times New Roman"/>
                <a:ea typeface="Times New Roman"/>
                <a:cs typeface="Times New Roman"/>
                <a:sym typeface="Times New Roman"/>
              </a:rPr>
              <a:t>Giving the desired output</a:t>
            </a:r>
            <a:endParaRPr sz="2400" dirty="0">
              <a:solidFill>
                <a:srgbClr val="222222"/>
              </a:solidFill>
              <a:latin typeface="Times New Roman"/>
              <a:ea typeface="Times New Roman"/>
              <a:cs typeface="Times New Roman"/>
              <a:sym typeface="Times New Roman"/>
            </a:endParaRPr>
          </a:p>
          <a:p>
            <a:pPr marL="0" marR="12700" lvl="0" indent="0" algn="just" rtl="0">
              <a:lnSpc>
                <a:spcPct val="102000"/>
              </a:lnSpc>
              <a:spcBef>
                <a:spcPts val="0"/>
              </a:spcBef>
              <a:spcAft>
                <a:spcPts val="0"/>
              </a:spcAft>
              <a:buClr>
                <a:schemeClr val="dk1"/>
              </a:buClr>
              <a:buSzPts val="1100"/>
              <a:buFont typeface="Arial"/>
              <a:buNone/>
            </a:pPr>
            <a:r>
              <a:rPr lang="en" sz="1800" dirty="0">
                <a:solidFill>
                  <a:srgbClr val="222222"/>
                </a:solidFill>
                <a:latin typeface="Times New Roman"/>
                <a:ea typeface="Times New Roman"/>
                <a:cs typeface="Times New Roman"/>
                <a:sym typeface="Times New Roman"/>
              </a:rPr>
              <a:t>The initial phase includes the data being taken in as speech patterns from the microphone.in the second phase the collected data is worked over and transformed into textual data using NLP.</a:t>
            </a:r>
            <a:r>
              <a:rPr lang="en" sz="1800" dirty="0">
                <a:solidFill>
                  <a:schemeClr val="dk1"/>
                </a:solidFill>
                <a:latin typeface="Times New Roman"/>
                <a:ea typeface="Times New Roman"/>
                <a:cs typeface="Times New Roman"/>
                <a:sym typeface="Times New Roman"/>
              </a:rPr>
              <a:t> In the next step, this resulting stringified data is manipulated through Python Script to finalise  the required output process. In the last phase, the produced output is presented either in the form of text or converted from text to speech using TTS.</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4800" b="1"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dirty="0"/>
          </a:p>
          <a:p>
            <a:pPr marL="0" lvl="0" indent="0" algn="l" rtl="0">
              <a:spcBef>
                <a:spcPts val="0"/>
              </a:spcBef>
              <a:spcAft>
                <a:spcPts val="0"/>
              </a:spcAft>
              <a:buNone/>
            </a:pP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extBox 3">
            <a:extLst>
              <a:ext uri="{FF2B5EF4-FFF2-40B4-BE49-F238E27FC236}">
                <a16:creationId xmlns:a16="http://schemas.microsoft.com/office/drawing/2014/main" id="{7A93EAE1-1FE3-8140-6ED2-BA8433EE4EC4}"/>
              </a:ext>
            </a:extLst>
          </p:cNvPr>
          <p:cNvSpPr txBox="1"/>
          <p:nvPr/>
        </p:nvSpPr>
        <p:spPr>
          <a:xfrm>
            <a:off x="0" y="0"/>
            <a:ext cx="9143999" cy="4367991"/>
          </a:xfrm>
          <a:prstGeom prst="rect">
            <a:avLst/>
          </a:prstGeom>
          <a:noFill/>
        </p:spPr>
        <p:txBody>
          <a:bodyPr wrap="square">
            <a:spAutoFit/>
          </a:bodyPr>
          <a:lstStyle/>
          <a:p>
            <a:pPr marL="0" marR="12700" lvl="0" indent="0" algn="just" rtl="0">
              <a:lnSpc>
                <a:spcPct val="102000"/>
              </a:lnSpc>
              <a:spcBef>
                <a:spcPts val="0"/>
              </a:spcBef>
              <a:spcAft>
                <a:spcPts val="0"/>
              </a:spcAft>
              <a:buNone/>
            </a:pPr>
            <a:r>
              <a:rPr lang="en-US" sz="4800" b="1" dirty="0">
                <a:solidFill>
                  <a:schemeClr val="dk1"/>
                </a:solidFill>
                <a:latin typeface="Times New Roman"/>
                <a:ea typeface="Times New Roman"/>
                <a:cs typeface="Times New Roman"/>
                <a:sym typeface="Times New Roman"/>
              </a:rPr>
              <a:t>                 Features</a:t>
            </a:r>
          </a:p>
          <a:p>
            <a:pPr marL="0" marR="12700" lvl="0" indent="0" algn="just" rtl="0">
              <a:lnSpc>
                <a:spcPct val="102000"/>
              </a:lnSpc>
              <a:spcBef>
                <a:spcPts val="0"/>
              </a:spcBef>
              <a:spcAft>
                <a:spcPts val="0"/>
              </a:spcAft>
              <a:buNone/>
            </a:pPr>
            <a:r>
              <a:rPr lang="en-US" sz="2400" dirty="0">
                <a:solidFill>
                  <a:schemeClr val="dk1"/>
                </a:solidFill>
                <a:latin typeface="Times New Roman"/>
                <a:ea typeface="Times New Roman"/>
                <a:cs typeface="Times New Roman"/>
                <a:sym typeface="Times New Roman"/>
              </a:rPr>
              <a:t>The System shall be developed to offer the following features:</a:t>
            </a:r>
          </a:p>
          <a:p>
            <a:pPr marL="457200" marR="12700" lvl="0" indent="-228600" algn="just" rtl="0">
              <a:lnSpc>
                <a:spcPct val="102000"/>
              </a:lnSpc>
              <a:spcBef>
                <a:spcPts val="900"/>
              </a:spcBef>
              <a:spcAft>
                <a:spcPts val="0"/>
              </a:spcAft>
              <a:buNone/>
            </a:pPr>
            <a:r>
              <a:rPr lang="en-US" sz="2400" dirty="0">
                <a:solidFill>
                  <a:schemeClr val="dk1"/>
                </a:solidFill>
                <a:latin typeface="Times New Roman"/>
                <a:ea typeface="Times New Roman"/>
                <a:cs typeface="Times New Roman"/>
                <a:sym typeface="Times New Roman"/>
              </a:rPr>
              <a:t>1)   It keeps listening continuously in inaction and wakes up into action when called with a particular predetermined functionality.</a:t>
            </a:r>
          </a:p>
          <a:p>
            <a:pPr marL="457200" marR="12700" lvl="0" indent="-228600" algn="just" rtl="0">
              <a:lnSpc>
                <a:spcPct val="102000"/>
              </a:lnSpc>
              <a:spcBef>
                <a:spcPts val="300"/>
              </a:spcBef>
              <a:spcAft>
                <a:spcPts val="0"/>
              </a:spcAft>
              <a:buNone/>
            </a:pPr>
            <a:r>
              <a:rPr lang="en-US" sz="2400" dirty="0">
                <a:solidFill>
                  <a:schemeClr val="dk1"/>
                </a:solidFill>
                <a:latin typeface="Times New Roman"/>
                <a:ea typeface="Times New Roman"/>
                <a:cs typeface="Times New Roman"/>
                <a:sym typeface="Times New Roman"/>
              </a:rPr>
              <a:t>2) Browsing through the web based on the individual’s spoken parameters and then issuing a desired output through audio and at the same time it will print the output on the screen.</a:t>
            </a:r>
          </a:p>
          <a:p>
            <a:pPr marL="0" marR="12700" lvl="0" indent="0" algn="just" rtl="0">
              <a:lnSpc>
                <a:spcPct val="102000"/>
              </a:lnSpc>
              <a:spcBef>
                <a:spcPts val="0"/>
              </a:spcBef>
              <a:spcAft>
                <a:spcPts val="1200"/>
              </a:spcAft>
              <a:buNone/>
            </a:pPr>
            <a:r>
              <a:rPr lang="en-US" sz="2400" dirty="0">
                <a:solidFill>
                  <a:schemeClr val="dk1"/>
                </a:solidFill>
                <a:latin typeface="Times New Roman"/>
                <a:ea typeface="Times New Roman"/>
                <a:cs typeface="Times New Roman"/>
                <a:sym typeface="Times New Roman"/>
              </a:rPr>
              <a:t>Other useful services such as playing any kind of media, browsing weather forecasts, setting, reminders, shut down computer, sending an Email etc. Are provided as a result of spoken commands.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p:nvPr/>
        </p:nvSpPr>
        <p:spPr>
          <a:xfrm>
            <a:off x="2484300" y="0"/>
            <a:ext cx="4175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solidFill>
                  <a:schemeClr val="dk1"/>
                </a:solidFill>
                <a:latin typeface="Times New Roman"/>
                <a:ea typeface="Times New Roman"/>
                <a:cs typeface="Times New Roman"/>
                <a:sym typeface="Times New Roman"/>
              </a:rPr>
              <a:t>Requirements</a:t>
            </a:r>
            <a:endParaRPr sz="2200" b="1">
              <a:solidFill>
                <a:schemeClr val="dk1"/>
              </a:solidFill>
              <a:latin typeface="Times New Roman"/>
              <a:ea typeface="Times New Roman"/>
              <a:cs typeface="Times New Roman"/>
              <a:sym typeface="Times New Roman"/>
            </a:endParaRPr>
          </a:p>
        </p:txBody>
      </p:sp>
      <p:sp>
        <p:nvSpPr>
          <p:cNvPr id="130" name="Google Shape;130;p27"/>
          <p:cNvSpPr txBox="1"/>
          <p:nvPr/>
        </p:nvSpPr>
        <p:spPr>
          <a:xfrm>
            <a:off x="77491" y="636681"/>
            <a:ext cx="9144000" cy="42561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100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Software requirements</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Pycharm IDE/visual studio code</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Pyinstaller</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Python 3.8.2 and its Sub modules</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Hardware requirements</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Intel core i3 and above.</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4gb RAM</a:t>
            </a:r>
            <a:endParaRPr sz="23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 sz="2300" dirty="0">
                <a:solidFill>
                  <a:schemeClr val="dk1"/>
                </a:solidFill>
                <a:latin typeface="Times New Roman"/>
                <a:ea typeface="Times New Roman"/>
                <a:cs typeface="Times New Roman"/>
                <a:sym typeface="Times New Roman"/>
              </a:rPr>
              <a:t>30 Gb Hard drive space</a:t>
            </a:r>
            <a:endParaRPr sz="23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8"/>
          <p:cNvPicPr preferRelativeResize="0"/>
          <p:nvPr/>
        </p:nvPicPr>
        <p:blipFill rotWithShape="1">
          <a:blip r:embed="rId3">
            <a:alphaModFix/>
          </a:blip>
          <a:srcRect l="8871" r="18941"/>
          <a:stretch/>
        </p:blipFill>
        <p:spPr>
          <a:xfrm>
            <a:off x="487125" y="1647625"/>
            <a:ext cx="3882701" cy="2965775"/>
          </a:xfrm>
          <a:prstGeom prst="rect">
            <a:avLst/>
          </a:prstGeom>
          <a:noFill/>
          <a:ln>
            <a:noFill/>
          </a:ln>
        </p:spPr>
      </p:pic>
      <p:pic>
        <p:nvPicPr>
          <p:cNvPr id="136" name="Google Shape;136;p28"/>
          <p:cNvPicPr preferRelativeResize="0"/>
          <p:nvPr/>
        </p:nvPicPr>
        <p:blipFill rotWithShape="1">
          <a:blip r:embed="rId4">
            <a:alphaModFix/>
          </a:blip>
          <a:srcRect l="9195" r="21872"/>
          <a:stretch/>
        </p:blipFill>
        <p:spPr>
          <a:xfrm>
            <a:off x="4572000" y="1647625"/>
            <a:ext cx="4124674" cy="2965775"/>
          </a:xfrm>
          <a:prstGeom prst="rect">
            <a:avLst/>
          </a:prstGeom>
          <a:noFill/>
          <a:ln>
            <a:noFill/>
          </a:ln>
        </p:spPr>
      </p:pic>
      <p:sp>
        <p:nvSpPr>
          <p:cNvPr id="137" name="Google Shape;137;p28"/>
          <p:cNvSpPr txBox="1"/>
          <p:nvPr/>
        </p:nvSpPr>
        <p:spPr>
          <a:xfrm>
            <a:off x="959925" y="386825"/>
            <a:ext cx="7221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latin typeface="Times New Roman"/>
                <a:ea typeface="Times New Roman"/>
                <a:cs typeface="Times New Roman"/>
                <a:sym typeface="Times New Roman"/>
              </a:rPr>
              <a:t>  Screenshots of working</a:t>
            </a:r>
            <a:endParaRPr sz="48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9"/>
          <p:cNvPicPr preferRelativeResize="0"/>
          <p:nvPr/>
        </p:nvPicPr>
        <p:blipFill rotWithShape="1">
          <a:blip r:embed="rId3">
            <a:alphaModFix/>
          </a:blip>
          <a:srcRect l="6185" r="6194"/>
          <a:stretch/>
        </p:blipFill>
        <p:spPr>
          <a:xfrm>
            <a:off x="501450" y="200575"/>
            <a:ext cx="3736901" cy="2371175"/>
          </a:xfrm>
          <a:prstGeom prst="rect">
            <a:avLst/>
          </a:prstGeom>
          <a:noFill/>
          <a:ln>
            <a:noFill/>
          </a:ln>
        </p:spPr>
      </p:pic>
      <p:pic>
        <p:nvPicPr>
          <p:cNvPr id="143" name="Google Shape;143;p29"/>
          <p:cNvPicPr preferRelativeResize="0"/>
          <p:nvPr/>
        </p:nvPicPr>
        <p:blipFill rotWithShape="1">
          <a:blip r:embed="rId4">
            <a:alphaModFix/>
          </a:blip>
          <a:srcRect l="2971" r="2981"/>
          <a:stretch/>
        </p:blipFill>
        <p:spPr>
          <a:xfrm>
            <a:off x="4512050" y="200575"/>
            <a:ext cx="4080749" cy="2371175"/>
          </a:xfrm>
          <a:prstGeom prst="rect">
            <a:avLst/>
          </a:prstGeom>
          <a:noFill/>
          <a:ln>
            <a:noFill/>
          </a:ln>
        </p:spPr>
      </p:pic>
      <p:pic>
        <p:nvPicPr>
          <p:cNvPr id="144" name="Google Shape;144;p29"/>
          <p:cNvPicPr preferRelativeResize="0"/>
          <p:nvPr/>
        </p:nvPicPr>
        <p:blipFill rotWithShape="1">
          <a:blip r:embed="rId5">
            <a:alphaModFix/>
          </a:blip>
          <a:srcRect l="2498" r="2489"/>
          <a:stretch/>
        </p:blipFill>
        <p:spPr>
          <a:xfrm>
            <a:off x="501450" y="2724150"/>
            <a:ext cx="3736901" cy="2233100"/>
          </a:xfrm>
          <a:prstGeom prst="rect">
            <a:avLst/>
          </a:prstGeom>
          <a:noFill/>
          <a:ln>
            <a:noFill/>
          </a:ln>
        </p:spPr>
      </p:pic>
      <p:pic>
        <p:nvPicPr>
          <p:cNvPr id="145" name="Google Shape;145;p29"/>
          <p:cNvPicPr preferRelativeResize="0"/>
          <p:nvPr/>
        </p:nvPicPr>
        <p:blipFill rotWithShape="1">
          <a:blip r:embed="rId6">
            <a:alphaModFix/>
          </a:blip>
          <a:srcRect t="970" b="970"/>
          <a:stretch/>
        </p:blipFill>
        <p:spPr>
          <a:xfrm>
            <a:off x="4512050" y="2724150"/>
            <a:ext cx="4080749" cy="223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p:nvPr/>
        </p:nvSpPr>
        <p:spPr>
          <a:xfrm>
            <a:off x="0" y="0"/>
            <a:ext cx="8720100" cy="506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latin typeface="Times New Roman"/>
                <a:ea typeface="Times New Roman"/>
                <a:cs typeface="Times New Roman"/>
                <a:sym typeface="Times New Roman"/>
              </a:rPr>
              <a:t>                          </a:t>
            </a:r>
            <a:r>
              <a:rPr lang="en" sz="4800" b="1">
                <a:latin typeface="Times New Roman"/>
                <a:ea typeface="Times New Roman"/>
                <a:cs typeface="Times New Roman"/>
                <a:sym typeface="Times New Roman"/>
              </a:rPr>
              <a:t>Conclusion</a:t>
            </a:r>
            <a:endParaRPr sz="4800" b="1">
              <a:latin typeface="Times New Roman"/>
              <a:ea typeface="Times New Roman"/>
              <a:cs typeface="Times New Roman"/>
              <a:sym typeface="Times New Roman"/>
            </a:endParaRPr>
          </a:p>
          <a:p>
            <a:pPr marL="457200" lvl="0" indent="0" algn="l" rtl="0">
              <a:spcBef>
                <a:spcPts val="0"/>
              </a:spcBef>
              <a:spcAft>
                <a:spcPts val="0"/>
              </a:spcAft>
              <a:buNone/>
            </a:pPr>
            <a:endParaRPr sz="1800" b="1"/>
          </a:p>
          <a:p>
            <a:pPr marL="457200" lvl="0" indent="0" algn="just" rtl="0">
              <a:lnSpc>
                <a:spcPct val="115000"/>
              </a:lnSpc>
              <a:spcBef>
                <a:spcPts val="1000"/>
              </a:spcBef>
              <a:spcAft>
                <a:spcPts val="0"/>
              </a:spcAft>
              <a:buNone/>
            </a:pPr>
            <a:r>
              <a:rPr lang="en" sz="2200">
                <a:solidFill>
                  <a:schemeClr val="dk1"/>
                </a:solidFill>
                <a:latin typeface="Times New Roman"/>
                <a:ea typeface="Times New Roman"/>
                <a:cs typeface="Times New Roman"/>
                <a:sym typeface="Times New Roman"/>
              </a:rPr>
              <a:t>Voice Controlled Personal Assistant System will use the Natural language processing and can be integrated with artificial intelligence techniques to achieve a smart assistant that can control the computer and  applications and even solve user queries using web searches.. It can be designed to minimize the human efforts to interact with many other subsystems, which would otherwise have to be performed manually. By achieving this, the system will make human life comfortable</a:t>
            </a:r>
            <a:endParaRPr sz="2200">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600">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p:nvPr/>
        </p:nvSpPr>
        <p:spPr>
          <a:xfrm>
            <a:off x="96450" y="97975"/>
            <a:ext cx="8744100" cy="446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latin typeface="Times New Roman"/>
                <a:ea typeface="Times New Roman"/>
                <a:cs typeface="Times New Roman"/>
                <a:sym typeface="Times New Roman"/>
              </a:rPr>
              <a:t>                   References</a:t>
            </a:r>
            <a:endParaRPr sz="4800" b="1">
              <a:latin typeface="Times New Roman"/>
              <a:ea typeface="Times New Roman"/>
              <a:cs typeface="Times New Roman"/>
              <a:sym typeface="Times New Roman"/>
            </a:endParaRPr>
          </a:p>
          <a:p>
            <a:pPr marL="0" lvl="0" indent="0" algn="l" rtl="0">
              <a:spcBef>
                <a:spcPts val="0"/>
              </a:spcBef>
              <a:spcAft>
                <a:spcPts val="0"/>
              </a:spcAft>
              <a:buNone/>
            </a:pPr>
            <a:endParaRPr b="1"/>
          </a:p>
          <a:p>
            <a:pPr marL="0" lvl="0" indent="0" algn="l" rtl="0">
              <a:lnSpc>
                <a:spcPct val="96777"/>
              </a:lnSpc>
              <a:spcBef>
                <a:spcPts val="0"/>
              </a:spcBef>
              <a:spcAft>
                <a:spcPts val="0"/>
              </a:spcAft>
              <a:buClr>
                <a:schemeClr val="dk1"/>
              </a:buClr>
              <a:buSzPts val="1100"/>
              <a:buFont typeface="Arial"/>
              <a:buNone/>
            </a:pPr>
            <a:r>
              <a:rPr lang="en" sz="1800">
                <a:solidFill>
                  <a:schemeClr val="dk1"/>
                </a:solidFill>
                <a:highlight>
                  <a:srgbClr val="FFFFFF"/>
                </a:highlight>
                <a:latin typeface="Times New Roman"/>
                <a:ea typeface="Times New Roman"/>
                <a:cs typeface="Times New Roman"/>
                <a:sym typeface="Times New Roman"/>
              </a:rPr>
              <a:t>[1] V. G.Bohouta, "Comparing speech recognition systems," International journal,</a:t>
            </a:r>
            <a:endParaRPr sz="1800">
              <a:solidFill>
                <a:schemeClr val="dk1"/>
              </a:solidFill>
              <a:highlight>
                <a:srgbClr val="FFFFFF"/>
              </a:highlight>
              <a:latin typeface="Times New Roman"/>
              <a:ea typeface="Times New Roman"/>
              <a:cs typeface="Times New Roman"/>
              <a:sym typeface="Times New Roman"/>
            </a:endParaRPr>
          </a:p>
          <a:p>
            <a:pPr marL="0" lvl="0" indent="0" algn="l" rtl="0">
              <a:lnSpc>
                <a:spcPct val="96777"/>
              </a:lnSpc>
              <a:spcBef>
                <a:spcPts val="0"/>
              </a:spcBef>
              <a:spcAft>
                <a:spcPts val="0"/>
              </a:spcAft>
              <a:buClr>
                <a:schemeClr val="dk1"/>
              </a:buClr>
              <a:buSzPts val="1100"/>
              <a:buFont typeface="Arial"/>
              <a:buNone/>
            </a:pPr>
            <a:r>
              <a:rPr lang="en" sz="1800">
                <a:solidFill>
                  <a:schemeClr val="dk1"/>
                </a:solidFill>
                <a:highlight>
                  <a:srgbClr val="FFFFFF"/>
                </a:highlight>
                <a:latin typeface="Times New Roman"/>
                <a:ea typeface="Times New Roman"/>
                <a:cs typeface="Times New Roman"/>
                <a:sym typeface="Times New Roman"/>
              </a:rPr>
              <a:t>2017.</a:t>
            </a:r>
            <a:endParaRPr sz="1800">
              <a:solidFill>
                <a:schemeClr val="dk1"/>
              </a:solidFill>
              <a:highlight>
                <a:srgbClr val="FFFFFF"/>
              </a:highlight>
              <a:latin typeface="Times New Roman"/>
              <a:ea typeface="Times New Roman"/>
              <a:cs typeface="Times New Roman"/>
              <a:sym typeface="Times New Roman"/>
            </a:endParaRPr>
          </a:p>
          <a:p>
            <a:pPr marL="0" lvl="0" indent="0" algn="l" rtl="0">
              <a:lnSpc>
                <a:spcPct val="96777"/>
              </a:lnSpc>
              <a:spcBef>
                <a:spcPts val="0"/>
              </a:spcBef>
              <a:spcAft>
                <a:spcPts val="0"/>
              </a:spcAft>
              <a:buClr>
                <a:schemeClr val="dk1"/>
              </a:buClr>
              <a:buSzPts val="1100"/>
              <a:buFont typeface="Arial"/>
              <a:buNone/>
            </a:pPr>
            <a:r>
              <a:rPr lang="en" sz="1800">
                <a:solidFill>
                  <a:schemeClr val="dk1"/>
                </a:solidFill>
                <a:highlight>
                  <a:srgbClr val="FFFFFF"/>
                </a:highlight>
                <a:latin typeface="Times New Roman"/>
                <a:ea typeface="Times New Roman"/>
                <a:cs typeface="Times New Roman"/>
                <a:sym typeface="Times New Roman"/>
              </a:rPr>
              <a:t>[2] J. F. Hill, "Real conversations with arti+cial intelligence," International journal,</a:t>
            </a:r>
            <a:endParaRPr sz="1800">
              <a:solidFill>
                <a:schemeClr val="dk1"/>
              </a:solidFill>
              <a:highlight>
                <a:srgbClr val="FFFFFF"/>
              </a:highlight>
              <a:latin typeface="Times New Roman"/>
              <a:ea typeface="Times New Roman"/>
              <a:cs typeface="Times New Roman"/>
              <a:sym typeface="Times New Roman"/>
            </a:endParaRPr>
          </a:p>
          <a:p>
            <a:pPr marL="0" lvl="0" indent="0" algn="l" rtl="0">
              <a:lnSpc>
                <a:spcPct val="96777"/>
              </a:lnSpc>
              <a:spcBef>
                <a:spcPts val="0"/>
              </a:spcBef>
              <a:spcAft>
                <a:spcPts val="0"/>
              </a:spcAft>
              <a:buNone/>
            </a:pPr>
            <a:r>
              <a:rPr lang="en" sz="1800">
                <a:solidFill>
                  <a:schemeClr val="dk1"/>
                </a:solidFill>
                <a:highlight>
                  <a:srgbClr val="FFFFFF"/>
                </a:highlight>
                <a:latin typeface="Times New Roman"/>
                <a:ea typeface="Times New Roman"/>
                <a:cs typeface="Times New Roman"/>
                <a:sym typeface="Times New Roman"/>
              </a:rPr>
              <a:t>2015.</a:t>
            </a:r>
            <a:endParaRPr sz="1600" b="1"/>
          </a:p>
          <a:p>
            <a:pPr marL="0" lvl="0" indent="0" algn="l" rtl="0">
              <a:spcBef>
                <a:spcPts val="0"/>
              </a:spcBef>
              <a:spcAft>
                <a:spcPts val="0"/>
              </a:spcAft>
              <a:buNone/>
            </a:pPr>
            <a:r>
              <a:rPr lang="en" sz="1800">
                <a:latin typeface="Times New Roman"/>
                <a:ea typeface="Times New Roman"/>
                <a:cs typeface="Times New Roman"/>
                <a:sym typeface="Times New Roman"/>
              </a:rPr>
              <a:t>[3] A., R. Abdolrahmani, "An empirical investigation of voice activated personal assistant," In proceedings of the  20th international ACM SIGACCESS conference on computers and accessibility, 2018.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[4] Algoufi, "Voice assistant," World journal of education, 2016.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[5] B. R. H. F. Balduf M, "Exploring requirements and opportunities of conversational user interfaces for the  cognitively impaired," 20th International conference, 2018.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[6] D. T, "Automatic speech recognition application," International journal, 2018.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[7] Y. D. Yulli, "Using voice assistant Skills," International journal, 2019.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681975" y="0"/>
            <a:ext cx="67830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dirty="0">
                <a:latin typeface="Times New Roman"/>
                <a:ea typeface="Times New Roman"/>
                <a:cs typeface="Times New Roman"/>
                <a:sym typeface="Times New Roman"/>
              </a:rPr>
              <a:t>             Outline </a:t>
            </a:r>
            <a:endParaRPr sz="4800" b="1"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Aim and Introduction</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Problem statement</a:t>
            </a:r>
            <a:endParaRPr sz="1800" dirty="0">
              <a:latin typeface="Times New Roman"/>
              <a:ea typeface="Times New Roman"/>
              <a:cs typeface="Times New Roman"/>
              <a:sym typeface="Times New Roman"/>
            </a:endParaRPr>
          </a:p>
          <a:p>
            <a:pPr marL="457200" lvl="0" indent="0" algn="l" rtl="0">
              <a:spcBef>
                <a:spcPts val="0"/>
              </a:spcBef>
              <a:spcAft>
                <a:spcPts val="0"/>
              </a:spcAft>
              <a:buNone/>
            </a:pP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Working</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Objectives</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Literature survey</a:t>
            </a: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Methodology and Requirements of the project</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lang="en-IN"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Screenshots of working and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p:nvPr/>
        </p:nvSpPr>
        <p:spPr>
          <a:xfrm>
            <a:off x="715300" y="1832850"/>
            <a:ext cx="6233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b="1" dirty="0">
                <a:solidFill>
                  <a:schemeClr val="dk1"/>
                </a:solidFill>
                <a:latin typeface="Times New Roman" panose="02020603050405020304" pitchFamily="18" charset="0"/>
                <a:ea typeface="Merriweather"/>
                <a:cs typeface="Times New Roman" panose="02020603050405020304" pitchFamily="18" charset="0"/>
                <a:sym typeface="Merriweather"/>
              </a:rPr>
              <a:t>THANK YOU!</a:t>
            </a:r>
            <a:endParaRPr sz="6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5" y="0"/>
            <a:ext cx="9144000" cy="3988882"/>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2400" b="1" dirty="0">
                <a:highlight>
                  <a:srgbClr val="FFFFFF"/>
                </a:highlight>
              </a:rPr>
              <a:t>                                          </a:t>
            </a:r>
            <a:r>
              <a:rPr lang="en" sz="4800" b="1" dirty="0">
                <a:highlight>
                  <a:srgbClr val="FFFFFF"/>
                </a:highlight>
                <a:latin typeface="Times New Roman"/>
                <a:ea typeface="Times New Roman"/>
                <a:cs typeface="Times New Roman"/>
                <a:sym typeface="Times New Roman"/>
              </a:rPr>
              <a:t>Aim</a:t>
            </a:r>
            <a:r>
              <a:rPr lang="en" sz="2400" b="1" dirty="0">
                <a:highlight>
                  <a:srgbClr val="FFFFFF"/>
                </a:highlight>
              </a:rPr>
              <a:t> </a:t>
            </a:r>
            <a:endParaRPr sz="2400" b="1" dirty="0">
              <a:highlight>
                <a:srgbClr val="FFFFFF"/>
              </a:highlight>
            </a:endParaRPr>
          </a:p>
          <a:p>
            <a:pPr marL="0" lvl="0" indent="0" algn="just" rtl="0">
              <a:lnSpc>
                <a:spcPct val="145606"/>
              </a:lnSpc>
              <a:spcBef>
                <a:spcPts val="0"/>
              </a:spcBef>
              <a:spcAft>
                <a:spcPts val="0"/>
              </a:spcAft>
              <a:buNone/>
            </a:pPr>
            <a:r>
              <a:rPr lang="en" sz="2400" dirty="0">
                <a:latin typeface="Times New Roman"/>
                <a:ea typeface="Times New Roman"/>
                <a:cs typeface="Times New Roman"/>
                <a:sym typeface="Times New Roman"/>
              </a:rPr>
              <a:t>The purpose of the project is to develop an  Desktop application that provides an intelligent voice assistant with the functionalities as calling  services, message transformation, location services, music play  service, checking weather, searching engine (Google, Wikipedia), camera, Bing translator, Bluetooth  headset support, help menu in different languages.</a:t>
            </a:r>
            <a:endParaRPr sz="2400" dirty="0">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1843575" y="150675"/>
            <a:ext cx="4800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latin typeface="Times New Roman"/>
                <a:ea typeface="Times New Roman"/>
                <a:cs typeface="Times New Roman"/>
                <a:sym typeface="Times New Roman"/>
              </a:rPr>
              <a:t>     Introduction</a:t>
            </a:r>
            <a:endParaRPr sz="4800" b="1">
              <a:latin typeface="Times New Roman"/>
              <a:ea typeface="Times New Roman"/>
              <a:cs typeface="Times New Roman"/>
              <a:sym typeface="Times New Roman"/>
            </a:endParaRPr>
          </a:p>
        </p:txBody>
      </p:sp>
      <p:sp>
        <p:nvSpPr>
          <p:cNvPr id="73" name="Google Shape;73;p16"/>
          <p:cNvSpPr txBox="1"/>
          <p:nvPr/>
        </p:nvSpPr>
        <p:spPr>
          <a:xfrm>
            <a:off x="0" y="1186325"/>
            <a:ext cx="9144000" cy="38604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00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A virtual assistant is a </a:t>
            </a:r>
            <a:r>
              <a:rPr lang="en" sz="24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technology based on artificial intelligence</a:t>
            </a:r>
            <a:r>
              <a:rPr lang="en" sz="2400">
                <a:solidFill>
                  <a:schemeClr val="dk1"/>
                </a:solidFill>
                <a:latin typeface="Times New Roman"/>
                <a:ea typeface="Times New Roman"/>
                <a:cs typeface="Times New Roman"/>
                <a:sym typeface="Times New Roman"/>
              </a:rPr>
              <a:t>. The software uses a device’s microphone to receive voice requests while the voice output takes place at the speaker. But the most exciting thing happens between these two actions.</a:t>
            </a:r>
            <a:endParaRPr sz="24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It is a combination of several different technologies: voice recognition, voice analysis and language processing.</a:t>
            </a:r>
            <a:endParaRPr sz="24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 sz="2400">
                <a:solidFill>
                  <a:schemeClr val="dk1"/>
                </a:solidFill>
                <a:latin typeface="Times New Roman"/>
                <a:ea typeface="Times New Roman"/>
                <a:cs typeface="Times New Roman"/>
                <a:sym typeface="Times New Roman"/>
              </a:rPr>
              <a:t>It is completely developed using one of the most powerful language python.</a:t>
            </a:r>
            <a:endParaRPr sz="1600">
              <a:solidFill>
                <a:schemeClr val="dk1"/>
              </a:solidFill>
            </a:endParaRPr>
          </a:p>
          <a:p>
            <a:pPr marL="457200" lvl="0" indent="0" algn="l"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50" y="0"/>
            <a:ext cx="9144000" cy="4800300"/>
          </a:xfrm>
          <a:prstGeom prst="rect">
            <a:avLst/>
          </a:prstGeom>
          <a:noFill/>
          <a:ln>
            <a:noFill/>
          </a:ln>
        </p:spPr>
        <p:txBody>
          <a:bodyPr spcFirstLastPara="1" wrap="square" lIns="91425" tIns="91425" rIns="91425" bIns="91425" anchor="t" anchorCtr="0">
            <a:spAutoFit/>
          </a:bodyPr>
          <a:lstStyle/>
          <a:p>
            <a:pPr marL="0" lvl="0" indent="0" algn="l" rtl="0">
              <a:lnSpc>
                <a:spcPct val="92480"/>
              </a:lnSpc>
              <a:spcBef>
                <a:spcPts val="0"/>
              </a:spcBef>
              <a:spcAft>
                <a:spcPts val="0"/>
              </a:spcAft>
              <a:buNone/>
            </a:pPr>
            <a:r>
              <a:rPr lang="en" sz="4800" b="1">
                <a:highlight>
                  <a:srgbClr val="FFFFFF"/>
                </a:highlight>
                <a:latin typeface="Times New Roman"/>
                <a:ea typeface="Times New Roman"/>
                <a:cs typeface="Times New Roman"/>
                <a:sym typeface="Times New Roman"/>
              </a:rPr>
              <a:t>            Problem Statement</a:t>
            </a:r>
            <a:endParaRPr sz="4800" b="1">
              <a:highlight>
                <a:srgbClr val="FFFFFF"/>
              </a:highlight>
              <a:latin typeface="Times New Roman"/>
              <a:ea typeface="Times New Roman"/>
              <a:cs typeface="Times New Roman"/>
              <a:sym typeface="Times New Roman"/>
            </a:endParaRPr>
          </a:p>
          <a:p>
            <a:pPr marL="0" lvl="0" indent="0" algn="l" rtl="0">
              <a:lnSpc>
                <a:spcPct val="91992"/>
              </a:lnSpc>
              <a:spcBef>
                <a:spcPts val="0"/>
              </a:spcBef>
              <a:spcAft>
                <a:spcPts val="0"/>
              </a:spcAft>
              <a:buNone/>
            </a:pPr>
            <a:endParaRPr sz="1800">
              <a:highlight>
                <a:srgbClr val="FFFFFF"/>
              </a:highlight>
            </a:endParaRPr>
          </a:p>
          <a:p>
            <a:pPr marL="0" lvl="0" indent="0" algn="just" rtl="0">
              <a:lnSpc>
                <a:spcPct val="115000"/>
              </a:lnSpc>
              <a:spcBef>
                <a:spcPts val="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This system is designed to be used efficiently on desktops. Personal assistants software improves user productivity by managing routine tasks of the user and by providing information from an online source to the user.</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2000"/>
              </a:spcBef>
              <a:spcAft>
                <a:spcPts val="2000"/>
              </a:spcAft>
              <a:buNone/>
            </a:pPr>
            <a:r>
              <a:rPr lang="en" sz="2400">
                <a:solidFill>
                  <a:schemeClr val="dk1"/>
                </a:solidFill>
                <a:highlight>
                  <a:srgbClr val="FFFFFF"/>
                </a:highlight>
                <a:latin typeface="Times New Roman"/>
                <a:ea typeface="Times New Roman"/>
                <a:cs typeface="Times New Roman"/>
                <a:sym typeface="Times New Roman"/>
              </a:rPr>
              <a:t>This project was started on the premise that there is a sufficient amount of openly available data and information on the web that can be utilized to build a virtual assistant that has access to making intelligent decisions for routine user activities.</a:t>
            </a:r>
            <a:endParaRPr sz="18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25" y="0"/>
            <a:ext cx="9144000" cy="4992106"/>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4400" b="1" dirty="0">
                <a:solidFill>
                  <a:schemeClr val="dk1"/>
                </a:solidFill>
                <a:latin typeface="Times New Roman"/>
                <a:ea typeface="Times New Roman"/>
                <a:cs typeface="Times New Roman"/>
                <a:sym typeface="Times New Roman"/>
              </a:rPr>
              <a:t>      Objectives of the project</a:t>
            </a:r>
          </a:p>
          <a:p>
            <a:pPr marL="45720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virtual assistant can play music for user.</a:t>
            </a:r>
            <a:endParaRPr sz="2400"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virtual assistant can do Wikipedia searches for user.</a:t>
            </a:r>
            <a:endParaRPr sz="2400"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virtual assistant is capable of opening websites like Google, Youtube, etc., in a web browser.</a:t>
            </a:r>
            <a:endParaRPr sz="2400"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virtual assistant is capable of opening user code editor or IDE with a single voice command.</a:t>
            </a:r>
            <a:endParaRPr sz="2400"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 sz="2400" dirty="0">
                <a:solidFill>
                  <a:schemeClr val="dk1"/>
                </a:solidFill>
                <a:latin typeface="Times New Roman"/>
                <a:ea typeface="Times New Roman"/>
                <a:cs typeface="Times New Roman"/>
                <a:sym typeface="Times New Roman"/>
              </a:rPr>
              <a:t>Users Can give audio signal in different available language option which is converted into digital data that can be analyzed by the software.</a:t>
            </a: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p:nvPr/>
        </p:nvSpPr>
        <p:spPr>
          <a:xfrm>
            <a:off x="0" y="0"/>
            <a:ext cx="9144000" cy="4793700"/>
          </a:xfrm>
          <a:prstGeom prst="rect">
            <a:avLst/>
          </a:prstGeom>
          <a:noFill/>
          <a:ln>
            <a:noFill/>
          </a:ln>
        </p:spPr>
        <p:txBody>
          <a:bodyPr spcFirstLastPara="1" wrap="square" lIns="91425" tIns="91425" rIns="91425" bIns="91425" anchor="t" anchorCtr="0">
            <a:spAutoFit/>
          </a:bodyPr>
          <a:lstStyle/>
          <a:p>
            <a:pPr marL="457200" marR="0" lvl="0" indent="0" algn="l" rtl="0">
              <a:spcBef>
                <a:spcPts val="0"/>
              </a:spcBef>
              <a:spcAft>
                <a:spcPts val="0"/>
              </a:spcAft>
              <a:buNone/>
            </a:pPr>
            <a:r>
              <a:rPr lang="en" sz="4200" b="1">
                <a:solidFill>
                  <a:schemeClr val="dk1"/>
                </a:solidFill>
                <a:latin typeface="Times New Roman"/>
                <a:ea typeface="Times New Roman"/>
                <a:cs typeface="Times New Roman"/>
                <a:sym typeface="Times New Roman"/>
              </a:rPr>
              <a:t>How does an intelligent personal assistant work?</a:t>
            </a:r>
            <a:endParaRPr b="1">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457200" lvl="0" indent="-368300" algn="l" rtl="0">
              <a:lnSpc>
                <a:spcPct val="115000"/>
              </a:lnSpc>
              <a:spcBef>
                <a:spcPts val="100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User asks a personal assistant to perform a task.</a:t>
            </a:r>
            <a:endParaRPr sz="220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 natural language audio signal is converted into digital data that can be analyzed by the software.</a:t>
            </a:r>
            <a:endParaRPr sz="220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Compared with a database of the software using an innovative algorithm to find a suitable answer.</a:t>
            </a:r>
            <a:endParaRPr sz="220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This database is located on distributed servers in cloud networks. For this reason ,it must have a reliable Internet connection. </a:t>
            </a:r>
            <a:endParaRPr sz="2200">
              <a:solidFill>
                <a:schemeClr val="dk1"/>
              </a:solidFill>
              <a:latin typeface="Times New Roman"/>
              <a:ea typeface="Times New Roman"/>
              <a:cs typeface="Times New Roman"/>
              <a:sym typeface="Times New Roman"/>
            </a:endParaRPr>
          </a:p>
          <a:p>
            <a:pPr marL="914400" marR="0" lvl="0" indent="0" algn="l" rtl="0">
              <a:spcBef>
                <a:spcPts val="0"/>
              </a:spcBef>
              <a:spcAft>
                <a:spcPts val="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Google Shape;93;p20"/>
          <p:cNvGraphicFramePr/>
          <p:nvPr/>
        </p:nvGraphicFramePr>
        <p:xfrm>
          <a:off x="0" y="1380915"/>
          <a:ext cx="9144000" cy="3762575"/>
        </p:xfrm>
        <a:graphic>
          <a:graphicData uri="http://schemas.openxmlformats.org/drawingml/2006/table">
            <a:tbl>
              <a:tblPr>
                <a:noFill/>
                <a:tableStyleId>{D4740638-14CE-4DEE-A164-CACF71C94462}</a:tableStyleId>
              </a:tblPr>
              <a:tblGrid>
                <a:gridCol w="827975">
                  <a:extLst>
                    <a:ext uri="{9D8B030D-6E8A-4147-A177-3AD203B41FA5}">
                      <a16:colId xmlns:a16="http://schemas.microsoft.com/office/drawing/2014/main" val="20000"/>
                    </a:ext>
                  </a:extLst>
                </a:gridCol>
                <a:gridCol w="1978950">
                  <a:extLst>
                    <a:ext uri="{9D8B030D-6E8A-4147-A177-3AD203B41FA5}">
                      <a16:colId xmlns:a16="http://schemas.microsoft.com/office/drawing/2014/main" val="20001"/>
                    </a:ext>
                  </a:extLst>
                </a:gridCol>
                <a:gridCol w="602800">
                  <a:extLst>
                    <a:ext uri="{9D8B030D-6E8A-4147-A177-3AD203B41FA5}">
                      <a16:colId xmlns:a16="http://schemas.microsoft.com/office/drawing/2014/main" val="20002"/>
                    </a:ext>
                  </a:extLst>
                </a:gridCol>
                <a:gridCol w="2216600">
                  <a:extLst>
                    <a:ext uri="{9D8B030D-6E8A-4147-A177-3AD203B41FA5}">
                      <a16:colId xmlns:a16="http://schemas.microsoft.com/office/drawing/2014/main" val="20003"/>
                    </a:ext>
                  </a:extLst>
                </a:gridCol>
                <a:gridCol w="3517675">
                  <a:extLst>
                    <a:ext uri="{9D8B030D-6E8A-4147-A177-3AD203B41FA5}">
                      <a16:colId xmlns:a16="http://schemas.microsoft.com/office/drawing/2014/main" val="20004"/>
                    </a:ext>
                  </a:extLst>
                </a:gridCol>
              </a:tblGrid>
              <a:tr h="764425">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Sr.</a:t>
                      </a:r>
                      <a:endParaRPr sz="1500" b="1">
                        <a:latin typeface="Times New Roman"/>
                        <a:ea typeface="Times New Roman"/>
                        <a:cs typeface="Times New Roman"/>
                        <a:sym typeface="Times New Roman"/>
                      </a:endParaRPr>
                    </a:p>
                    <a:p>
                      <a:pPr marL="0" lvl="0" indent="0" algn="ctr" rtl="0">
                        <a:spcBef>
                          <a:spcPts val="0"/>
                        </a:spcBef>
                        <a:spcAft>
                          <a:spcPts val="0"/>
                        </a:spcAft>
                        <a:buNone/>
                      </a:pPr>
                      <a:r>
                        <a:rPr lang="en" sz="1500" b="1">
                          <a:latin typeface="Times New Roman"/>
                          <a:ea typeface="Times New Roman"/>
                          <a:cs typeface="Times New Roman"/>
                          <a:sym typeface="Times New Roman"/>
                        </a:rPr>
                        <a:t>no.</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Title</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Link</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Author and Publication on</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Abstract</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99815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rPr>
                        <a:t>Comparing speech recognition systems.</a:t>
                      </a:r>
                      <a:r>
                        <a:rPr lang="en">
                          <a:solidFill>
                            <a:schemeClr val="dk1"/>
                          </a:solidFill>
                          <a:latin typeface="Times New Roman"/>
                          <a:ea typeface="Times New Roman"/>
                          <a:cs typeface="Times New Roman"/>
                          <a:sym typeface="Times New Roman"/>
                        </a:rPr>
                        <a:t>(Microsoft API, Google API And CMU Sphinx)</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u="sng">
                          <a:solidFill>
                            <a:srgbClr val="3D85C6"/>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solidFill>
                          <a:srgbClr val="3D85C6"/>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5606"/>
                        </a:lnSpc>
                        <a:spcBef>
                          <a:spcPts val="0"/>
                        </a:spcBef>
                        <a:spcAft>
                          <a:spcPts val="0"/>
                        </a:spcAft>
                        <a:buNone/>
                      </a:pPr>
                      <a:r>
                        <a:rPr lang="en">
                          <a:solidFill>
                            <a:schemeClr val="dk1"/>
                          </a:solidFill>
                        </a:rPr>
                        <a:t>Veton Këpuska, Gamal Bohouta.</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March 2017.</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The idea of this paper is to design a tool that will be used to test and compare commercial speech recognition systems, such as Microsoft Speech API and Google Speech API, with open-source speech recognition systems such as Sphinx-4. The best way to compare automatic speech recognition systems in different environments is by using  some audio recordings  that were selected  from different sources  and calculating the word  error rate (WER).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94" name="Google Shape;94;p20"/>
          <p:cNvSpPr txBox="1"/>
          <p:nvPr/>
        </p:nvSpPr>
        <p:spPr>
          <a:xfrm>
            <a:off x="150025" y="96450"/>
            <a:ext cx="7500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latin typeface="Times New Roman"/>
                <a:ea typeface="Times New Roman"/>
                <a:cs typeface="Times New Roman"/>
                <a:sym typeface="Times New Roman"/>
              </a:rPr>
              <a:t>            Literature Survey</a:t>
            </a:r>
            <a:r>
              <a:rPr lang="en" sz="4800">
                <a:latin typeface="Times New Roman"/>
                <a:ea typeface="Times New Roman"/>
                <a:cs typeface="Times New Roman"/>
                <a:sym typeface="Times New Roman"/>
              </a:rPr>
              <a:t> </a:t>
            </a:r>
            <a:endParaRPr sz="4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aphicFrame>
        <p:nvGraphicFramePr>
          <p:cNvPr id="99" name="Google Shape;99;p21"/>
          <p:cNvGraphicFramePr/>
          <p:nvPr/>
        </p:nvGraphicFramePr>
        <p:xfrm>
          <a:off x="0" y="5"/>
          <a:ext cx="9144000" cy="5143500"/>
        </p:xfrm>
        <a:graphic>
          <a:graphicData uri="http://schemas.openxmlformats.org/drawingml/2006/table">
            <a:tbl>
              <a:tblPr>
                <a:noFill/>
                <a:tableStyleId>{D4740638-14CE-4DEE-A164-CACF71C94462}</a:tableStyleId>
              </a:tblPr>
              <a:tblGrid>
                <a:gridCol w="858175">
                  <a:extLst>
                    <a:ext uri="{9D8B030D-6E8A-4147-A177-3AD203B41FA5}">
                      <a16:colId xmlns:a16="http://schemas.microsoft.com/office/drawing/2014/main" val="20000"/>
                    </a:ext>
                  </a:extLst>
                </a:gridCol>
                <a:gridCol w="1964200">
                  <a:extLst>
                    <a:ext uri="{9D8B030D-6E8A-4147-A177-3AD203B41FA5}">
                      <a16:colId xmlns:a16="http://schemas.microsoft.com/office/drawing/2014/main" val="20001"/>
                    </a:ext>
                  </a:extLst>
                </a:gridCol>
                <a:gridCol w="585450">
                  <a:extLst>
                    <a:ext uri="{9D8B030D-6E8A-4147-A177-3AD203B41FA5}">
                      <a16:colId xmlns:a16="http://schemas.microsoft.com/office/drawing/2014/main" val="20002"/>
                    </a:ext>
                  </a:extLst>
                </a:gridCol>
                <a:gridCol w="2201075">
                  <a:extLst>
                    <a:ext uri="{9D8B030D-6E8A-4147-A177-3AD203B41FA5}">
                      <a16:colId xmlns:a16="http://schemas.microsoft.com/office/drawing/2014/main" val="20003"/>
                    </a:ext>
                  </a:extLst>
                </a:gridCol>
                <a:gridCol w="3535100">
                  <a:extLst>
                    <a:ext uri="{9D8B030D-6E8A-4147-A177-3AD203B41FA5}">
                      <a16:colId xmlns:a16="http://schemas.microsoft.com/office/drawing/2014/main" val="20004"/>
                    </a:ext>
                  </a:extLst>
                </a:gridCol>
              </a:tblGrid>
              <a:tr h="269590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Real conversations with artificial intelligence: A comparison between human–human online conversations and human–chatbot conversations</a:t>
                      </a:r>
                      <a:endParaRPr>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u="sng">
                          <a:solidFill>
                            <a:srgbClr val="6FA8D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solidFill>
                          <a:srgbClr val="6FA8DC"/>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57000"/>
                        </a:lnSpc>
                        <a:spcBef>
                          <a:spcPts val="0"/>
                        </a:spcBef>
                        <a:spcAft>
                          <a:spcPts val="0"/>
                        </a:spcAft>
                        <a:buNone/>
                      </a:pPr>
                      <a:r>
                        <a:rPr lang="en">
                          <a:solidFill>
                            <a:schemeClr val="dk1"/>
                          </a:solidFill>
                          <a:latin typeface="Times New Roman"/>
                          <a:ea typeface="Times New Roman"/>
                          <a:cs typeface="Times New Roman"/>
                          <a:sym typeface="Times New Roman"/>
                        </a:rPr>
                        <a:t>Jennifer Hill ,W. Randolph Ford Ingrid G.Farreras.</a:t>
                      </a:r>
                      <a:endParaRPr>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 b="1">
                          <a:solidFill>
                            <a:schemeClr val="dk1"/>
                          </a:solidFill>
                        </a:rPr>
                        <a:t>August 2015</a:t>
                      </a:r>
                      <a:endParaRPr sz="16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This study analyzed how communication changes when people communicate with an intelligent agent as opposed to with another human. They compared 100 instant messaging conversations to 100 exchanges with the popular chatbot Cleverbot along seven dimensions: words per message, words per conversation, messages per conversation, word uniqueness, and use of profanity, shorthand, and emoticons.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447600">
                <a:tc>
                  <a:txBody>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2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An Empirical Investigation of Voice-Activated Personal Assistant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u="sng">
                          <a:solidFill>
                            <a:srgbClr val="6FA8D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link</a:t>
                      </a:r>
                      <a:endParaRPr>
                        <a:solidFill>
                          <a:srgbClr val="6FA8DC"/>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 Abdolrahmani, Ravi Kuber, Stacy M. Branham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600"/>
                        </a:spcBef>
                        <a:spcAft>
                          <a:spcPts val="1600"/>
                        </a:spcAft>
                        <a:buNone/>
                      </a:pPr>
                      <a:r>
                        <a:rPr lang="en" b="1">
                          <a:solidFill>
                            <a:schemeClr val="dk1"/>
                          </a:solidFill>
                          <a:latin typeface="Times New Roman"/>
                          <a:ea typeface="Times New Roman"/>
                          <a:cs typeface="Times New Roman"/>
                          <a:sym typeface="Times New Roman"/>
                        </a:rPr>
                        <a:t>Oct 2018.</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In this paper explains about the design and implementation of a digital assistance and built using  open-source software modules. And this nature of this project makes more flexible and adding additional features  of without disturbing current system functionalities. It is works on human commands and also give responses to  the user based of query being asked.  </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1715</Words>
  <Application>Microsoft Office PowerPoint</Application>
  <PresentationFormat>On-screen Show (16:9)</PresentationFormat>
  <Paragraphs>132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Comic Sans MS</vt:lpstr>
      <vt:lpstr>Times New Roman</vt:lpstr>
      <vt:lpstr>Arial</vt:lpstr>
      <vt:lpstr>Simple Light</vt:lpstr>
      <vt:lpstr>Desktop Voice Assistant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Voice Assistant Using Python</dc:title>
  <cp:lastModifiedBy>Ganesh Karode</cp:lastModifiedBy>
  <cp:revision>5</cp:revision>
  <dcterms:modified xsi:type="dcterms:W3CDTF">2022-12-26T06:53:57Z</dcterms:modified>
</cp:coreProperties>
</file>