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arode" userId="87e2b79bba17c492" providerId="LiveId" clId="{A1D2F49A-1109-4F1E-8995-AB411BC0A7DB}"/>
    <pc:docChg chg="modSld">
      <pc:chgData name="Ganesh Karode" userId="87e2b79bba17c492" providerId="LiveId" clId="{A1D2F49A-1109-4F1E-8995-AB411BC0A7DB}" dt="2022-01-11T13:18:20.517" v="3" actId="20577"/>
      <pc:docMkLst>
        <pc:docMk/>
      </pc:docMkLst>
      <pc:sldChg chg="modSp mod">
        <pc:chgData name="Ganesh Karode" userId="87e2b79bba17c492" providerId="LiveId" clId="{A1D2F49A-1109-4F1E-8995-AB411BC0A7DB}" dt="2022-01-11T13:18:20.517" v="3" actId="20577"/>
        <pc:sldMkLst>
          <pc:docMk/>
          <pc:sldMk cId="4057552794" sldId="259"/>
        </pc:sldMkLst>
        <pc:spChg chg="mod">
          <ac:chgData name="Ganesh Karode" userId="87e2b79bba17c492" providerId="LiveId" clId="{A1D2F49A-1109-4F1E-8995-AB411BC0A7DB}" dt="2022-01-11T13:18:20.517" v="3" actId="20577"/>
          <ac:spMkLst>
            <pc:docMk/>
            <pc:sldMk cId="4057552794" sldId="259"/>
            <ac:spMk id="3" creationId="{33D6328B-DB0C-4D44-A02A-D3E0DA1D32A9}"/>
          </ac:spMkLst>
        </pc:spChg>
      </pc:sldChg>
    </pc:docChg>
  </pc:docChgLst>
  <pc:docChgLst>
    <pc:chgData name="Ganesh Karode" userId="87e2b79bba17c492" providerId="LiveId" clId="{9D7E89A8-4527-45C0-83A4-0E9DFF844CA6}"/>
    <pc:docChg chg="modSld">
      <pc:chgData name="Ganesh Karode" userId="87e2b79bba17c492" providerId="LiveId" clId="{9D7E89A8-4527-45C0-83A4-0E9DFF844CA6}" dt="2022-01-22T02:09:08.338" v="66" actId="20577"/>
      <pc:docMkLst>
        <pc:docMk/>
      </pc:docMkLst>
      <pc:sldChg chg="modSp mod">
        <pc:chgData name="Ganesh Karode" userId="87e2b79bba17c492" providerId="LiveId" clId="{9D7E89A8-4527-45C0-83A4-0E9DFF844CA6}" dt="2022-01-22T02:08:38.280" v="65" actId="20577"/>
        <pc:sldMkLst>
          <pc:docMk/>
          <pc:sldMk cId="759589889" sldId="256"/>
        </pc:sldMkLst>
        <pc:spChg chg="mod">
          <ac:chgData name="Ganesh Karode" userId="87e2b79bba17c492" providerId="LiveId" clId="{9D7E89A8-4527-45C0-83A4-0E9DFF844CA6}" dt="2022-01-22T02:08:38.280" v="65" actId="20577"/>
          <ac:spMkLst>
            <pc:docMk/>
            <pc:sldMk cId="759589889" sldId="256"/>
            <ac:spMk id="7" creationId="{AF1A8365-664E-4EDB-86C0-8383D28F0387}"/>
          </ac:spMkLst>
        </pc:spChg>
      </pc:sldChg>
      <pc:sldChg chg="modSp mod">
        <pc:chgData name="Ganesh Karode" userId="87e2b79bba17c492" providerId="LiveId" clId="{9D7E89A8-4527-45C0-83A4-0E9DFF844CA6}" dt="2022-01-22T02:09:08.338" v="66" actId="20577"/>
        <pc:sldMkLst>
          <pc:docMk/>
          <pc:sldMk cId="3360013706" sldId="268"/>
        </pc:sldMkLst>
        <pc:spChg chg="mod">
          <ac:chgData name="Ganesh Karode" userId="87e2b79bba17c492" providerId="LiveId" clId="{9D7E89A8-4527-45C0-83A4-0E9DFF844CA6}" dt="2022-01-22T02:09:08.338" v="66" actId="20577"/>
          <ac:spMkLst>
            <pc:docMk/>
            <pc:sldMk cId="3360013706" sldId="268"/>
            <ac:spMk id="3" creationId="{ACF7F98A-1A5B-4CE3-9F03-FD4D776184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161597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337788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6132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278610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270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50541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221068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6904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93237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BD4F6-F714-41DB-9230-C758167DAB0E}"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126742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2BD4F6-F714-41DB-9230-C758167DAB0E}"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9858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BD4F6-F714-41DB-9230-C758167DAB0E}" type="datetimeFigureOut">
              <a:rPr lang="en-IN" smtClean="0"/>
              <a:t>28-12-2022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421375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2BD4F6-F714-41DB-9230-C758167DAB0E}"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77513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BD4F6-F714-41DB-9230-C758167DAB0E}" type="datetimeFigureOut">
              <a:rPr lang="en-IN" smtClean="0"/>
              <a:t>28-12-2022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210183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BD4F6-F714-41DB-9230-C758167DAB0E}"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319288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2BD4F6-F714-41DB-9230-C758167DAB0E}"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842A7-A56E-41A6-B956-1DE36A826E1D}" type="slidenum">
              <a:rPr lang="en-IN" smtClean="0"/>
              <a:t>‹#›</a:t>
            </a:fld>
            <a:endParaRPr lang="en-IN"/>
          </a:p>
        </p:txBody>
      </p:sp>
    </p:spTree>
    <p:extLst>
      <p:ext uri="{BB962C8B-B14F-4D97-AF65-F5344CB8AC3E}">
        <p14:creationId xmlns:p14="http://schemas.microsoft.com/office/powerpoint/2010/main" val="227761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2BD4F6-F714-41DB-9230-C758167DAB0E}" type="datetimeFigureOut">
              <a:rPr lang="en-IN" smtClean="0"/>
              <a:t>28-12-2022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F842A7-A56E-41A6-B956-1DE36A826E1D}" type="slidenum">
              <a:rPr lang="en-IN" smtClean="0"/>
              <a:t>‹#›</a:t>
            </a:fld>
            <a:endParaRPr lang="en-IN"/>
          </a:p>
        </p:txBody>
      </p:sp>
    </p:spTree>
    <p:extLst>
      <p:ext uri="{BB962C8B-B14F-4D97-AF65-F5344CB8AC3E}">
        <p14:creationId xmlns:p14="http://schemas.microsoft.com/office/powerpoint/2010/main" val="1742975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95ABB-3CA8-4619-8176-5E62393BD746}"/>
              </a:ext>
            </a:extLst>
          </p:cNvPr>
          <p:cNvSpPr txBox="1"/>
          <p:nvPr/>
        </p:nvSpPr>
        <p:spPr>
          <a:xfrm>
            <a:off x="1062038" y="595997"/>
            <a:ext cx="7053262" cy="2123658"/>
          </a:xfrm>
          <a:prstGeom prst="rect">
            <a:avLst/>
          </a:prstGeom>
          <a:noFill/>
        </p:spPr>
        <p:txBody>
          <a:bodyPr wrap="square">
            <a:spAutoFit/>
          </a:bodyPr>
          <a:lstStyle/>
          <a:p>
            <a:r>
              <a:rPr lang="en-US" sz="4400" i="0" u="none" strike="noStrike" dirty="0">
                <a:solidFill>
                  <a:srgbClr val="000000"/>
                </a:solidFill>
                <a:effectLst/>
                <a:latin typeface="Algerian" panose="04020705040A02060702" pitchFamily="82" charset="0"/>
              </a:rPr>
              <a:t>Online Organic Health Food Store website using Django</a:t>
            </a:r>
            <a:endParaRPr lang="en-IN" sz="4400" dirty="0">
              <a:latin typeface="Algerian" panose="04020705040A02060702" pitchFamily="82" charset="0"/>
            </a:endParaRPr>
          </a:p>
        </p:txBody>
      </p:sp>
      <p:sp>
        <p:nvSpPr>
          <p:cNvPr id="7" name="TextBox 6">
            <a:extLst>
              <a:ext uri="{FF2B5EF4-FFF2-40B4-BE49-F238E27FC236}">
                <a16:creationId xmlns:a16="http://schemas.microsoft.com/office/drawing/2014/main" id="{AF1A8365-664E-4EDB-86C0-8383D28F0387}"/>
              </a:ext>
            </a:extLst>
          </p:cNvPr>
          <p:cNvSpPr txBox="1"/>
          <p:nvPr/>
        </p:nvSpPr>
        <p:spPr>
          <a:xfrm>
            <a:off x="890588" y="3292197"/>
            <a:ext cx="6105524" cy="1107996"/>
          </a:xfrm>
          <a:prstGeom prst="rect">
            <a:avLst/>
          </a:prstGeom>
          <a:noFill/>
        </p:spPr>
        <p:txBody>
          <a:bodyPr wrap="square">
            <a:spAutoFit/>
          </a:bodyPr>
          <a:lstStyle/>
          <a:p>
            <a:pPr>
              <a:spcBef>
                <a:spcPts val="1200"/>
              </a:spcBef>
            </a:pPr>
            <a:r>
              <a:rPr lang="en-US" sz="2800" b="1" dirty="0">
                <a:solidFill>
                  <a:schemeClr val="tx1"/>
                </a:solidFill>
                <a:latin typeface="Times New Roman" panose="02020603050405020304" pitchFamily="18" charset="0"/>
                <a:cs typeface="Times New Roman" panose="02020603050405020304" pitchFamily="18" charset="0"/>
              </a:rPr>
              <a:t>Guide : Prof Abha Marathe</a:t>
            </a:r>
          </a:p>
          <a:p>
            <a:pPr>
              <a:spcBef>
                <a:spcPts val="1200"/>
              </a:spcBef>
            </a:pPr>
            <a:r>
              <a:rPr lang="en-US" sz="2800" b="1" dirty="0">
                <a:solidFill>
                  <a:schemeClr val="tx1"/>
                </a:solidFill>
                <a:latin typeface="Times New Roman" panose="02020603050405020304" pitchFamily="18" charset="0"/>
                <a:cs typeface="Times New Roman" panose="02020603050405020304" pitchFamily="18" charset="0"/>
              </a:rPr>
              <a:t>Name :Ganesh Madhav Karode</a:t>
            </a:r>
          </a:p>
        </p:txBody>
      </p:sp>
    </p:spTree>
    <p:extLst>
      <p:ext uri="{BB962C8B-B14F-4D97-AF65-F5344CB8AC3E}">
        <p14:creationId xmlns:p14="http://schemas.microsoft.com/office/powerpoint/2010/main" val="759589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D103F-4795-4550-A7AF-B221360063B6}"/>
              </a:ext>
            </a:extLst>
          </p:cNvPr>
          <p:cNvSpPr txBox="1"/>
          <p:nvPr/>
        </p:nvSpPr>
        <p:spPr>
          <a:xfrm>
            <a:off x="1306629" y="205156"/>
            <a:ext cx="6097604" cy="923330"/>
          </a:xfrm>
          <a:prstGeom prst="rect">
            <a:avLst/>
          </a:prstGeom>
          <a:noFill/>
        </p:spPr>
        <p:txBody>
          <a:bodyPr wrap="square">
            <a:spAutoFit/>
          </a:bodyPr>
          <a:lstStyle/>
          <a:p>
            <a:r>
              <a:rPr lang="en-IN" sz="5400" dirty="0">
                <a:solidFill>
                  <a:schemeClr val="tx1"/>
                </a:solidFill>
                <a:latin typeface="Algerian" panose="04020705040A02060702" pitchFamily="82" charset="0"/>
              </a:rPr>
              <a:t>Result</a:t>
            </a:r>
            <a:endParaRPr lang="en-IN" sz="5400" dirty="0"/>
          </a:p>
        </p:txBody>
      </p:sp>
      <p:pic>
        <p:nvPicPr>
          <p:cNvPr id="5" name="Picture 4">
            <a:extLst>
              <a:ext uri="{FF2B5EF4-FFF2-40B4-BE49-F238E27FC236}">
                <a16:creationId xmlns:a16="http://schemas.microsoft.com/office/drawing/2014/main" id="{A0F22781-BEED-4179-A847-6C985434210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634" r="3205" b="12647"/>
          <a:stretch/>
        </p:blipFill>
        <p:spPr bwMode="auto">
          <a:xfrm>
            <a:off x="410961" y="1430587"/>
            <a:ext cx="5425621" cy="270827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4027BD15-2D9C-4D0D-BF4F-7AA9AEA279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442" t="9495" r="2778" b="9608"/>
          <a:stretch/>
        </p:blipFill>
        <p:spPr bwMode="auto">
          <a:xfrm>
            <a:off x="6095999" y="1430586"/>
            <a:ext cx="4896051" cy="270827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DBB3B62-7B5B-40CD-91A9-5A510260550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572" t="8735" r="3633" b="12647"/>
          <a:stretch/>
        </p:blipFill>
        <p:spPr bwMode="auto">
          <a:xfrm>
            <a:off x="3233587" y="4242602"/>
            <a:ext cx="4639878" cy="25239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629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5ABB4-E69C-45FE-8908-240ECB3BF555}"/>
              </a:ext>
            </a:extLst>
          </p:cNvPr>
          <p:cNvSpPr txBox="1"/>
          <p:nvPr/>
        </p:nvSpPr>
        <p:spPr>
          <a:xfrm>
            <a:off x="1185862" y="982027"/>
            <a:ext cx="9478929" cy="4893647"/>
          </a:xfrm>
          <a:prstGeom prst="rect">
            <a:avLst/>
          </a:prstGeom>
          <a:noFill/>
        </p:spPr>
        <p:txBody>
          <a:bodyPr wrap="square">
            <a:spAutoFit/>
          </a:bodyPr>
          <a:lstStyle/>
          <a:p>
            <a:r>
              <a:rPr lang="en-IN" sz="4800" dirty="0">
                <a:latin typeface="Algerian" panose="04020705040A02060702" pitchFamily="82" charset="0"/>
                <a:ea typeface="Calibri" panose="020F0502020204030204" pitchFamily="34" charset="0"/>
                <a:cs typeface="Times New Roman" panose="02020603050405020304" pitchFamily="18" charset="0"/>
              </a:rPr>
              <a:t>conclusion</a:t>
            </a:r>
            <a:br>
              <a:rPr lang="en-IN" sz="4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br>
              <a:rPr lang="en-IN"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This website provides an electronic version of the store cheating system that will benefit users and the store visitor. It makes the whole process online where users can search for a product, and purchase a variety of products. It also has a general user location by logging into the system where the user can log in and view the status of the ordered item and request items. It provides an administrator access point where administrators can add a variety of items, review user activity and add information about various customer events.</a:t>
            </a:r>
            <a:endParaRPr lang="en-IN" sz="2400" dirty="0">
              <a:effectLst/>
              <a:latin typeface="Times New Roman" panose="02020603050405020304" pitchFamily="18" charset="0"/>
              <a:ea typeface="Times New Roman" panose="02020603050405020304" pitchFamily="18" charset="0"/>
            </a:endParaRPr>
          </a:p>
          <a:p>
            <a:endParaRPr lang="en-IN" sz="3600" dirty="0"/>
          </a:p>
        </p:txBody>
      </p:sp>
    </p:spTree>
    <p:extLst>
      <p:ext uri="{BB962C8B-B14F-4D97-AF65-F5344CB8AC3E}">
        <p14:creationId xmlns:p14="http://schemas.microsoft.com/office/powerpoint/2010/main" val="163540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53B9E3-ED61-4EFE-941C-4C0B80BDA7B5}"/>
              </a:ext>
            </a:extLst>
          </p:cNvPr>
          <p:cNvSpPr txBox="1"/>
          <p:nvPr/>
        </p:nvSpPr>
        <p:spPr>
          <a:xfrm>
            <a:off x="1014413" y="389840"/>
            <a:ext cx="7434262" cy="5693866"/>
          </a:xfrm>
          <a:prstGeom prst="rect">
            <a:avLst/>
          </a:prstGeom>
          <a:noFill/>
        </p:spPr>
        <p:txBody>
          <a:bodyPr wrap="square">
            <a:spAutoFit/>
          </a:bodyPr>
          <a:lstStyle/>
          <a:p>
            <a:r>
              <a:rPr lang="en-US" sz="4800" dirty="0">
                <a:solidFill>
                  <a:schemeClr val="tx1"/>
                </a:solidFill>
                <a:latin typeface="Algerian" panose="04020705040A02060702" pitchFamily="82" charset="0"/>
              </a:rPr>
              <a:t>References</a:t>
            </a:r>
            <a:br>
              <a:rPr lang="en-US" sz="4800" dirty="0">
                <a:solidFill>
                  <a:schemeClr val="tx1"/>
                </a:solidFill>
                <a:latin typeface="Algerian" panose="04020705040A02060702" pitchFamily="82" charset="0"/>
              </a:rPr>
            </a:br>
            <a:br>
              <a:rPr lang="en-US" sz="2800" dirty="0">
                <a:solidFill>
                  <a:schemeClr val="tx1"/>
                </a:solidFill>
                <a:latin typeface="Algerian" panose="04020705040A02060702" pitchFamily="82" charset="0"/>
              </a:rPr>
            </a:br>
            <a:r>
              <a:rPr lang="en-US" sz="2400" dirty="0">
                <a:solidFill>
                  <a:schemeClr val="tx1"/>
                </a:solidFill>
                <a:latin typeface="Times New Roman" panose="02020603050405020304" pitchFamily="18" charset="0"/>
                <a:cs typeface="Times New Roman" panose="02020603050405020304" pitchFamily="18" charset="0"/>
              </a:rPr>
              <a:t>1.</a:t>
            </a:r>
            <a:r>
              <a:rPr lang="en-IN" sz="2400" dirty="0">
                <a:solidFill>
                  <a:srgbClr val="000000"/>
                </a:solidFill>
                <a:effectLst/>
                <a:latin typeface="Times New Roman" panose="02020603050405020304" pitchFamily="18" charset="0"/>
                <a:ea typeface="Times New Roman" panose="02020603050405020304" pitchFamily="18" charset="0"/>
              </a:rPr>
              <a:t>Khurana, A. and Mehra, J. (2015) ‘E-commerce: Opportunities and challenges.’ The International Journal Of Business &amp; Management .</a:t>
            </a:r>
            <a:br>
              <a:rPr lang="en-IN" sz="2400" dirty="0">
                <a:solidFill>
                  <a:srgbClr val="000000"/>
                </a:solidFill>
                <a:effectLst/>
                <a:latin typeface="Times New Roman" panose="02020603050405020304" pitchFamily="18" charset="0"/>
                <a:ea typeface="Times New Roman" panose="02020603050405020304" pitchFamily="18" charset="0"/>
              </a:rPr>
            </a:br>
            <a:r>
              <a:rPr lang="en-IN" sz="2400" dirty="0">
                <a:solidFill>
                  <a:srgbClr val="000000"/>
                </a:solidFill>
                <a:effectLst/>
                <a:latin typeface="Times New Roman" panose="02020603050405020304" pitchFamily="18" charset="0"/>
                <a:ea typeface="Times New Roman" panose="02020603050405020304" pitchFamily="18" charset="0"/>
              </a:rPr>
              <a:t>2.Bhalekar, P., Ingle, S. and Pathak, K. (2014) ‘The study of ecommerce.’ Asian Journal of Computer Science And Information Technology.</a:t>
            </a:r>
            <a:br>
              <a:rPr lang="en-IN" sz="2400" dirty="0">
                <a:solidFill>
                  <a:srgbClr val="000000"/>
                </a:solidFill>
                <a:effectLst/>
                <a:latin typeface="Times New Roman" panose="02020603050405020304" pitchFamily="18" charset="0"/>
                <a:ea typeface="Times New Roman" panose="02020603050405020304" pitchFamily="18" charset="0"/>
              </a:rPr>
            </a:br>
            <a:r>
              <a:rPr lang="en-IN" sz="2400">
                <a:solidFill>
                  <a:srgbClr val="000000"/>
                </a:solidFill>
                <a:effectLst/>
                <a:latin typeface="Times New Roman" panose="02020603050405020304" pitchFamily="18" charset="0"/>
                <a:ea typeface="Times New Roman" panose="02020603050405020304" pitchFamily="18" charset="0"/>
              </a:rPr>
              <a:t>3.Belkhamza</a:t>
            </a:r>
            <a:r>
              <a:rPr lang="en-IN" sz="2400" dirty="0">
                <a:solidFill>
                  <a:srgbClr val="000000"/>
                </a:solidFill>
                <a:effectLst/>
                <a:latin typeface="Times New Roman" panose="02020603050405020304" pitchFamily="18" charset="0"/>
                <a:ea typeface="Times New Roman" panose="02020603050405020304" pitchFamily="18" charset="0"/>
              </a:rPr>
              <a:t>, Z. and Wafa, S. (2014) ‘The role of uncertainty avoidance on E-commerce acceptance across cultures.’ International Business Research. </a:t>
            </a:r>
            <a:br>
              <a:rPr lang="en-IN" sz="2400" dirty="0">
                <a:solidFill>
                  <a:srgbClr val="000000"/>
                </a:solidFill>
                <a:effectLst/>
                <a:latin typeface="Times New Roman" panose="02020603050405020304" pitchFamily="18" charset="0"/>
                <a:ea typeface="Times New Roman" panose="02020603050405020304" pitchFamily="18" charset="0"/>
              </a:rPr>
            </a:br>
            <a:r>
              <a:rPr lang="en-IN" sz="2400" dirty="0">
                <a:solidFill>
                  <a:srgbClr val="000000"/>
                </a:solidFill>
                <a:effectLst/>
                <a:latin typeface="Times New Roman" panose="02020603050405020304" pitchFamily="18" charset="0"/>
                <a:ea typeface="Times New Roman" panose="02020603050405020304" pitchFamily="18" charset="0"/>
              </a:rPr>
              <a:t>4.Dan, C. (2014) ‘Electronic commerce: State-of-the-art.’ American Journal of Intelligent Systems. </a:t>
            </a:r>
            <a:br>
              <a:rPr lang="en-IN" sz="2400" dirty="0">
                <a:solidFill>
                  <a:srgbClr val="000000"/>
                </a:solidFill>
                <a:effectLst/>
                <a:latin typeface="Times New Roman" panose="02020603050405020304" pitchFamily="18" charset="0"/>
                <a:ea typeface="Times New Roman" panose="02020603050405020304" pitchFamily="18" charset="0"/>
              </a:rPr>
            </a:br>
            <a:endParaRPr lang="en-IN" sz="2400" dirty="0"/>
          </a:p>
        </p:txBody>
      </p:sp>
    </p:spTree>
    <p:extLst>
      <p:ext uri="{BB962C8B-B14F-4D97-AF65-F5344CB8AC3E}">
        <p14:creationId xmlns:p14="http://schemas.microsoft.com/office/powerpoint/2010/main" val="343987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7F98A-1A5B-4CE3-9F03-FD4D7761849F}"/>
              </a:ext>
            </a:extLst>
          </p:cNvPr>
          <p:cNvSpPr txBox="1"/>
          <p:nvPr/>
        </p:nvSpPr>
        <p:spPr>
          <a:xfrm>
            <a:off x="3052763" y="3110597"/>
            <a:ext cx="6105524" cy="2123658"/>
          </a:xfrm>
          <a:prstGeom prst="rect">
            <a:avLst/>
          </a:prstGeom>
          <a:noFill/>
        </p:spPr>
        <p:txBody>
          <a:bodyPr wrap="square">
            <a:spAutoFit/>
          </a:bodyPr>
          <a:lstStyle/>
          <a:p>
            <a:r>
              <a:rPr lang="en-US" sz="6600" dirty="0">
                <a:solidFill>
                  <a:schemeClr val="tx1"/>
                </a:solidFill>
                <a:latin typeface="Algerian" panose="04020705040A02060702" pitchFamily="82" charset="0"/>
                <a:ea typeface="Calibri" panose="020F0502020204030204" pitchFamily="34" charset="0"/>
                <a:cs typeface="Times New Roman" panose="02020603050405020304" pitchFamily="18" charset="0"/>
              </a:rPr>
              <a:t>Thank you</a:t>
            </a:r>
            <a:br>
              <a:rPr lang="en-IN" sz="66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Tree>
    <p:extLst>
      <p:ext uri="{BB962C8B-B14F-4D97-AF65-F5344CB8AC3E}">
        <p14:creationId xmlns:p14="http://schemas.microsoft.com/office/powerpoint/2010/main" val="336001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036BC8-DFC0-4E79-B432-214EDE6ACAC9}"/>
              </a:ext>
            </a:extLst>
          </p:cNvPr>
          <p:cNvSpPr txBox="1"/>
          <p:nvPr/>
        </p:nvSpPr>
        <p:spPr>
          <a:xfrm>
            <a:off x="1252538" y="477321"/>
            <a:ext cx="6105524" cy="707886"/>
          </a:xfrm>
          <a:prstGeom prst="rect">
            <a:avLst/>
          </a:prstGeom>
          <a:noFill/>
        </p:spPr>
        <p:txBody>
          <a:bodyPr wrap="square">
            <a:spAutoFit/>
          </a:bodyPr>
          <a:lstStyle/>
          <a:p>
            <a:r>
              <a:rPr lang="en-US" sz="4000" dirty="0">
                <a:solidFill>
                  <a:schemeClr val="tx1"/>
                </a:solidFill>
                <a:latin typeface="Algerian" panose="04020705040A02060702" pitchFamily="82" charset="0"/>
                <a:cs typeface="Times New Roman" panose="02020603050405020304" pitchFamily="18" charset="0"/>
              </a:rPr>
              <a:t>INDEX: -</a:t>
            </a:r>
            <a:endParaRPr lang="en-IN" sz="4000" dirty="0">
              <a:latin typeface="Algerian" panose="04020705040A02060702" pitchFamily="82" charset="0"/>
            </a:endParaRPr>
          </a:p>
        </p:txBody>
      </p:sp>
      <p:sp>
        <p:nvSpPr>
          <p:cNvPr id="7" name="TextBox 6">
            <a:extLst>
              <a:ext uri="{FF2B5EF4-FFF2-40B4-BE49-F238E27FC236}">
                <a16:creationId xmlns:a16="http://schemas.microsoft.com/office/drawing/2014/main" id="{93B5CF9B-6F14-4BAE-9251-95D22CEE4F86}"/>
              </a:ext>
            </a:extLst>
          </p:cNvPr>
          <p:cNvSpPr txBox="1"/>
          <p:nvPr/>
        </p:nvSpPr>
        <p:spPr>
          <a:xfrm>
            <a:off x="1776413" y="1308050"/>
            <a:ext cx="6105524" cy="3539430"/>
          </a:xfrm>
          <a:prstGeom prst="rect">
            <a:avLst/>
          </a:prstGeom>
          <a:noFill/>
        </p:spPr>
        <p:txBody>
          <a:bodyPr wrap="square">
            <a:spAutoFit/>
          </a:bodyPr>
          <a:lstStyle/>
          <a:p>
            <a:pPr marL="45720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Literature survey</a:t>
            </a:r>
          </a:p>
          <a:p>
            <a:pPr marL="457200" indent="-457200">
              <a:buFont typeface="Wingdings" panose="05000000000000000000" pitchFamily="2" charset="2"/>
              <a:buChar char="q"/>
            </a:pPr>
            <a:r>
              <a:rPr lang="en-US" sz="3200" dirty="0">
                <a:solidFill>
                  <a:schemeClr val="tx1"/>
                </a:solidFill>
                <a:latin typeface="Times New Roman" panose="02020603050405020304" pitchFamily="18" charset="0"/>
                <a:cs typeface="Times New Roman" panose="02020603050405020304" pitchFamily="18" charset="0"/>
              </a:rPr>
              <a:t>Modules</a:t>
            </a:r>
          </a:p>
          <a:p>
            <a:pPr marL="457200" indent="-457200">
              <a:buFont typeface="Wingdings" panose="05000000000000000000" pitchFamily="2" charset="2"/>
              <a:buChar char="q"/>
            </a:pPr>
            <a:r>
              <a:rPr lang="en-IN" sz="3200" dirty="0">
                <a:solidFill>
                  <a:schemeClr val="tx1"/>
                </a:solidFill>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Conclusion</a:t>
            </a:r>
            <a:endParaRPr lang="en-IN" sz="32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3200"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42921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076607-AB8D-4FCF-A30E-7A5E8596EBFE}"/>
              </a:ext>
            </a:extLst>
          </p:cNvPr>
          <p:cNvSpPr txBox="1"/>
          <p:nvPr/>
        </p:nvSpPr>
        <p:spPr>
          <a:xfrm>
            <a:off x="483870" y="1227386"/>
            <a:ext cx="7974330" cy="4893647"/>
          </a:xfrm>
          <a:prstGeom prst="rect">
            <a:avLst/>
          </a:prstGeom>
          <a:noFill/>
        </p:spPr>
        <p:txBody>
          <a:bodyPr wrap="square">
            <a:spAutoFit/>
          </a:bodyPr>
          <a:lstStyle/>
          <a:p>
            <a:pPr marL="285750" indent="-285750">
              <a:buFont typeface="Wingdings" panose="05000000000000000000" pitchFamily="2" charset="2"/>
              <a:buChar char="q"/>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Organic food products and other organic ingredients are grown without the use of pesticides, synthetic fertilizers, sewage sludge, or ionizing radiation. </a:t>
            </a:r>
          </a:p>
          <a:p>
            <a:pPr marL="285750" indent="-285750">
              <a:buFont typeface="Wingdings" panose="05000000000000000000" pitchFamily="2" charset="2"/>
              <a:buChar char="q"/>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Conventional fruits and vegetables are often sprayed with pesticides. When you buy such fruits and vegetables, these stubborn chemicals remain on the food. </a:t>
            </a:r>
          </a:p>
          <a:p>
            <a:pPr marL="285750" indent="-285750">
              <a:buFont typeface="Wingdings" panose="05000000000000000000" pitchFamily="2" charset="2"/>
              <a:buChar char="q"/>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second big difference between conventional and organic food is that many conventional foods are genetically modified or contain genetically modified organisms.</a:t>
            </a:r>
          </a:p>
          <a:p>
            <a:pPr marL="285750" indent="-285750">
              <a:buFont typeface="Wingdings" panose="05000000000000000000" pitchFamily="2" charset="2"/>
              <a:buChar char="q"/>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Organic food is not easily available in the market. There are only some particular shops where organic food is available. To overcome this difficulty I am going developed a organic food shopping website.</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076A0A7-189B-44AE-A10B-041351465BE0}"/>
              </a:ext>
            </a:extLst>
          </p:cNvPr>
          <p:cNvSpPr txBox="1"/>
          <p:nvPr/>
        </p:nvSpPr>
        <p:spPr>
          <a:xfrm>
            <a:off x="1509713" y="286821"/>
            <a:ext cx="6105524" cy="830997"/>
          </a:xfrm>
          <a:prstGeom prst="rect">
            <a:avLst/>
          </a:prstGeom>
          <a:noFill/>
        </p:spPr>
        <p:txBody>
          <a:bodyPr wrap="square">
            <a:spAutoFit/>
          </a:bodyPr>
          <a:lstStyle/>
          <a:p>
            <a:r>
              <a:rPr lang="en-US" sz="4800" dirty="0">
                <a:solidFill>
                  <a:schemeClr val="tx1"/>
                </a:solidFill>
                <a:latin typeface="Algerian" panose="04020705040A02060702" pitchFamily="82" charset="0"/>
                <a:ea typeface="Homemade Apple"/>
                <a:cs typeface="Times New Roman" panose="02020603050405020304" pitchFamily="18" charset="0"/>
                <a:sym typeface="Homemade Apple"/>
              </a:rPr>
              <a:t>I</a:t>
            </a:r>
            <a:r>
              <a:rPr lang="en-IN" sz="4800" dirty="0">
                <a:solidFill>
                  <a:schemeClr val="tx1"/>
                </a:solidFill>
                <a:latin typeface="Algerian" panose="04020705040A02060702" pitchFamily="82" charset="0"/>
                <a:ea typeface="Homemade Apple"/>
                <a:cs typeface="Times New Roman" panose="02020603050405020304" pitchFamily="18" charset="0"/>
                <a:sym typeface="Homemade Apple"/>
              </a:rPr>
              <a:t>ntroduction</a:t>
            </a:r>
            <a:endParaRPr lang="en-IN" sz="4800" dirty="0"/>
          </a:p>
        </p:txBody>
      </p:sp>
    </p:spTree>
    <p:extLst>
      <p:ext uri="{BB962C8B-B14F-4D97-AF65-F5344CB8AC3E}">
        <p14:creationId xmlns:p14="http://schemas.microsoft.com/office/powerpoint/2010/main" val="255029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6328B-DB0C-4D44-A02A-D3E0DA1D32A9}"/>
              </a:ext>
            </a:extLst>
          </p:cNvPr>
          <p:cNvSpPr txBox="1"/>
          <p:nvPr/>
        </p:nvSpPr>
        <p:spPr>
          <a:xfrm>
            <a:off x="814388" y="1198632"/>
            <a:ext cx="7605712" cy="5324535"/>
          </a:xfrm>
          <a:prstGeom prst="rect">
            <a:avLst/>
          </a:prstGeom>
          <a:noFill/>
        </p:spPr>
        <p:txBody>
          <a:bodyPr wrap="square">
            <a:spAutoFit/>
          </a:bodyPr>
          <a:lstStyle/>
          <a:p>
            <a:pPr marL="285750" indent="-285750">
              <a:buFont typeface="Wingdings" panose="05000000000000000000" pitchFamily="2" charset="2"/>
              <a:buChar char="q"/>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Organic food is not easily available in the market. There are only some particular shops where organic food is available. E-commerce is a process of doing business through computer network. </a:t>
            </a:r>
          </a:p>
          <a:p>
            <a:pPr marL="285750" indent="-285750">
              <a:buFont typeface="Wingdings" panose="05000000000000000000" pitchFamily="2" charset="2"/>
              <a:buChar char="q"/>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Online shopping is a form of electronic shopping store where the buyer is directly online to the seller’s computer usually via the internet. </a:t>
            </a:r>
          </a:p>
          <a:p>
            <a:pPr marL="285750" indent="-285750">
              <a:buFont typeface="Wingdings" panose="05000000000000000000" pitchFamily="2" charset="2"/>
              <a:buChar char="q"/>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difficulty of organic food shopping. </a:t>
            </a:r>
            <a:r>
              <a:rPr lang="en-US" sz="2000" dirty="0">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have proposed a best online organic store which provides organic foods by just sitting at home and follows E-commerce mode of shopping. </a:t>
            </a:r>
          </a:p>
          <a:p>
            <a:pPr marL="285750" indent="-285750">
              <a:buFont typeface="Wingdings" panose="05000000000000000000" pitchFamily="2" charset="2"/>
              <a:buChar char="q"/>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system has two modules namely, Admin and Customers. Admin has authority to add organic food list on the website, view products uploaded, view customers and view the customer’s order. Customers can register and login using credentials. Customers has authority to view products, desire products and can add to cart and do payment for it, they can view their previous order history and also can track their order.</a:t>
            </a:r>
            <a:br>
              <a:rPr lang="en-US" sz="2000" dirty="0">
                <a:latin typeface="Times New Roman" panose="02020603050405020304" pitchFamily="18" charset="0"/>
                <a:cs typeface="Times New Roman" panose="02020603050405020304" pitchFamily="18" charset="0"/>
              </a:rPr>
            </a:br>
            <a:endParaRPr lang="en-IN" sz="2000" dirty="0"/>
          </a:p>
        </p:txBody>
      </p:sp>
      <p:sp>
        <p:nvSpPr>
          <p:cNvPr id="5" name="TextBox 4">
            <a:extLst>
              <a:ext uri="{FF2B5EF4-FFF2-40B4-BE49-F238E27FC236}">
                <a16:creationId xmlns:a16="http://schemas.microsoft.com/office/drawing/2014/main" id="{48F303BD-FEE5-4B3C-B330-E5747C4F1260}"/>
              </a:ext>
            </a:extLst>
          </p:cNvPr>
          <p:cNvSpPr txBox="1"/>
          <p:nvPr/>
        </p:nvSpPr>
        <p:spPr>
          <a:xfrm>
            <a:off x="1295401" y="230058"/>
            <a:ext cx="6105524" cy="769441"/>
          </a:xfrm>
          <a:prstGeom prst="rect">
            <a:avLst/>
          </a:prstGeom>
          <a:noFill/>
        </p:spPr>
        <p:txBody>
          <a:bodyPr wrap="square">
            <a:spAutoFit/>
          </a:bodyPr>
          <a:lstStyle/>
          <a:p>
            <a:r>
              <a:rPr lang="en-US" sz="4400" dirty="0">
                <a:solidFill>
                  <a:schemeClr val="tx1"/>
                </a:solidFill>
                <a:latin typeface="Algerian" panose="04020705040A02060702" pitchFamily="82" charset="0"/>
              </a:rPr>
              <a:t>P</a:t>
            </a:r>
            <a:r>
              <a:rPr lang="en-IN" sz="4400" dirty="0">
                <a:solidFill>
                  <a:schemeClr val="tx1"/>
                </a:solidFill>
                <a:latin typeface="Algerian" panose="04020705040A02060702" pitchFamily="82" charset="0"/>
              </a:rPr>
              <a:t>roblem statement</a:t>
            </a:r>
            <a:endParaRPr lang="en-IN" sz="4400" dirty="0"/>
          </a:p>
        </p:txBody>
      </p:sp>
    </p:spTree>
    <p:extLst>
      <p:ext uri="{BB962C8B-B14F-4D97-AF65-F5344CB8AC3E}">
        <p14:creationId xmlns:p14="http://schemas.microsoft.com/office/powerpoint/2010/main" val="405755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9A65F-525F-469E-B4CE-1E469CB11040}"/>
              </a:ext>
            </a:extLst>
          </p:cNvPr>
          <p:cNvSpPr txBox="1"/>
          <p:nvPr/>
        </p:nvSpPr>
        <p:spPr>
          <a:xfrm>
            <a:off x="1490663" y="277296"/>
            <a:ext cx="6105524" cy="707886"/>
          </a:xfrm>
          <a:prstGeom prst="rect">
            <a:avLst/>
          </a:prstGeom>
          <a:noFill/>
        </p:spPr>
        <p:txBody>
          <a:bodyPr wrap="square">
            <a:spAutoFit/>
          </a:bodyPr>
          <a:lstStyle/>
          <a:p>
            <a:r>
              <a:rPr lang="en-US" sz="4000" dirty="0">
                <a:latin typeface="Algerian" panose="04020705040A02060702" pitchFamily="82" charset="0"/>
              </a:rPr>
              <a:t>Literature Survey</a:t>
            </a:r>
            <a:endParaRPr lang="en-IN" sz="4000" dirty="0">
              <a:latin typeface="Algerian" panose="04020705040A02060702" pitchFamily="82" charset="0"/>
            </a:endParaRPr>
          </a:p>
        </p:txBody>
      </p:sp>
      <p:graphicFrame>
        <p:nvGraphicFramePr>
          <p:cNvPr id="4" name="Table 2">
            <a:extLst>
              <a:ext uri="{FF2B5EF4-FFF2-40B4-BE49-F238E27FC236}">
                <a16:creationId xmlns:a16="http://schemas.microsoft.com/office/drawing/2014/main" id="{9B9611BC-4FCB-44E4-AFF1-AF742B3B949F}"/>
              </a:ext>
            </a:extLst>
          </p:cNvPr>
          <p:cNvGraphicFramePr>
            <a:graphicFrameLocks noGrp="1"/>
          </p:cNvGraphicFramePr>
          <p:nvPr>
            <p:extLst>
              <p:ext uri="{D42A27DB-BD31-4B8C-83A1-F6EECF244321}">
                <p14:modId xmlns:p14="http://schemas.microsoft.com/office/powerpoint/2010/main" val="1894972358"/>
              </p:ext>
            </p:extLst>
          </p:nvPr>
        </p:nvGraphicFramePr>
        <p:xfrm>
          <a:off x="504825" y="1199079"/>
          <a:ext cx="9677400" cy="5038725"/>
        </p:xfrm>
        <a:graphic>
          <a:graphicData uri="http://schemas.openxmlformats.org/drawingml/2006/table">
            <a:tbl>
              <a:tblPr firstRow="1" bandRow="1">
                <a:tableStyleId>{306799F8-075E-4A3A-A7F6-7FBC6576F1A4}</a:tableStyleId>
              </a:tblPr>
              <a:tblGrid>
                <a:gridCol w="1539005">
                  <a:extLst>
                    <a:ext uri="{9D8B030D-6E8A-4147-A177-3AD203B41FA5}">
                      <a16:colId xmlns:a16="http://schemas.microsoft.com/office/drawing/2014/main" val="2219140935"/>
                    </a:ext>
                  </a:extLst>
                </a:gridCol>
                <a:gridCol w="2472640">
                  <a:extLst>
                    <a:ext uri="{9D8B030D-6E8A-4147-A177-3AD203B41FA5}">
                      <a16:colId xmlns:a16="http://schemas.microsoft.com/office/drawing/2014/main" val="2394231184"/>
                    </a:ext>
                  </a:extLst>
                </a:gridCol>
                <a:gridCol w="2617587">
                  <a:extLst>
                    <a:ext uri="{9D8B030D-6E8A-4147-A177-3AD203B41FA5}">
                      <a16:colId xmlns:a16="http://schemas.microsoft.com/office/drawing/2014/main" val="187790520"/>
                    </a:ext>
                  </a:extLst>
                </a:gridCol>
                <a:gridCol w="3048168">
                  <a:extLst>
                    <a:ext uri="{9D8B030D-6E8A-4147-A177-3AD203B41FA5}">
                      <a16:colId xmlns:a16="http://schemas.microsoft.com/office/drawing/2014/main" val="3002131772"/>
                    </a:ext>
                  </a:extLst>
                </a:gridCol>
              </a:tblGrid>
              <a:tr h="12054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tx1"/>
                          </a:solidFill>
                          <a:latin typeface="Times New Roman" panose="02020603050405020304" pitchFamily="18" charset="0"/>
                          <a:cs typeface="Times New Roman" panose="02020603050405020304" pitchFamily="18" charset="0"/>
                        </a:rPr>
                        <a:t>SR. NO</a:t>
                      </a:r>
                    </a:p>
                    <a:p>
                      <a:endParaRPr lang="en-IN" dirty="0"/>
                    </a:p>
                  </a:txBody>
                  <a:tcPr/>
                </a:tc>
                <a:tc>
                  <a:txBody>
                    <a:bodyPr/>
                    <a:lstStyle/>
                    <a:p>
                      <a:r>
                        <a:rPr lang="en-IN" sz="18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Author(s) and Year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Explanation of Study</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Important Feature </a:t>
                      </a:r>
                    </a:p>
                    <a:p>
                      <a:r>
                        <a:rPr lang="en-IN" sz="18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Examined in the </a:t>
                      </a:r>
                    </a:p>
                    <a:p>
                      <a:r>
                        <a:rPr lang="en-IN" sz="18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Study</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2193399"/>
                  </a:ext>
                </a:extLst>
              </a:tr>
              <a:tr h="1245669">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Khurana, A. and Mehra, J. (2015)</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E-commerce </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opportunities and challenges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concept of ecommerce, ecommerce scenario in India, and opportunities and </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various challenges in e-commerce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4238225"/>
                  </a:ext>
                </a:extLst>
              </a:tr>
              <a:tr h="807741">
                <a:tc>
                  <a:txBody>
                    <a:bodyPr/>
                    <a:lstStyle/>
                    <a:p>
                      <a:r>
                        <a:rPr lang="en-US" dirty="0">
                          <a:solidFill>
                            <a:schemeClr val="tx1"/>
                          </a:solidFill>
                          <a:latin typeface="Times New Roman" panose="02020603050405020304" pitchFamily="18" charset="0"/>
                          <a:cs typeface="Times New Roman" panose="02020603050405020304" pitchFamily="18" charset="0"/>
                        </a:rPr>
                        <a:t>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Bhalekar , P., Ingle, S. and Pathak, K. (2014)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Study of ecommerce</a:t>
                      </a:r>
                      <a:r>
                        <a:rPr lang="en-IN" sz="1400" b="0" i="0" u="none" strike="noStrike" cap="none" dirty="0">
                          <a:solidFill>
                            <a:schemeClr val="lt1"/>
                          </a:solidFill>
                          <a:effectLst/>
                          <a:latin typeface="+mn-lt"/>
                          <a:ea typeface="+mn-ea"/>
                          <a:cs typeface="+mn-cs"/>
                          <a:sym typeface="Arial"/>
                        </a:rPr>
                        <a:t> </a:t>
                      </a:r>
                      <a:endParaRPr lang="en-IN" dirty="0"/>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Benefits and limitations of ecommerce</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9512585"/>
                  </a:ext>
                </a:extLst>
              </a:tr>
              <a:tr h="762804">
                <a:tc>
                  <a:txBody>
                    <a:bodyPr/>
                    <a:lstStyle/>
                    <a:p>
                      <a:r>
                        <a:rPr lang="en-US" dirty="0">
                          <a:solidFill>
                            <a:schemeClr val="tx1"/>
                          </a:solidFill>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Belkhamza, Z. and Wafa, S. (2014)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E-commerce impact on global market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Global influence of e-commerce and its benefits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6948373"/>
                  </a:ext>
                </a:extLst>
              </a:tr>
              <a:tr h="1017026">
                <a:tc>
                  <a:txBody>
                    <a:bodyPr/>
                    <a:lstStyle/>
                    <a:p>
                      <a:r>
                        <a:rPr lang="en-US" dirty="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Dan, C. (2014)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Electronic commerce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Discussed the historical and current activities in e-</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commerce process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2968114"/>
                  </a:ext>
                </a:extLst>
              </a:tr>
            </a:tbl>
          </a:graphicData>
        </a:graphic>
      </p:graphicFrame>
    </p:spTree>
    <p:extLst>
      <p:ext uri="{BB962C8B-B14F-4D97-AF65-F5344CB8AC3E}">
        <p14:creationId xmlns:p14="http://schemas.microsoft.com/office/powerpoint/2010/main" val="133104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FF8CE-C164-4A6C-A298-90E3D679F218}"/>
              </a:ext>
            </a:extLst>
          </p:cNvPr>
          <p:cNvSpPr txBox="1"/>
          <p:nvPr/>
        </p:nvSpPr>
        <p:spPr>
          <a:xfrm>
            <a:off x="1279709" y="182441"/>
            <a:ext cx="6105524" cy="1446550"/>
          </a:xfrm>
          <a:prstGeom prst="rect">
            <a:avLst/>
          </a:prstGeom>
          <a:noFill/>
        </p:spPr>
        <p:txBody>
          <a:bodyPr wrap="square">
            <a:spAutoFit/>
          </a:bodyPr>
          <a:lstStyle/>
          <a:p>
            <a:r>
              <a:rPr lang="en-US" sz="4400" dirty="0">
                <a:solidFill>
                  <a:schemeClr val="tx1"/>
                </a:solidFill>
                <a:effectLst/>
                <a:latin typeface="Algerian" panose="04020705040A02060702" pitchFamily="82" charset="0"/>
                <a:ea typeface="Calibri" panose="020F0502020204030204" pitchFamily="34" charset="0"/>
                <a:cs typeface="Times New Roman" panose="02020603050405020304" pitchFamily="18" charset="0"/>
              </a:rPr>
              <a:t>Modules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5" name="TextBox 4">
            <a:extLst>
              <a:ext uri="{FF2B5EF4-FFF2-40B4-BE49-F238E27FC236}">
                <a16:creationId xmlns:a16="http://schemas.microsoft.com/office/drawing/2014/main" id="{7BA8E2F8-DCFC-4EA6-ABF2-38C7DC0A9274}"/>
              </a:ext>
            </a:extLst>
          </p:cNvPr>
          <p:cNvSpPr txBox="1"/>
          <p:nvPr/>
        </p:nvSpPr>
        <p:spPr>
          <a:xfrm>
            <a:off x="385011" y="1023997"/>
            <a:ext cx="10299031" cy="5632311"/>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The system comprises of 2 major modules with their sub-modules . In </a:t>
            </a:r>
            <a:r>
              <a:rPr lang="en-IN" sz="2400" dirty="0">
                <a:solidFill>
                  <a:srgbClr val="222222"/>
                </a:solidFill>
                <a:effectLst/>
                <a:latin typeface="Times New Roman" panose="02020603050405020304" pitchFamily="18" charset="0"/>
                <a:ea typeface="Times New Roman" panose="02020603050405020304" pitchFamily="18" charset="0"/>
              </a:rPr>
              <a:t>online Food Ordering System Features for Admin Side.</a:t>
            </a:r>
            <a:endParaRPr lang="en-IN" sz="2400" dirty="0">
              <a:effectLst/>
              <a:latin typeface="Times New Roman" panose="02020603050405020304" pitchFamily="18" charset="0"/>
              <a:ea typeface="Times New Roman" panose="02020603050405020304" pitchFamily="18" charset="0"/>
            </a:endParaRPr>
          </a:p>
          <a:p>
            <a:pPr lvl="0" algn="just"/>
            <a:r>
              <a:rPr lang="en-IN" sz="2400" b="1" dirty="0">
                <a:solidFill>
                  <a:srgbClr val="222222"/>
                </a:solidFill>
                <a:effectLst/>
                <a:latin typeface="Times New Roman" panose="02020603050405020304" pitchFamily="18" charset="0"/>
                <a:ea typeface="Times New Roman" panose="02020603050405020304" pitchFamily="18" charset="0"/>
              </a:rPr>
              <a:t>Dashboard</a:t>
            </a:r>
            <a:r>
              <a:rPr lang="en-IN" sz="2400" dirty="0">
                <a:solidFill>
                  <a:srgbClr val="222222"/>
                </a:solidFill>
                <a:effectLst/>
                <a:latin typeface="Times New Roman" panose="02020603050405020304" pitchFamily="18" charset="0"/>
                <a:ea typeface="Times New Roman" panose="02020603050405020304" pitchFamily="18" charset="0"/>
              </a:rPr>
              <a:t> – For the admin dashboard, you will be able to all the basic access in the whole system. Such as cart items orders, items, users and categories.</a:t>
            </a:r>
          </a:p>
          <a:p>
            <a:pPr lvl="0" algn="just"/>
            <a:r>
              <a:rPr lang="en-IN" sz="2400" b="1" dirty="0">
                <a:solidFill>
                  <a:srgbClr val="222222"/>
                </a:solidFill>
                <a:effectLst/>
                <a:latin typeface="Times New Roman" panose="02020603050405020304" pitchFamily="18" charset="0"/>
                <a:ea typeface="Times New Roman" panose="02020603050405020304" pitchFamily="18" charset="0"/>
              </a:rPr>
              <a:t>Manage Items</a:t>
            </a:r>
            <a:r>
              <a:rPr lang="en-IN" sz="2400" dirty="0">
                <a:solidFill>
                  <a:srgbClr val="222222"/>
                </a:solidFill>
                <a:effectLst/>
                <a:latin typeface="Times New Roman" panose="02020603050405020304" pitchFamily="18" charset="0"/>
                <a:ea typeface="Times New Roman" panose="02020603050405020304" pitchFamily="18" charset="0"/>
              </a:rPr>
              <a:t>– The admin has access to the item management information system. He can add, update and delete the items.</a:t>
            </a:r>
          </a:p>
          <a:p>
            <a:pPr lvl="0" algn="just"/>
            <a:r>
              <a:rPr lang="en-IN" sz="2400" b="1" dirty="0">
                <a:solidFill>
                  <a:srgbClr val="222222"/>
                </a:solidFill>
                <a:effectLst/>
                <a:latin typeface="Times New Roman" panose="02020603050405020304" pitchFamily="18" charset="0"/>
                <a:ea typeface="Times New Roman" panose="02020603050405020304" pitchFamily="18" charset="0"/>
              </a:rPr>
              <a:t>Manage Orders</a:t>
            </a:r>
            <a:r>
              <a:rPr lang="en-IN" sz="2400" dirty="0">
                <a:solidFill>
                  <a:srgbClr val="222222"/>
                </a:solidFill>
                <a:effectLst/>
                <a:latin typeface="Times New Roman" panose="02020603050405020304" pitchFamily="18" charset="0"/>
                <a:ea typeface="Times New Roman" panose="02020603050405020304" pitchFamily="18" charset="0"/>
              </a:rPr>
              <a:t> – As the main functions of the admin, the admin can reject or accept from the customers on a case to case basis.</a:t>
            </a:r>
          </a:p>
          <a:p>
            <a:pPr lvl="0" algn="just"/>
            <a:r>
              <a:rPr lang="en-IN" sz="2400" b="1" dirty="0">
                <a:solidFill>
                  <a:srgbClr val="222222"/>
                </a:solidFill>
                <a:effectLst/>
                <a:latin typeface="Times New Roman" panose="02020603050405020304" pitchFamily="18" charset="0"/>
                <a:ea typeface="Times New Roman" panose="02020603050405020304" pitchFamily="18" charset="0"/>
              </a:rPr>
              <a:t>Manage Categories</a:t>
            </a:r>
            <a:r>
              <a:rPr lang="en-IN" sz="2400" dirty="0">
                <a:solidFill>
                  <a:srgbClr val="222222"/>
                </a:solidFill>
                <a:effectLst/>
                <a:latin typeface="Times New Roman" panose="02020603050405020304" pitchFamily="18" charset="0"/>
                <a:ea typeface="Times New Roman" panose="02020603050405020304" pitchFamily="18" charset="0"/>
              </a:rPr>
              <a:t> – For the categories, the admin has the features of managing the category. The example category used in this system is best selling foods, spicy, and new foods.</a:t>
            </a:r>
          </a:p>
          <a:p>
            <a:pPr lvl="0" algn="just"/>
            <a:r>
              <a:rPr lang="en-IN" sz="2400" b="1" dirty="0">
                <a:solidFill>
                  <a:srgbClr val="222222"/>
                </a:solidFill>
                <a:effectLst/>
                <a:latin typeface="Times New Roman" panose="02020603050405020304" pitchFamily="18" charset="0"/>
                <a:ea typeface="Times New Roman" panose="02020603050405020304" pitchFamily="18" charset="0"/>
              </a:rPr>
              <a:t>Manage Users</a:t>
            </a:r>
            <a:r>
              <a:rPr lang="en-IN" sz="2400" dirty="0">
                <a:solidFill>
                  <a:srgbClr val="222222"/>
                </a:solidFill>
                <a:effectLst/>
                <a:latin typeface="Times New Roman" panose="02020603050405020304" pitchFamily="18" charset="0"/>
                <a:ea typeface="Times New Roman" panose="02020603050405020304" pitchFamily="18" charset="0"/>
              </a:rPr>
              <a:t> – The admin can manage the user’s account. Admin can add, update and delete users in the system.</a:t>
            </a:r>
          </a:p>
          <a:p>
            <a:pPr lvl="0" algn="just"/>
            <a:r>
              <a:rPr lang="en-IN" sz="2400" b="1" dirty="0">
                <a:solidFill>
                  <a:srgbClr val="222222"/>
                </a:solidFill>
                <a:effectLst/>
                <a:latin typeface="Times New Roman" panose="02020603050405020304" pitchFamily="18" charset="0"/>
                <a:ea typeface="Times New Roman" panose="02020603050405020304" pitchFamily="18" charset="0"/>
              </a:rPr>
              <a:t>Login and Logout</a:t>
            </a:r>
            <a:r>
              <a:rPr lang="en-IN" sz="2400" dirty="0">
                <a:solidFill>
                  <a:srgbClr val="222222"/>
                </a:solidFill>
                <a:effectLst/>
                <a:latin typeface="Times New Roman" panose="02020603050405020304" pitchFamily="18" charset="0"/>
                <a:ea typeface="Times New Roman" panose="02020603050405020304" pitchFamily="18" charset="0"/>
              </a:rPr>
              <a:t> – By default one of the security features of this system is the secure login and logout system.</a:t>
            </a:r>
          </a:p>
        </p:txBody>
      </p:sp>
    </p:spTree>
    <p:extLst>
      <p:ext uri="{BB962C8B-B14F-4D97-AF65-F5344CB8AC3E}">
        <p14:creationId xmlns:p14="http://schemas.microsoft.com/office/powerpoint/2010/main" val="328050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FCB7-F8D7-4211-9704-10EEDC66A5A6}"/>
              </a:ext>
            </a:extLst>
          </p:cNvPr>
          <p:cNvSpPr txBox="1">
            <a:spLocks/>
          </p:cNvSpPr>
          <p:nvPr/>
        </p:nvSpPr>
        <p:spPr>
          <a:xfrm>
            <a:off x="336886" y="1029902"/>
            <a:ext cx="10125776" cy="381651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spcAft>
                <a:spcPts val="1800"/>
              </a:spcAft>
            </a:pPr>
            <a:r>
              <a:rPr lang="en-IN" sz="2400" dirty="0">
                <a:solidFill>
                  <a:srgbClr val="222222"/>
                </a:solidFill>
                <a:effectLst/>
                <a:latin typeface="Times New Roman" panose="02020603050405020304" pitchFamily="18" charset="0"/>
                <a:ea typeface="Times New Roman" panose="02020603050405020304" pitchFamily="18" charset="0"/>
              </a:rPr>
              <a:t>The frontend of this Online Food Ordering System using Django has these basic features of the website.</a:t>
            </a:r>
            <a:endParaRPr lang="en-IN" sz="2400" dirty="0">
              <a:effectLst/>
              <a:latin typeface="Times New Roman" panose="02020603050405020304" pitchFamily="18" charset="0"/>
              <a:ea typeface="Times New Roman" panose="02020603050405020304" pitchFamily="18" charset="0"/>
            </a:endParaRPr>
          </a:p>
          <a:p>
            <a:pPr lvl="0" algn="just">
              <a:buSzPts val="1000"/>
              <a:tabLst>
                <a:tab pos="457200" algn="l"/>
              </a:tabLst>
            </a:pPr>
            <a:r>
              <a:rPr lang="en-IN" sz="2400" b="1" dirty="0">
                <a:solidFill>
                  <a:srgbClr val="222222"/>
                </a:solidFill>
                <a:effectLst/>
                <a:latin typeface="Times New Roman" panose="02020603050405020304" pitchFamily="18" charset="0"/>
                <a:ea typeface="Times New Roman" panose="02020603050405020304" pitchFamily="18" charset="0"/>
              </a:rPr>
              <a:t>Home Page</a:t>
            </a:r>
            <a:r>
              <a:rPr lang="en-IN" sz="2400" dirty="0">
                <a:solidFill>
                  <a:srgbClr val="222222"/>
                </a:solidFill>
                <a:effectLst/>
                <a:latin typeface="Times New Roman" panose="02020603050405020304" pitchFamily="18" charset="0"/>
                <a:ea typeface="Times New Roman" panose="02020603050405020304" pitchFamily="18" charset="0"/>
              </a:rPr>
              <a:t> – On the home page, you can see directly the list of foods for sale, login, logout, .</a:t>
            </a:r>
          </a:p>
          <a:p>
            <a:pPr lvl="0" algn="just">
              <a:buSzPts val="1000"/>
              <a:tabLst>
                <a:tab pos="457200" algn="l"/>
              </a:tabLst>
            </a:pPr>
            <a:r>
              <a:rPr lang="en-IN" sz="2400" b="1" dirty="0">
                <a:solidFill>
                  <a:srgbClr val="222222"/>
                </a:solidFill>
                <a:effectLst/>
                <a:latin typeface="Times New Roman" panose="02020603050405020304" pitchFamily="18" charset="0"/>
                <a:ea typeface="Times New Roman" panose="02020603050405020304" pitchFamily="18" charset="0"/>
              </a:rPr>
              <a:t>Viewing Products</a:t>
            </a:r>
            <a:r>
              <a:rPr lang="en-IN" sz="2400" dirty="0">
                <a:solidFill>
                  <a:srgbClr val="222222"/>
                </a:solidFill>
                <a:effectLst/>
                <a:latin typeface="Times New Roman" panose="02020603050405020304" pitchFamily="18" charset="0"/>
                <a:ea typeface="Times New Roman" panose="02020603050405020304" pitchFamily="18" charset="0"/>
              </a:rPr>
              <a:t> – by default on the frontend, the customer can automatically view all the foods, the price and description of foods.</a:t>
            </a:r>
          </a:p>
          <a:p>
            <a:pPr lvl="0" algn="just">
              <a:buSzPts val="1000"/>
              <a:tabLst>
                <a:tab pos="457200" algn="l"/>
              </a:tabLst>
            </a:pPr>
            <a:r>
              <a:rPr lang="en-IN" sz="2400" b="1" dirty="0">
                <a:solidFill>
                  <a:srgbClr val="222222"/>
                </a:solidFill>
                <a:effectLst/>
                <a:latin typeface="Times New Roman" panose="02020603050405020304" pitchFamily="18" charset="0"/>
                <a:ea typeface="Times New Roman" panose="02020603050405020304" pitchFamily="18" charset="0"/>
              </a:rPr>
              <a:t>Checkout Order </a:t>
            </a:r>
            <a:r>
              <a:rPr lang="en-IN" sz="2400" dirty="0">
                <a:solidFill>
                  <a:srgbClr val="222222"/>
                </a:solidFill>
                <a:effectLst/>
                <a:latin typeface="Times New Roman" panose="02020603050405020304" pitchFamily="18" charset="0"/>
                <a:ea typeface="Times New Roman" panose="02020603050405020304" pitchFamily="18" charset="0"/>
              </a:rPr>
              <a:t>– The customer can checkout order in the frontend that can confirmed by the admin in the backend.</a:t>
            </a:r>
          </a:p>
          <a:p>
            <a:pPr lvl="0" algn="just">
              <a:buSzPts val="1000"/>
              <a:tabLst>
                <a:tab pos="457200" algn="l"/>
              </a:tabLst>
            </a:pPr>
            <a:r>
              <a:rPr lang="en-IN" sz="2400" b="1" dirty="0">
                <a:solidFill>
                  <a:srgbClr val="222222"/>
                </a:solidFill>
                <a:effectLst/>
                <a:latin typeface="Times New Roman" panose="02020603050405020304" pitchFamily="18" charset="0"/>
                <a:ea typeface="Times New Roman" panose="02020603050405020304" pitchFamily="18" charset="0"/>
              </a:rPr>
              <a:t>Login and Logout – </a:t>
            </a:r>
            <a:r>
              <a:rPr lang="en-IN" sz="2400" dirty="0">
                <a:solidFill>
                  <a:srgbClr val="222222"/>
                </a:solidFill>
                <a:effectLst/>
                <a:latin typeface="Times New Roman" panose="02020603050405020304" pitchFamily="18" charset="0"/>
                <a:ea typeface="Times New Roman" panose="02020603050405020304" pitchFamily="18" charset="0"/>
              </a:rPr>
              <a:t>The customer need to login in the system before they can add to cart their orders and they can also logout after they finish their order.</a:t>
            </a:r>
          </a:p>
          <a:p>
            <a:pPr lvl="0" algn="just">
              <a:buSzPts val="1000"/>
              <a:tabLst>
                <a:tab pos="457200" algn="l"/>
              </a:tabLst>
            </a:pPr>
            <a:r>
              <a:rPr lang="en-IN" sz="2400" b="1" dirty="0">
                <a:solidFill>
                  <a:srgbClr val="222222"/>
                </a:solidFill>
                <a:effectLst/>
                <a:latin typeface="Times New Roman" panose="02020603050405020304" pitchFamily="18" charset="0"/>
                <a:ea typeface="Times New Roman" panose="02020603050405020304" pitchFamily="18" charset="0"/>
              </a:rPr>
              <a:t>Sign up –</a:t>
            </a:r>
            <a:r>
              <a:rPr lang="en-IN" sz="2400" dirty="0">
                <a:solidFill>
                  <a:srgbClr val="222222"/>
                </a:solidFill>
                <a:effectLst/>
                <a:latin typeface="Times New Roman" panose="02020603050405020304" pitchFamily="18" charset="0"/>
                <a:ea typeface="Times New Roman" panose="02020603050405020304" pitchFamily="18" charset="0"/>
              </a:rPr>
              <a:t> the customer need to register or sign up first before they can login into the system.</a:t>
            </a:r>
          </a:p>
          <a:p>
            <a:pPr lvl="0" algn="just">
              <a:buSzPts val="1000"/>
              <a:tabLst>
                <a:tab pos="457200" algn="l"/>
              </a:tabLst>
            </a:pPr>
            <a:r>
              <a:rPr lang="en-IN" sz="2400" b="1" dirty="0">
                <a:solidFill>
                  <a:srgbClr val="222222"/>
                </a:solidFill>
                <a:effectLst/>
                <a:latin typeface="Times New Roman" panose="02020603050405020304" pitchFamily="18" charset="0"/>
                <a:ea typeface="Times New Roman" panose="02020603050405020304" pitchFamily="18" charset="0"/>
              </a:rPr>
              <a:t>Add to Cart</a:t>
            </a:r>
            <a:r>
              <a:rPr lang="en-IN" sz="2400" dirty="0">
                <a:solidFill>
                  <a:srgbClr val="222222"/>
                </a:solidFill>
                <a:effectLst/>
                <a:latin typeface="Times New Roman" panose="02020603050405020304" pitchFamily="18" charset="0"/>
                <a:ea typeface="Times New Roman" panose="02020603050405020304" pitchFamily="18" charset="0"/>
              </a:rPr>
              <a:t>– One of the features of this system is that, wherein the customer can temporarily add their order in the add to cart.</a:t>
            </a:r>
          </a:p>
          <a:p>
            <a:pPr>
              <a:lnSpc>
                <a:spcPct val="150000"/>
              </a:lnSpc>
            </a:pPr>
            <a:br>
              <a:rPr lang="en-US" sz="14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8B16F9BB-B4C2-4371-B342-D9BD469A34DC}"/>
              </a:ext>
            </a:extLst>
          </p:cNvPr>
          <p:cNvSpPr txBox="1"/>
          <p:nvPr/>
        </p:nvSpPr>
        <p:spPr>
          <a:xfrm>
            <a:off x="1258503" y="260461"/>
            <a:ext cx="6097604" cy="769441"/>
          </a:xfrm>
          <a:prstGeom prst="rect">
            <a:avLst/>
          </a:prstGeom>
          <a:noFill/>
        </p:spPr>
        <p:txBody>
          <a:bodyPr wrap="square">
            <a:spAutoFit/>
          </a:bodyPr>
          <a:lstStyle/>
          <a:p>
            <a:r>
              <a:rPr lang="en-US" sz="4400" dirty="0">
                <a:solidFill>
                  <a:schemeClr val="tx1"/>
                </a:solidFill>
                <a:effectLst/>
                <a:latin typeface="Algerian" panose="04020705040A02060702" pitchFamily="82" charset="0"/>
                <a:ea typeface="Calibri" panose="020F0502020204030204" pitchFamily="34" charset="0"/>
                <a:cs typeface="Times New Roman" panose="02020603050405020304" pitchFamily="18" charset="0"/>
              </a:rPr>
              <a:t>Modules</a:t>
            </a:r>
            <a:endParaRPr lang="en-IN" sz="4400" dirty="0"/>
          </a:p>
        </p:txBody>
      </p:sp>
    </p:spTree>
    <p:extLst>
      <p:ext uri="{BB962C8B-B14F-4D97-AF65-F5344CB8AC3E}">
        <p14:creationId xmlns:p14="http://schemas.microsoft.com/office/powerpoint/2010/main" val="335724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73E4FC-9C17-4667-AD97-9ABA36E6BB38}"/>
              </a:ext>
            </a:extLst>
          </p:cNvPr>
          <p:cNvSpPr txBox="1"/>
          <p:nvPr/>
        </p:nvSpPr>
        <p:spPr>
          <a:xfrm>
            <a:off x="1528763" y="116320"/>
            <a:ext cx="6105524" cy="923330"/>
          </a:xfrm>
          <a:prstGeom prst="rect">
            <a:avLst/>
          </a:prstGeom>
          <a:noFill/>
        </p:spPr>
        <p:txBody>
          <a:bodyPr wrap="square">
            <a:spAutoFit/>
          </a:bodyPr>
          <a:lstStyle/>
          <a:p>
            <a:r>
              <a:rPr lang="en-IN" sz="5400" dirty="0">
                <a:solidFill>
                  <a:schemeClr val="tx1"/>
                </a:solidFill>
                <a:latin typeface="Algerian" panose="04020705040A02060702" pitchFamily="82" charset="0"/>
              </a:rPr>
              <a:t>Result</a:t>
            </a:r>
            <a:endParaRPr lang="en-IN" sz="5400" dirty="0"/>
          </a:p>
        </p:txBody>
      </p:sp>
      <p:pic>
        <p:nvPicPr>
          <p:cNvPr id="9" name="Picture 8">
            <a:extLst>
              <a:ext uri="{FF2B5EF4-FFF2-40B4-BE49-F238E27FC236}">
                <a16:creationId xmlns:a16="http://schemas.microsoft.com/office/drawing/2014/main" id="{16D9F6D7-C36D-4242-BA13-5B56467A92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596" b="4291"/>
          <a:stretch/>
        </p:blipFill>
        <p:spPr bwMode="auto">
          <a:xfrm>
            <a:off x="439539" y="1723164"/>
            <a:ext cx="4806229" cy="2382575"/>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47B24978-A061-4D35-A669-B1A8366FE7DE}"/>
              </a:ext>
            </a:extLst>
          </p:cNvPr>
          <p:cNvSpPr txBox="1"/>
          <p:nvPr/>
        </p:nvSpPr>
        <p:spPr>
          <a:xfrm>
            <a:off x="237948" y="1039650"/>
            <a:ext cx="6097604" cy="523220"/>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User module:</a:t>
            </a:r>
            <a:endParaRPr lang="en-IN" sz="2800" dirty="0"/>
          </a:p>
        </p:txBody>
      </p:sp>
      <p:pic>
        <p:nvPicPr>
          <p:cNvPr id="12" name="Picture 11">
            <a:extLst>
              <a:ext uri="{FF2B5EF4-FFF2-40B4-BE49-F238E27FC236}">
                <a16:creationId xmlns:a16="http://schemas.microsoft.com/office/drawing/2014/main" id="{17E30136-15C7-4F43-B163-AEEB77C9E7D0}"/>
              </a:ext>
            </a:extLst>
          </p:cNvPr>
          <p:cNvPicPr>
            <a:picLocks noChangeAspect="1"/>
          </p:cNvPicPr>
          <p:nvPr/>
        </p:nvPicPr>
        <p:blipFill rotWithShape="1">
          <a:blip r:embed="rId3">
            <a:extLst>
              <a:ext uri="{28A0092B-C50C-407E-A947-70E740481C1C}">
                <a14:useLocalDpi xmlns:a14="http://schemas.microsoft.com/office/drawing/2010/main" val="0"/>
              </a:ext>
            </a:extLst>
          </a:blip>
          <a:srcRect t="9477" b="7142"/>
          <a:stretch/>
        </p:blipFill>
        <p:spPr>
          <a:xfrm>
            <a:off x="5624362" y="1809790"/>
            <a:ext cx="4806228" cy="2295949"/>
          </a:xfrm>
          <a:prstGeom prst="rect">
            <a:avLst/>
          </a:prstGeom>
        </p:spPr>
      </p:pic>
      <p:pic>
        <p:nvPicPr>
          <p:cNvPr id="14" name="Picture 13">
            <a:extLst>
              <a:ext uri="{FF2B5EF4-FFF2-40B4-BE49-F238E27FC236}">
                <a16:creationId xmlns:a16="http://schemas.microsoft.com/office/drawing/2014/main" id="{2B2E2047-CA46-438C-8AC1-B51353381FE9}"/>
              </a:ext>
            </a:extLst>
          </p:cNvPr>
          <p:cNvPicPr>
            <a:picLocks noChangeAspect="1"/>
          </p:cNvPicPr>
          <p:nvPr/>
        </p:nvPicPr>
        <p:blipFill rotWithShape="1">
          <a:blip r:embed="rId4">
            <a:extLst>
              <a:ext uri="{28A0092B-C50C-407E-A947-70E740481C1C}">
                <a14:useLocalDpi xmlns:a14="http://schemas.microsoft.com/office/drawing/2010/main" val="0"/>
              </a:ext>
            </a:extLst>
          </a:blip>
          <a:srcRect t="9901" b="10098"/>
          <a:stretch/>
        </p:blipFill>
        <p:spPr>
          <a:xfrm>
            <a:off x="439538" y="4481069"/>
            <a:ext cx="4806229" cy="2162803"/>
          </a:xfrm>
          <a:prstGeom prst="rect">
            <a:avLst/>
          </a:prstGeom>
        </p:spPr>
      </p:pic>
      <p:pic>
        <p:nvPicPr>
          <p:cNvPr id="16" name="Picture 15">
            <a:extLst>
              <a:ext uri="{FF2B5EF4-FFF2-40B4-BE49-F238E27FC236}">
                <a16:creationId xmlns:a16="http://schemas.microsoft.com/office/drawing/2014/main" id="{C0590763-C9EA-4C0A-BE46-956645332753}"/>
              </a:ext>
            </a:extLst>
          </p:cNvPr>
          <p:cNvPicPr>
            <a:picLocks noChangeAspect="1"/>
          </p:cNvPicPr>
          <p:nvPr/>
        </p:nvPicPr>
        <p:blipFill rotWithShape="1">
          <a:blip r:embed="rId5">
            <a:extLst>
              <a:ext uri="{28A0092B-C50C-407E-A947-70E740481C1C}">
                <a14:useLocalDpi xmlns:a14="http://schemas.microsoft.com/office/drawing/2010/main" val="0"/>
              </a:ext>
            </a:extLst>
          </a:blip>
          <a:srcRect t="10387" b="7087"/>
          <a:stretch/>
        </p:blipFill>
        <p:spPr>
          <a:xfrm>
            <a:off x="5624362" y="4481069"/>
            <a:ext cx="4806228" cy="2260611"/>
          </a:xfrm>
          <a:prstGeom prst="rect">
            <a:avLst/>
          </a:prstGeom>
        </p:spPr>
      </p:pic>
    </p:spTree>
    <p:extLst>
      <p:ext uri="{BB962C8B-B14F-4D97-AF65-F5344CB8AC3E}">
        <p14:creationId xmlns:p14="http://schemas.microsoft.com/office/powerpoint/2010/main" val="239699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055C66-7FC6-43B2-BE44-931D57A0020C}"/>
              </a:ext>
            </a:extLst>
          </p:cNvPr>
          <p:cNvSpPr txBox="1"/>
          <p:nvPr/>
        </p:nvSpPr>
        <p:spPr>
          <a:xfrm>
            <a:off x="1408447" y="153471"/>
            <a:ext cx="6105524" cy="923330"/>
          </a:xfrm>
          <a:prstGeom prst="rect">
            <a:avLst/>
          </a:prstGeom>
          <a:noFill/>
        </p:spPr>
        <p:txBody>
          <a:bodyPr wrap="square">
            <a:spAutoFit/>
          </a:bodyPr>
          <a:lstStyle/>
          <a:p>
            <a:r>
              <a:rPr lang="en-IN" sz="5400" dirty="0">
                <a:solidFill>
                  <a:schemeClr val="tx1"/>
                </a:solidFill>
                <a:latin typeface="Algerian" panose="04020705040A02060702" pitchFamily="82" charset="0"/>
              </a:rPr>
              <a:t>Result</a:t>
            </a:r>
            <a:endParaRPr lang="en-IN" sz="5400" dirty="0"/>
          </a:p>
        </p:txBody>
      </p:sp>
      <p:sp>
        <p:nvSpPr>
          <p:cNvPr id="7" name="TextBox 6">
            <a:extLst>
              <a:ext uri="{FF2B5EF4-FFF2-40B4-BE49-F238E27FC236}">
                <a16:creationId xmlns:a16="http://schemas.microsoft.com/office/drawing/2014/main" id="{2439D5DC-13A1-4F05-8B4A-EF56562D7E60}"/>
              </a:ext>
            </a:extLst>
          </p:cNvPr>
          <p:cNvSpPr txBox="1"/>
          <p:nvPr/>
        </p:nvSpPr>
        <p:spPr>
          <a:xfrm>
            <a:off x="0" y="1076801"/>
            <a:ext cx="6097604" cy="523220"/>
          </a:xfrm>
          <a:prstGeom prst="rect">
            <a:avLst/>
          </a:prstGeom>
          <a:noFill/>
        </p:spPr>
        <p:txBody>
          <a:bodyPr wrap="square">
            <a:spAutoFit/>
          </a:bodyPr>
          <a:lstStyle/>
          <a:p>
            <a:pPr marL="548640" indent="-227965" algn="l">
              <a:spcBef>
                <a:spcPts val="1200"/>
              </a:spcBef>
              <a:spcAft>
                <a:spcPts val="400"/>
              </a:spcAft>
            </a:pPr>
            <a:r>
              <a:rPr lang="en-US" sz="2800" b="1" kern="1400" cap="small" dirty="0">
                <a:effectLst/>
                <a:latin typeface="Times New Roman" panose="02020603050405020304" pitchFamily="18" charset="0"/>
              </a:rPr>
              <a:t>Admin module:</a:t>
            </a:r>
            <a:endParaRPr lang="en-IN" sz="2800" b="1" kern="1400" cap="small" dirty="0">
              <a:effectLst/>
              <a:latin typeface="Times New Roman" panose="02020603050405020304" pitchFamily="18" charset="0"/>
            </a:endParaRPr>
          </a:p>
        </p:txBody>
      </p:sp>
      <p:pic>
        <p:nvPicPr>
          <p:cNvPr id="8" name="Picture 7">
            <a:extLst>
              <a:ext uri="{FF2B5EF4-FFF2-40B4-BE49-F238E27FC236}">
                <a16:creationId xmlns:a16="http://schemas.microsoft.com/office/drawing/2014/main" id="{D065B8FE-E992-4533-84AC-7B8DDBD32A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5" r="13034" b="14926"/>
          <a:stretch/>
        </p:blipFill>
        <p:spPr bwMode="auto">
          <a:xfrm>
            <a:off x="355533" y="1788754"/>
            <a:ext cx="4887236" cy="238861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7E8EDE5B-0D30-4B7F-BC48-03A31C4CDD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874" b="13406"/>
          <a:stretch/>
        </p:blipFill>
        <p:spPr bwMode="auto">
          <a:xfrm>
            <a:off x="5514874" y="1788753"/>
            <a:ext cx="5275046" cy="2388609"/>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F9DEE54-BB80-434C-AEA4-522CBAC211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8734" b="20624"/>
          <a:stretch/>
        </p:blipFill>
        <p:spPr bwMode="auto">
          <a:xfrm>
            <a:off x="355534" y="4488641"/>
            <a:ext cx="4887236" cy="2388609"/>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A66ED8F6-93FC-48FB-A785-AC19B34A6A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734" r="3633" b="9230"/>
          <a:stretch/>
        </p:blipFill>
        <p:spPr bwMode="auto">
          <a:xfrm>
            <a:off x="5514873" y="4488642"/>
            <a:ext cx="5275045" cy="23693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24082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TotalTime>
  <Words>1026</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Karode</dc:creator>
  <cp:lastModifiedBy>Ganesh Karode</cp:lastModifiedBy>
  <cp:revision>6</cp:revision>
  <dcterms:created xsi:type="dcterms:W3CDTF">2021-11-16T10:01:58Z</dcterms:created>
  <dcterms:modified xsi:type="dcterms:W3CDTF">2022-12-28T03:40:06Z</dcterms:modified>
</cp:coreProperties>
</file>