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2" r:id="rId21"/>
  </p:sldIdLst>
  <p:sldSz cx="9144000" cy="5143500" type="screen16x9"/>
  <p:notesSz cx="6858000" cy="9144000"/>
  <p:embeddedFontLst>
    <p:embeddedFont>
      <p:font typeface="Showcard Gothic" panose="04020904020102020604" pitchFamily="82" charset="0"/>
      <p:regular r:id="rId23"/>
    </p:embeddedFont>
    <p:embeddedFont>
      <p:font typeface="Arial Rounded MT Bold" panose="020F0704030504030204" pitchFamily="34" charset="0"/>
      <p:regular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Barlow Light" panose="020B0604020202020204" charset="0"/>
      <p:regular r:id="rId29"/>
      <p:bold r:id="rId30"/>
      <p:italic r:id="rId31"/>
      <p:boldItalic r:id="rId32"/>
    </p:embeddedFont>
    <p:embeddedFont>
      <p:font typeface="Gautami" panose="020B0502040204020203" pitchFamily="34" charset="0"/>
      <p:regular r:id="rId33"/>
      <p:bold r:id="rId34"/>
    </p:embeddedFont>
    <p:embeddedFont>
      <p:font typeface="Arial Black" panose="020B0A04020102020204" pitchFamily="34" charset="0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0CA2F-AD4F-43A7-B7A6-27E5CA5AA7E8}">
  <a:tblStyle styleId="{E960CA2F-AD4F-43A7-B7A6-27E5CA5AA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679FC-7606-471D-BB11-6C18445E7F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105" d="100"/>
          <a:sy n="105" d="100"/>
        </p:scale>
        <p:origin x="3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11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8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3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333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90069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4098548" y="0"/>
            <a:ext cx="2486310" cy="5143500"/>
            <a:chOff x="1511923" y="0"/>
            <a:chExt cx="2486310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0328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598623" y="-887"/>
            <a:ext cx="2410110" cy="5143500"/>
            <a:chOff x="1511923" y="0"/>
            <a:chExt cx="2410110" cy="51435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376173" y="-887"/>
            <a:ext cx="2326044" cy="5143500"/>
            <a:chOff x="1060873" y="0"/>
            <a:chExt cx="2326044" cy="5143500"/>
          </a:xfrm>
        </p:grpSpPr>
        <p:sp>
          <p:nvSpPr>
            <p:cNvPr id="180" name="Google Shape;180;p1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6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0" y="-887"/>
            <a:ext cx="2381917" cy="5144925"/>
            <a:chOff x="456100" y="0"/>
            <a:chExt cx="2381917" cy="5144925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1000"/>
                </a:schemeClr>
              </a:outerShdw>
            </a:effectLst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0" y="-887"/>
            <a:ext cx="2132442" cy="5145275"/>
            <a:chOff x="227500" y="0"/>
            <a:chExt cx="2132442" cy="5145275"/>
          </a:xfrm>
        </p:grpSpPr>
        <p:sp>
          <p:nvSpPr>
            <p:cNvPr id="186" name="Google Shape;186;p1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042361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86150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43" name="Google Shape;43;p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48" name="Google Shape;48;p4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49" name="Google Shape;49;p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911750" y="643275"/>
            <a:ext cx="4130400" cy="38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Font typeface="IBM Plex Serif"/>
              <a:buChar char="▸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▹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Google Shape;52;p4"/>
          <p:cNvSpPr txBox="1"/>
          <p:nvPr/>
        </p:nvSpPr>
        <p:spPr>
          <a:xfrm>
            <a:off x="297010" y="335022"/>
            <a:ext cx="674700" cy="653700"/>
          </a:xfrm>
          <a:prstGeom prst="rect">
            <a:avLst/>
          </a:prstGeom>
          <a:noFill/>
          <a:ln>
            <a:noFill/>
          </a:ln>
          <a:effectLst>
            <a:outerShdw blurRad="100013" dist="381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“</a:t>
            </a:r>
            <a:endParaRPr sz="720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53100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04725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over color">
  <p:cSld name="Title + 1 column over color">
    <p:bg>
      <p:bgPr>
        <a:gradFill>
          <a:gsLst>
            <a:gs pos="0">
              <a:schemeClr val="lt1"/>
            </a:gs>
            <a:gs pos="18000">
              <a:schemeClr val="lt1"/>
            </a:gs>
            <a:gs pos="3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 flipH="1">
            <a:off x="4098548" y="0"/>
            <a:ext cx="2103600" cy="5143500"/>
          </a:xfrm>
          <a:prstGeom prst="parallelogram">
            <a:avLst>
              <a:gd name="adj" fmla="val 46349"/>
            </a:avLst>
          </a:prstGeom>
          <a:gradFill>
            <a:gsLst>
              <a:gs pos="0">
                <a:schemeClr val="lt1"/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3647498" y="0"/>
            <a:ext cx="2103600" cy="5143500"/>
          </a:xfrm>
          <a:prstGeom prst="parallelogram">
            <a:avLst>
              <a:gd name="adj" fmla="val 46349"/>
            </a:avLst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74" name="Google Shape;74;p6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76" name="Google Shape;76;p6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77" name="Google Shape;77;p6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509350" y="836000"/>
            <a:ext cx="318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509350" y="1506350"/>
            <a:ext cx="31851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▸"/>
              <a:defRPr sz="2200"/>
            </a:lvl1pPr>
            <a:lvl2pPr marL="914400" lvl="1" indent="-368300" rtl="0">
              <a:spcBef>
                <a:spcPts val="600"/>
              </a:spcBef>
              <a:spcAft>
                <a:spcPts val="0"/>
              </a:spcAft>
              <a:buSzPts val="2200"/>
              <a:buChar char="▹"/>
              <a:defRPr sz="2200"/>
            </a:lvl2pPr>
            <a:lvl3pPr marL="1371600" lvl="2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6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6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600"/>
              </a:spcBef>
              <a:spcAft>
                <a:spcPts val="600"/>
              </a:spcAft>
              <a:buSzPts val="2200"/>
              <a:buChar char="■"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6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8830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32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3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654580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16127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53331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8233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395536" y="660050"/>
            <a:ext cx="4784564" cy="22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FIND THE INTEREST AMOUNT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F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OR CURRENT  YEAR-EMI CALCULATOR</a:t>
            </a:r>
            <a:endParaRPr sz="4000" b="1" dirty="0">
              <a:latin typeface="Arial Rounded MT Bol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4168" y="3219822"/>
            <a:ext cx="3059832" cy="177966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solidFill>
                  <a:schemeClr val="bg1"/>
                </a:solidFill>
                <a:latin typeface="Arial Rounded MT Bold" pitchFamily="34" charset="0"/>
              </a:rPr>
              <a:t>OUR TEAM</a:t>
            </a:r>
          </a:p>
          <a:p>
            <a:pPr algn="ctr"/>
            <a:endParaRPr lang="en-IN" sz="1200" b="1" u="sng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IN" sz="1200" dirty="0" smtClean="0">
                <a:solidFill>
                  <a:schemeClr val="bg1"/>
                </a:solidFill>
                <a:latin typeface="Arial Rounded MT Bold" pitchFamily="34" charset="0"/>
              </a:rPr>
              <a:t>899563 – </a:t>
            </a:r>
            <a:r>
              <a:rPr lang="en-IN" sz="1200" dirty="0" err="1" smtClean="0">
                <a:solidFill>
                  <a:schemeClr val="bg1"/>
                </a:solidFill>
                <a:latin typeface="Arial Rounded MT Bold" pitchFamily="34" charset="0"/>
              </a:rPr>
              <a:t>Shaik</a:t>
            </a:r>
            <a:r>
              <a:rPr lang="en-IN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IN" sz="1200" dirty="0" err="1" smtClean="0">
                <a:solidFill>
                  <a:schemeClr val="bg1"/>
                </a:solidFill>
                <a:latin typeface="Arial Rounded MT Bold" pitchFamily="34" charset="0"/>
              </a:rPr>
              <a:t>Riyaz</a:t>
            </a:r>
            <a:r>
              <a:rPr lang="en-IN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IN" sz="1200" dirty="0" err="1" smtClean="0">
                <a:solidFill>
                  <a:schemeClr val="bg1"/>
                </a:solidFill>
                <a:latin typeface="Arial Rounded MT Bold" pitchFamily="34" charset="0"/>
              </a:rPr>
              <a:t>Ahemed</a:t>
            </a:r>
            <a:endParaRPr lang="en-IN" sz="12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899623 –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Priya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Gahloth</a:t>
            </a:r>
            <a:endParaRPr lang="en-US" sz="12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899512 –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Sayed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Sirajunnisa</a:t>
            </a:r>
            <a:endParaRPr lang="en-US" sz="12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899583 –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Shaik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Rubeena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899510 –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Nagendla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Arial Rounded MT Bold" pitchFamily="34" charset="0"/>
              </a:rPr>
              <a:t>Sarath</a:t>
            </a:r>
            <a:r>
              <a:rPr lang="en-US" sz="12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endParaRPr lang="en-IN" sz="105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84168" y="4999484"/>
            <a:ext cx="3059832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699542"/>
            <a:ext cx="5464200" cy="396300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TESTING REQUIREMENTS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611560" y="1563638"/>
            <a:ext cx="806489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60" y="699542"/>
            <a:ext cx="5464200" cy="396300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      SMOKE TESTING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5142"/>
            <a:ext cx="8208912" cy="3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843558"/>
            <a:ext cx="5464200" cy="396300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REGRESSION TESTING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630"/>
            <a:ext cx="7992888" cy="33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771550"/>
            <a:ext cx="5464200" cy="396300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AUTOMATION SCRIPTS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5155"/>
            <a:ext cx="3168352" cy="364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38397"/>
            <a:ext cx="3888432" cy="382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924" y="816236"/>
            <a:ext cx="5464200" cy="396300"/>
          </a:xfrm>
        </p:spPr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AUTOMATION SCRIPTS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5" y="1347614"/>
            <a:ext cx="3888432" cy="35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92171"/>
            <a:ext cx="3600400" cy="369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1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771550"/>
            <a:ext cx="5464200" cy="396300"/>
          </a:xfrm>
        </p:spPr>
        <p:txBody>
          <a:bodyPr/>
          <a:lstStyle/>
          <a:p>
            <a:r>
              <a:rPr lang="en-IN" b="1" dirty="0" smtClean="0">
                <a:latin typeface="Georgia" panose="02040502050405020303" pitchFamily="18" charset="0"/>
              </a:rPr>
              <a:t>CONSOLE OUTPUT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5"/>
          <a:stretch/>
        </p:blipFill>
        <p:spPr>
          <a:xfrm>
            <a:off x="395536" y="1491630"/>
            <a:ext cx="83571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18"/>
          <a:stretch/>
        </p:blipFill>
        <p:spPr>
          <a:xfrm>
            <a:off x="299576" y="672503"/>
            <a:ext cx="8741523" cy="129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9" y="1968738"/>
            <a:ext cx="8733503" cy="20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7494"/>
            <a:ext cx="5464200" cy="396300"/>
          </a:xfrm>
        </p:spPr>
        <p:txBody>
          <a:bodyPr/>
          <a:lstStyle/>
          <a:p>
            <a:r>
              <a:rPr lang="en-IN" b="1" dirty="0" smtClean="0"/>
              <a:t>          </a:t>
            </a:r>
            <a:r>
              <a:rPr lang="en-IN" b="1" dirty="0" smtClean="0">
                <a:latin typeface="Georgia" panose="02040502050405020303" pitchFamily="18" charset="0"/>
              </a:rPr>
              <a:t>TESTNG REPORT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28" y="896360"/>
            <a:ext cx="6336704" cy="39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771550"/>
            <a:ext cx="5464200" cy="396300"/>
          </a:xfrm>
        </p:spPr>
        <p:txBody>
          <a:bodyPr/>
          <a:lstStyle/>
          <a:p>
            <a:r>
              <a:rPr lang="en-IN" b="1" dirty="0" smtClean="0"/>
              <a:t>		</a:t>
            </a:r>
            <a:r>
              <a:rPr lang="en-IN" b="1" dirty="0" smtClean="0">
                <a:latin typeface="Georgia" panose="02040502050405020303" pitchFamily="18" charset="0"/>
                <a:cs typeface="Gautami" panose="020B0502040204020203" pitchFamily="34" charset="0"/>
              </a:rPr>
              <a:t>REPORT</a:t>
            </a:r>
            <a:endParaRPr lang="en-IN" b="1" dirty="0"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8" y="1923678"/>
            <a:ext cx="4127376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23678"/>
            <a:ext cx="44279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483518"/>
            <a:ext cx="5464200" cy="39630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    JENKINS OUTPUT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9590"/>
            <a:ext cx="6314339" cy="35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800" u="sng" dirty="0">
                <a:latin typeface="Arial Black" panose="020B0A04020102020204" pitchFamily="34" charset="0"/>
              </a:rPr>
              <a:t>DESCRIPTION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1173163" y="1600200"/>
            <a:ext cx="7286625" cy="2889250"/>
          </a:xfrm>
        </p:spPr>
        <p:txBody>
          <a:bodyPr>
            <a:normAutofit fontScale="92500"/>
          </a:bodyPr>
          <a:lstStyle/>
          <a:p>
            <a:pPr marL="64008" indent="0">
              <a:buNone/>
            </a:pPr>
            <a:r>
              <a:rPr lang="en-IN" sz="1800" dirty="0">
                <a:latin typeface="Arial Rounded MT Bold" pitchFamily="34" charset="0"/>
              </a:rPr>
              <a:t>1. Find the EMI for Car with price of 15 Lac, Interest rate of 9.5% &amp; Tenure 1 year; Display the interest amount &amp; principal amount for one </a:t>
            </a:r>
            <a:r>
              <a:rPr lang="en-IN" sz="1800" dirty="0" smtClean="0">
                <a:latin typeface="Arial Rounded MT Bold" pitchFamily="34" charset="0"/>
              </a:rPr>
              <a:t>month.</a:t>
            </a:r>
          </a:p>
          <a:p>
            <a:pPr marL="64008" indent="0">
              <a:buNone/>
            </a:pPr>
            <a:r>
              <a:rPr lang="en-IN" sz="1800" dirty="0">
                <a:latin typeface="Arial Rounded MT Bold" pitchFamily="34" charset="0"/>
              </a:rPr>
              <a:t/>
            </a: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2. From Menu, pick Home Loan EMI Calculator, fill relevant details &amp; extract all the data from  year on year table &amp; store in </a:t>
            </a:r>
            <a:r>
              <a:rPr lang="en-IN" sz="1800" dirty="0" smtClean="0">
                <a:latin typeface="Arial Rounded MT Bold" pitchFamily="34" charset="0"/>
              </a:rPr>
              <a:t>excel</a:t>
            </a:r>
            <a:r>
              <a:rPr lang="en-IN" sz="1800" dirty="0">
                <a:latin typeface="Arial Rounded MT Bold" pitchFamily="34" charset="0"/>
              </a:rPr>
              <a:t>.</a:t>
            </a:r>
            <a:endParaRPr lang="en-IN" sz="1800" dirty="0" smtClean="0">
              <a:latin typeface="Arial Rounded MT Bold" pitchFamily="34" charset="0"/>
            </a:endParaRPr>
          </a:p>
          <a:p>
            <a:pPr marL="64008" indent="0">
              <a:buNone/>
            </a:pPr>
            <a:r>
              <a:rPr lang="en-IN" sz="1800" dirty="0">
                <a:latin typeface="Arial Rounded MT Bold" pitchFamily="34" charset="0"/>
              </a:rPr>
              <a:t/>
            </a:r>
            <a:br>
              <a:rPr lang="en-IN" sz="1800" dirty="0">
                <a:latin typeface="Arial Rounded MT Bold" pitchFamily="34" charset="0"/>
              </a:rPr>
            </a:br>
            <a:r>
              <a:rPr lang="en-IN" sz="1800" dirty="0">
                <a:latin typeface="Arial Rounded MT Bold" pitchFamily="34" charset="0"/>
              </a:rPr>
              <a:t>3. From Menu, pick Loan Calculator and under EMI calculator, do all UI check for text box &amp; scales; change the Loan tenure for year &amp; </a:t>
            </a:r>
            <a:r>
              <a:rPr lang="en-IN" sz="1800" dirty="0" smtClean="0">
                <a:latin typeface="Arial Rounded MT Bold" pitchFamily="34" charset="0"/>
              </a:rPr>
              <a:t>month, check </a:t>
            </a:r>
            <a:r>
              <a:rPr lang="en-IN" sz="1800" dirty="0">
                <a:latin typeface="Arial Rounded MT Bold" pitchFamily="34" charset="0"/>
              </a:rPr>
              <a:t>the change in scale; Re-use the same validation for Loan Amount Calculator &amp; Loan Tenure </a:t>
            </a:r>
            <a:r>
              <a:rPr lang="en-IN" sz="1800" dirty="0" smtClean="0">
                <a:latin typeface="Arial Rounded MT Bold" pitchFamily="34" charset="0"/>
              </a:rPr>
              <a:t>Calculator.</a:t>
            </a:r>
            <a:endParaRPr lang="en-IN" sz="1800" dirty="0">
              <a:latin typeface="Arial Rounded MT Bold" pitchFamily="34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THANK YOU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843558"/>
            <a:ext cx="5464200" cy="396300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KEY AUTOMATION SCOPE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563638"/>
            <a:ext cx="846043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Validation of transactions &amp; do calculations;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Extract table values &amp; store in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Filling data in screen &amp; multiple UI validations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Navigation from Menus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Reusable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Scrolling down in web page</a:t>
            </a:r>
          </a:p>
          <a:p>
            <a:pPr marL="406908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9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991436" y="4095224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JENKINS: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IN" b="1" dirty="0" smtClean="0">
                <a:solidFill>
                  <a:schemeClr val="tx1"/>
                </a:solidFill>
              </a:rPr>
              <a:t>enkins</a:t>
            </a:r>
            <a:r>
              <a:rPr lang="en-IN" b="1" dirty="0">
                <a:solidFill>
                  <a:schemeClr val="tx1"/>
                </a:solidFill>
              </a:rPr>
              <a:t> is an open source automation server</a:t>
            </a:r>
            <a:r>
              <a:rPr lang="en-IN" sz="1600" dirty="0"/>
              <a:t>.</a:t>
            </a:r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1436" y="357986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TESTNG: </a:t>
            </a:r>
            <a:r>
              <a:rPr lang="en-IN" b="1" dirty="0" smtClean="0">
                <a:solidFill>
                  <a:schemeClr val="tx1"/>
                </a:solidFill>
              </a:rPr>
              <a:t>TestNG</a:t>
            </a:r>
            <a:r>
              <a:rPr lang="en-IN" b="1" dirty="0">
                <a:solidFill>
                  <a:schemeClr val="tx1"/>
                </a:solidFill>
              </a:rPr>
              <a:t> is an automation testing framework</a:t>
            </a:r>
            <a:r>
              <a:rPr lang="en-IN" dirty="0"/>
              <a:t> 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39614" y="300379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MAVEN</a:t>
            </a:r>
            <a:r>
              <a:rPr lang="en-IN" dirty="0"/>
              <a:t> 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b="1" dirty="0" smtClean="0">
                <a:solidFill>
                  <a:schemeClr val="tx1"/>
                </a:solidFill>
              </a:rPr>
              <a:t> software </a:t>
            </a:r>
            <a:r>
              <a:rPr lang="en-IN" b="1" dirty="0">
                <a:solidFill>
                  <a:schemeClr val="tx1"/>
                </a:solidFill>
              </a:rPr>
              <a:t>project management and comprehension tool</a:t>
            </a:r>
            <a:r>
              <a:rPr lang="en-IN" dirty="0"/>
              <a:t>. 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83180" y="2416017"/>
            <a:ext cx="7515622" cy="5069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IN" sz="1200" b="1" dirty="0">
                <a:solidFill>
                  <a:schemeClr val="tx1"/>
                </a:solidFill>
              </a:rPr>
              <a:t>Selenium is a free (open-source) automated testing framework used to validate web applications across different browsers and platforms</a:t>
            </a:r>
            <a:r>
              <a:rPr lang="en-IN" b="1" dirty="0">
                <a:solidFill>
                  <a:schemeClr val="tx1"/>
                </a:solidFill>
              </a:rPr>
              <a:t>. 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5616" y="1419622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en-IN" b="1" dirty="0" smtClean="0">
                <a:solidFill>
                  <a:schemeClr val="tx1"/>
                </a:solidFill>
              </a:rPr>
              <a:t>Eclipse Integrated environment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PRE REQUISITES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2" r="22177"/>
          <a:stretch/>
        </p:blipFill>
        <p:spPr>
          <a:xfrm>
            <a:off x="704691" y="1373429"/>
            <a:ext cx="554941" cy="524433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0" y="2355725"/>
            <a:ext cx="554942" cy="503147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19" y="1779662"/>
            <a:ext cx="636357" cy="636355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2" y="3645478"/>
            <a:ext cx="850924" cy="300816"/>
          </a:xfrm>
          <a:prstGeom prst="ellipse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" t="2916" r="8418" b="-2916"/>
          <a:stretch/>
        </p:blipFill>
        <p:spPr>
          <a:xfrm>
            <a:off x="7970057" y="4011910"/>
            <a:ext cx="628745" cy="598676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81" y="3069443"/>
            <a:ext cx="1137654" cy="208518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1125942" y="1923678"/>
            <a:ext cx="7344816" cy="4320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IN" b="1" dirty="0" smtClean="0">
                <a:solidFill>
                  <a:schemeClr val="tx1"/>
                </a:solidFill>
              </a:rPr>
              <a:t>:  High level programming language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800" y="627534"/>
            <a:ext cx="5464200" cy="396300"/>
          </a:xfrm>
        </p:spPr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TEST URL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65B7D6-9283-4804-890B-D695744C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5118"/>
            <a:ext cx="6987616" cy="38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6544320" cy="791553"/>
          </a:xfrm>
        </p:spPr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CAR LOAN EMI CALCULATOR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401BE014-002A-42EE-BEFF-A7D3A2BD9A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97013" y="1382713"/>
            <a:ext cx="7646987" cy="349250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xmlns="" id="{401BE014-002A-42EE-BEFF-A7D3A2BD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7560840" cy="372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9502"/>
            <a:ext cx="7037452" cy="892798"/>
          </a:xfrm>
        </p:spPr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HOME </a:t>
            </a:r>
            <a:r>
              <a:rPr lang="en-IN" dirty="0">
                <a:latin typeface="Arial Black" panose="020B0A04020102020204" pitchFamily="34" charset="0"/>
              </a:rPr>
              <a:t>LOAN EMI CALCULATOR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B25328A-ED90-45EB-AABE-7C31D7C3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9621"/>
            <a:ext cx="4334196" cy="316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93A0A336-74C0-4AE7-95AC-7EE10642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96" y="1433764"/>
            <a:ext cx="4320480" cy="315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1510"/>
            <a:ext cx="8208912" cy="648072"/>
          </a:xfrm>
        </p:spPr>
        <p:txBody>
          <a:bodyPr/>
          <a:lstStyle/>
          <a:p>
            <a:r>
              <a:rPr lang="en-IN" sz="2400" dirty="0" smtClean="0">
                <a:latin typeface="Arial Black" panose="020B0A04020102020204" pitchFamily="34" charset="0"/>
              </a:rPr>
              <a:t>WRITING HOME LOAN DATA INTO EXCEL FILE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81D65E1-2C82-42B9-9E37-43F1A588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9582"/>
            <a:ext cx="7427952" cy="4060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29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61" y="699542"/>
            <a:ext cx="5440725" cy="396300"/>
          </a:xfrm>
        </p:spPr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LOAN CALCULATORS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0E2619-8887-450E-AC17-33915B0A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0" y="1419622"/>
            <a:ext cx="3872484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xmlns="" id="{5BD9159F-FFA1-4B21-AF30-AF06C0AF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9622"/>
            <a:ext cx="3715408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Exeter · SlidesCarnival</Template>
  <TotalTime>199</TotalTime>
  <Words>181</Words>
  <Application>Microsoft Office PowerPoint</Application>
  <PresentationFormat>On-screen Show (16:9)</PresentationFormat>
  <Paragraphs>59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Showcard Gothic</vt:lpstr>
      <vt:lpstr>Arial Rounded MT Bold</vt:lpstr>
      <vt:lpstr>Arial</vt:lpstr>
      <vt:lpstr>Georgia</vt:lpstr>
      <vt:lpstr>Barlow Light</vt:lpstr>
      <vt:lpstr>IBM Plex Serif SemiBold</vt:lpstr>
      <vt:lpstr>Gautami</vt:lpstr>
      <vt:lpstr>Wingdings</vt:lpstr>
      <vt:lpstr>Arial Black</vt:lpstr>
      <vt:lpstr>IBM Plex Sans Light</vt:lpstr>
      <vt:lpstr>IBM Plex Serif</vt:lpstr>
      <vt:lpstr>Exeter template</vt:lpstr>
      <vt:lpstr>FIND THE INTEREST AMOUNT FOR CURRENT  YEAR-EMI CALCULATOR</vt:lpstr>
      <vt:lpstr>DESCRIPTION</vt:lpstr>
      <vt:lpstr>KEY AUTOMATION SCOPE</vt:lpstr>
      <vt:lpstr>PRE REQUISITES</vt:lpstr>
      <vt:lpstr>TEST URL</vt:lpstr>
      <vt:lpstr>CAR LOAN EMI CALCULATOR</vt:lpstr>
      <vt:lpstr>HOME LOAN EMI CALCULATOR</vt:lpstr>
      <vt:lpstr>WRITING HOME LOAN DATA INTO EXCEL FILE</vt:lpstr>
      <vt:lpstr>LOAN CALCULATORS</vt:lpstr>
      <vt:lpstr>TESTING REQUIREMENTS</vt:lpstr>
      <vt:lpstr>      SMOKE TESTING</vt:lpstr>
      <vt:lpstr>REGRESSION TESTING</vt:lpstr>
      <vt:lpstr>AUTOMATION SCRIPTS</vt:lpstr>
      <vt:lpstr>AUTOMATION SCRIPTS</vt:lpstr>
      <vt:lpstr>CONSOLE OUTPUT</vt:lpstr>
      <vt:lpstr>PowerPoint Presentation</vt:lpstr>
      <vt:lpstr>          TESTNG REPORT</vt:lpstr>
      <vt:lpstr>  REPORT</vt:lpstr>
      <vt:lpstr>      JENKINS OUTPUT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Vamsi Chappa</dc:creator>
  <cp:lastModifiedBy>Microsoft account</cp:lastModifiedBy>
  <cp:revision>38</cp:revision>
  <dcterms:modified xsi:type="dcterms:W3CDTF">2021-04-18T17:50:26Z</dcterms:modified>
</cp:coreProperties>
</file>