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23"/>
  </p:notesMasterIdLst>
  <p:handoutMasterIdLst>
    <p:handoutMasterId r:id="rId24"/>
  </p:handoutMasterIdLst>
  <p:sldIdLst>
    <p:sldId id="256" r:id="rId2"/>
    <p:sldId id="257" r:id="rId3"/>
    <p:sldId id="272" r:id="rId4"/>
    <p:sldId id="258" r:id="rId5"/>
    <p:sldId id="271" r:id="rId6"/>
    <p:sldId id="261" r:id="rId7"/>
    <p:sldId id="268" r:id="rId8"/>
    <p:sldId id="260" r:id="rId9"/>
    <p:sldId id="262" r:id="rId10"/>
    <p:sldId id="265" r:id="rId11"/>
    <p:sldId id="264" r:id="rId12"/>
    <p:sldId id="269" r:id="rId13"/>
    <p:sldId id="275" r:id="rId14"/>
    <p:sldId id="276" r:id="rId15"/>
    <p:sldId id="277" r:id="rId16"/>
    <p:sldId id="278" r:id="rId17"/>
    <p:sldId id="279" r:id="rId18"/>
    <p:sldId id="280" r:id="rId19"/>
    <p:sldId id="273" r:id="rId20"/>
    <p:sldId id="281" r:id="rId21"/>
    <p:sldId id="26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a:t>AUTOMATIC STAMPING/LABELLING MACHINE USING PLC</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53ABD6-3EE7-4A37-87E9-9B2696E47D23}" type="datetimeFigureOut">
              <a:rPr lang="en-US" smtClean="0"/>
              <a:pPr/>
              <a:t>9/30/2021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Electrical Engineering, PVPIT, Budhgaon</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BF93AE-ED21-4A39-8FAF-955F8C4027AD}" type="slidenum">
              <a:rPr lang="en-US" smtClean="0"/>
              <a:pPr/>
              <a:t>‹#›</a:t>
            </a:fld>
            <a:endParaRPr lang="en-US"/>
          </a:p>
        </p:txBody>
      </p:sp>
    </p:spTree>
    <p:extLst>
      <p:ext uri="{BB962C8B-B14F-4D97-AF65-F5344CB8AC3E}">
        <p14:creationId xmlns:p14="http://schemas.microsoft.com/office/powerpoint/2010/main" val="194914187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a:t>AUTOMATIC STAMPING/LABELLING MACHINE USING PLC</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35929-6B07-4CF5-A9F5-71EDD087DA14}" type="datetimeFigureOut">
              <a:rPr lang="en-US" smtClean="0"/>
              <a:pPr/>
              <a:t>9/30/2021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Electrical Engineering, PVPIT, Budhgaon</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9EF713-5E5C-4053-8D91-521BBC7D9DFD}" type="slidenum">
              <a:rPr lang="en-US" smtClean="0"/>
              <a:pPr/>
              <a:t>‹#›</a:t>
            </a:fld>
            <a:endParaRPr lang="en-US"/>
          </a:p>
        </p:txBody>
      </p:sp>
    </p:spTree>
    <p:extLst>
      <p:ext uri="{BB962C8B-B14F-4D97-AF65-F5344CB8AC3E}">
        <p14:creationId xmlns:p14="http://schemas.microsoft.com/office/powerpoint/2010/main" val="119281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9EF713-5E5C-4053-8D91-521BBC7D9DFD}" type="slidenum">
              <a:rPr lang="en-US" smtClean="0"/>
              <a:pPr/>
              <a:t>1</a:t>
            </a:fld>
            <a:endParaRPr lang="en-US"/>
          </a:p>
        </p:txBody>
      </p:sp>
      <p:sp>
        <p:nvSpPr>
          <p:cNvPr id="5" name="Date Placeholder 4"/>
          <p:cNvSpPr>
            <a:spLocks noGrp="1"/>
          </p:cNvSpPr>
          <p:nvPr>
            <p:ph type="dt" idx="11"/>
          </p:nvPr>
        </p:nvSpPr>
        <p:spPr/>
        <p:txBody>
          <a:bodyPr/>
          <a:lstStyle/>
          <a:p>
            <a:fld id="{D5A35929-6B07-4CF5-A9F5-71EDD087DA14}" type="datetimeFigureOut">
              <a:rPr lang="en-US" smtClean="0"/>
              <a:pPr/>
              <a:t>9/30/2021</a:t>
            </a:fld>
            <a:endParaRPr lang="en-US"/>
          </a:p>
        </p:txBody>
      </p:sp>
      <p:sp>
        <p:nvSpPr>
          <p:cNvPr id="6" name="Footer Placeholder 5"/>
          <p:cNvSpPr>
            <a:spLocks noGrp="1"/>
          </p:cNvSpPr>
          <p:nvPr>
            <p:ph type="ftr" sz="quarter" idx="12"/>
          </p:nvPr>
        </p:nvSpPr>
        <p:spPr/>
        <p:txBody>
          <a:bodyPr/>
          <a:lstStyle/>
          <a:p>
            <a:r>
              <a:rPr lang="en-US" dirty="0"/>
              <a:t>Department of Electrical Engineering, PVPIT, Budhgaon</a:t>
            </a:r>
          </a:p>
        </p:txBody>
      </p:sp>
      <p:sp>
        <p:nvSpPr>
          <p:cNvPr id="7" name="Header Placeholder 6"/>
          <p:cNvSpPr>
            <a:spLocks noGrp="1"/>
          </p:cNvSpPr>
          <p:nvPr>
            <p:ph type="hdr" sz="quarter" idx="13"/>
          </p:nvPr>
        </p:nvSpPr>
        <p:spPr/>
        <p:txBody>
          <a:bodyPr/>
          <a:lstStyle/>
          <a:p>
            <a:r>
              <a:rPr lang="en-GB"/>
              <a:t>AUTOMATIC STAMPING/LABELLING MACHINE USING PLC</a:t>
            </a:r>
            <a:endParaRPr lang="en-US"/>
          </a:p>
        </p:txBody>
      </p:sp>
    </p:spTree>
    <p:extLst>
      <p:ext uri="{BB962C8B-B14F-4D97-AF65-F5344CB8AC3E}">
        <p14:creationId xmlns:p14="http://schemas.microsoft.com/office/powerpoint/2010/main" val="150782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8B739CFE-EB05-44AF-8EB8-9AA53AEB5275}" type="datetime5">
              <a:rPr lang="en-US" smtClean="0"/>
              <a:pPr/>
              <a:t>30-Sep-21</a:t>
            </a:fld>
            <a:endParaRPr lang="en-US"/>
          </a:p>
        </p:txBody>
      </p:sp>
      <p:sp>
        <p:nvSpPr>
          <p:cNvPr id="17" name="Footer Placeholder 16"/>
          <p:cNvSpPr>
            <a:spLocks noGrp="1"/>
          </p:cNvSpPr>
          <p:nvPr>
            <p:ph type="ftr" sz="quarter" idx="11"/>
          </p:nvPr>
        </p:nvSpPr>
        <p:spPr/>
        <p:txBody>
          <a:bodyPr/>
          <a:lstStyle/>
          <a:p>
            <a:r>
              <a:rPr lang="en-US" dirty="0"/>
              <a:t>Department of Electrical Engineering, PVPIT, Budhgaon</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A9CB03D-35A2-4BB3-A85C-F26A9C43188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E7DA6F3-4972-49E7-872E-272CE7700B0B}" type="datetime5">
              <a:rPr lang="en-US" smtClean="0"/>
              <a:pPr/>
              <a:t>30-Sep-21</a:t>
            </a:fld>
            <a:endParaRPr lang="en-US"/>
          </a:p>
        </p:txBody>
      </p:sp>
      <p:sp>
        <p:nvSpPr>
          <p:cNvPr id="5" name="Footer Placeholder 4"/>
          <p:cNvSpPr>
            <a:spLocks noGrp="1"/>
          </p:cNvSpPr>
          <p:nvPr>
            <p:ph type="ftr" sz="quarter" idx="11"/>
          </p:nvPr>
        </p:nvSpPr>
        <p:spPr/>
        <p:txBody>
          <a:bodyPr/>
          <a:lstStyle/>
          <a:p>
            <a:r>
              <a:rPr lang="en-US" dirty="0"/>
              <a:t>Department of Electrical Engineering, PVPIT, Budhgaon</a:t>
            </a:r>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45B914-5FC9-438A-BB03-149278B52000}" type="datetime5">
              <a:rPr lang="en-US" smtClean="0"/>
              <a:pPr/>
              <a:t>30-Sep-21</a:t>
            </a:fld>
            <a:endParaRPr lang="en-US"/>
          </a:p>
        </p:txBody>
      </p:sp>
      <p:sp>
        <p:nvSpPr>
          <p:cNvPr id="5" name="Footer Placeholder 4"/>
          <p:cNvSpPr>
            <a:spLocks noGrp="1"/>
          </p:cNvSpPr>
          <p:nvPr>
            <p:ph type="ftr" sz="quarter" idx="11"/>
          </p:nvPr>
        </p:nvSpPr>
        <p:spPr/>
        <p:txBody>
          <a:bodyPr/>
          <a:lstStyle/>
          <a:p>
            <a:r>
              <a:rPr lang="en-US" dirty="0"/>
              <a:t>Department of Electrical Engineering, PVPIT, Budhgaon</a:t>
            </a:r>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DE2FC80-9717-4F22-A90A-5E16AFFEC100}" type="datetime5">
              <a:rPr lang="en-US" smtClean="0"/>
              <a:pPr/>
              <a:t>30-Sep-21</a:t>
            </a:fld>
            <a:endParaRPr lang="en-US"/>
          </a:p>
        </p:txBody>
      </p:sp>
      <p:sp>
        <p:nvSpPr>
          <p:cNvPr id="5" name="Footer Placeholder 4"/>
          <p:cNvSpPr>
            <a:spLocks noGrp="1"/>
          </p:cNvSpPr>
          <p:nvPr>
            <p:ph type="ftr" sz="quarter" idx="11"/>
          </p:nvPr>
        </p:nvSpPr>
        <p:spPr/>
        <p:txBody>
          <a:bodyPr/>
          <a:lstStyle/>
          <a:p>
            <a:r>
              <a:rPr lang="en-US" dirty="0"/>
              <a:t>Department of Electrical Engineering, PVPIT, Budhgaon</a:t>
            </a:r>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CC47348-8B1D-418A-A56F-4458A81CC95B}" type="datetime5">
              <a:rPr lang="en-US" smtClean="0"/>
              <a:pPr/>
              <a:t>30-Sep-21</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dirty="0"/>
              <a:t>Department of Electrical Engineering, PVPIT, Budhgaon</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A9CB03D-35A2-4BB3-A85C-F26A9C43188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1FC09B7-A89F-4ECA-8C32-B31F44D93F0E}" type="datetime5">
              <a:rPr lang="en-US" smtClean="0"/>
              <a:pPr/>
              <a:t>30-Sep-21</a:t>
            </a:fld>
            <a:endParaRPr lang="en-US"/>
          </a:p>
        </p:txBody>
      </p:sp>
      <p:sp>
        <p:nvSpPr>
          <p:cNvPr id="6" name="Footer Placeholder 5"/>
          <p:cNvSpPr>
            <a:spLocks noGrp="1"/>
          </p:cNvSpPr>
          <p:nvPr>
            <p:ph type="ftr" sz="quarter" idx="11"/>
          </p:nvPr>
        </p:nvSpPr>
        <p:spPr/>
        <p:txBody>
          <a:bodyPr/>
          <a:lstStyle/>
          <a:p>
            <a:r>
              <a:rPr lang="en-US" dirty="0"/>
              <a:t>Department of Electrical Engineering, PVPIT, Budhgaon</a:t>
            </a:r>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8FEEC44-BD46-4593-8818-EB6203C257B1}" type="datetime5">
              <a:rPr lang="en-US" smtClean="0"/>
              <a:pPr/>
              <a:t>30-Sep-21</a:t>
            </a:fld>
            <a:endParaRPr lang="en-US"/>
          </a:p>
        </p:txBody>
      </p:sp>
      <p:sp>
        <p:nvSpPr>
          <p:cNvPr id="8" name="Footer Placeholder 7"/>
          <p:cNvSpPr>
            <a:spLocks noGrp="1"/>
          </p:cNvSpPr>
          <p:nvPr>
            <p:ph type="ftr" sz="quarter" idx="11"/>
          </p:nvPr>
        </p:nvSpPr>
        <p:spPr/>
        <p:txBody>
          <a:bodyPr/>
          <a:lstStyle/>
          <a:p>
            <a:r>
              <a:rPr lang="en-US" dirty="0"/>
              <a:t>Department of Electrical Engineering, PVPIT, Budhgaon</a:t>
            </a:r>
          </a:p>
        </p:txBody>
      </p:sp>
      <p:sp>
        <p:nvSpPr>
          <p:cNvPr id="9" name="Slide Number Placeholder 8"/>
          <p:cNvSpPr>
            <a:spLocks noGrp="1"/>
          </p:cNvSpPr>
          <p:nvPr>
            <p:ph type="sldNum" sz="quarter" idx="12"/>
          </p:nvPr>
        </p:nvSpPr>
        <p:spPr/>
        <p:txBody>
          <a:bodyPr/>
          <a:lstStyle/>
          <a:p>
            <a:fld id="{8A9CB03D-35A2-4BB3-A85C-F26A9C43188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85A3734-5138-4CCF-AE59-FC67CA27DA41}" type="datetime5">
              <a:rPr lang="en-US" smtClean="0"/>
              <a:pPr/>
              <a:t>30-Sep-21</a:t>
            </a:fld>
            <a:endParaRPr lang="en-US"/>
          </a:p>
        </p:txBody>
      </p:sp>
      <p:sp>
        <p:nvSpPr>
          <p:cNvPr id="4" name="Footer Placeholder 3"/>
          <p:cNvSpPr>
            <a:spLocks noGrp="1"/>
          </p:cNvSpPr>
          <p:nvPr>
            <p:ph type="ftr" sz="quarter" idx="11"/>
          </p:nvPr>
        </p:nvSpPr>
        <p:spPr/>
        <p:txBody>
          <a:bodyPr/>
          <a:lstStyle/>
          <a:p>
            <a:r>
              <a:rPr lang="en-US" dirty="0"/>
              <a:t>Department of Electrical Engineering, PVPIT, Budhgaon</a:t>
            </a:r>
          </a:p>
        </p:txBody>
      </p:sp>
      <p:sp>
        <p:nvSpPr>
          <p:cNvPr id="5" name="Slide Number Placeholder 4"/>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A9F79-DAFB-4A1D-9B3B-28E8BDA428EE}" type="datetime5">
              <a:rPr lang="en-US" smtClean="0"/>
              <a:pPr/>
              <a:t>30-Sep-21</a:t>
            </a:fld>
            <a:endParaRPr lang="en-US"/>
          </a:p>
        </p:txBody>
      </p:sp>
      <p:sp>
        <p:nvSpPr>
          <p:cNvPr id="3" name="Footer Placeholder 2"/>
          <p:cNvSpPr>
            <a:spLocks noGrp="1"/>
          </p:cNvSpPr>
          <p:nvPr>
            <p:ph type="ftr" sz="quarter" idx="11"/>
          </p:nvPr>
        </p:nvSpPr>
        <p:spPr/>
        <p:txBody>
          <a:bodyPr/>
          <a:lstStyle/>
          <a:p>
            <a:r>
              <a:rPr lang="en-US" dirty="0"/>
              <a:t>Department of Electrical Engineering, PVPIT, Budhgaon</a:t>
            </a:r>
          </a:p>
        </p:txBody>
      </p:sp>
      <p:sp>
        <p:nvSpPr>
          <p:cNvPr id="4" name="Slide Number Placeholder 3"/>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6D6AE05-41DD-48CC-8556-7C2990AA39B1}" type="datetime5">
              <a:rPr lang="en-US" smtClean="0"/>
              <a:pPr/>
              <a:t>30-Sep-21</a:t>
            </a:fld>
            <a:endParaRPr lang="en-US"/>
          </a:p>
        </p:txBody>
      </p:sp>
      <p:sp>
        <p:nvSpPr>
          <p:cNvPr id="6" name="Footer Placeholder 5"/>
          <p:cNvSpPr>
            <a:spLocks noGrp="1"/>
          </p:cNvSpPr>
          <p:nvPr>
            <p:ph type="ftr" sz="quarter" idx="11"/>
          </p:nvPr>
        </p:nvSpPr>
        <p:spPr/>
        <p:txBody>
          <a:bodyPr/>
          <a:lstStyle/>
          <a:p>
            <a:r>
              <a:rPr lang="en-US" dirty="0"/>
              <a:t>Department of Electrical Engineering, PVPIT, Budhgaon</a:t>
            </a:r>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2D1CE8E-0219-4664-A6B3-CCC48EDD12B8}" type="datetime5">
              <a:rPr lang="en-US" smtClean="0"/>
              <a:pPr/>
              <a:t>30-Sep-21</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dirty="0"/>
              <a:t>Department of Electrical Engineering, PVPIT, Budhgaon</a:t>
            </a:r>
          </a:p>
        </p:txBody>
      </p:sp>
      <p:sp>
        <p:nvSpPr>
          <p:cNvPr id="7" name="Slide Number Placeholder 6"/>
          <p:cNvSpPr>
            <a:spLocks noGrp="1"/>
          </p:cNvSpPr>
          <p:nvPr>
            <p:ph type="sldNum" sz="quarter" idx="12"/>
          </p:nvPr>
        </p:nvSpPr>
        <p:spPr>
          <a:xfrm>
            <a:off x="146304" y="6208776"/>
            <a:ext cx="457200" cy="457200"/>
          </a:xfrm>
        </p:spPr>
        <p:txBody>
          <a:bodyPr/>
          <a:lstStyle/>
          <a:p>
            <a:fld id="{8A9CB03D-35A2-4BB3-A85C-F26A9C43188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9F78970-F38C-4AE6-A32A-6A474611A515}" type="datetime5">
              <a:rPr lang="en-US" smtClean="0"/>
              <a:pPr/>
              <a:t>30-Sep-21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dirty="0"/>
              <a:t>Department of Electrical Engineering, PVPIT, Budhgaon</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A9CB03D-35A2-4BB3-A85C-F26A9C4318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553381" y="3451492"/>
            <a:ext cx="2438400" cy="372616"/>
          </a:xfrm>
        </p:spPr>
        <p:txBody>
          <a:bodyPr>
            <a:normAutofit fontScale="85000" lnSpcReduction="20000"/>
          </a:bodyPr>
          <a:lstStyle/>
          <a:p>
            <a:pPr algn="ctr"/>
            <a:r>
              <a:rPr lang="en-US" b="1" dirty="0">
                <a:solidFill>
                  <a:schemeClr val="tx1"/>
                </a:solidFill>
                <a:latin typeface="Times New Roman" pitchFamily="18" charset="0"/>
                <a:cs typeface="Times New Roman" pitchFamily="18" charset="0"/>
              </a:rPr>
              <a:t>Presented by:</a:t>
            </a:r>
          </a:p>
        </p:txBody>
      </p:sp>
      <p:sp>
        <p:nvSpPr>
          <p:cNvPr id="13" name="Date Placeholder 12"/>
          <p:cNvSpPr>
            <a:spLocks noGrp="1"/>
          </p:cNvSpPr>
          <p:nvPr>
            <p:ph type="dt" sz="half" idx="10"/>
          </p:nvPr>
        </p:nvSpPr>
        <p:spPr>
          <a:xfrm>
            <a:off x="7858148" y="6215082"/>
            <a:ext cx="1023968" cy="476250"/>
          </a:xfrm>
        </p:spPr>
        <p:txBody>
          <a:bodyPr/>
          <a:lstStyle/>
          <a:p>
            <a:fld id="{C8C9DE21-D330-497B-A5AB-058C6AC49E79}" type="datetime5">
              <a:rPr lang="en-US" sz="1200" smtClean="0">
                <a:solidFill>
                  <a:schemeClr val="tx1"/>
                </a:solidFill>
                <a:effectLst>
                  <a:outerShdw blurRad="63500" sx="102000" sy="102000" algn="ctr" rotWithShape="0">
                    <a:prstClr val="black">
                      <a:alpha val="40000"/>
                    </a:prstClr>
                  </a:outerShdw>
                </a:effectLst>
                <a:latin typeface="Times New Roman" pitchFamily="18" charset="0"/>
                <a:cs typeface="Times New Roman" pitchFamily="18" charset="0"/>
              </a:rPr>
              <a:pPr/>
              <a:t>30-Sep-21</a:t>
            </a:fld>
            <a:endParaRPr lang="en-US" sz="800" dirty="0">
              <a:solidFill>
                <a:schemeClr val="tx1"/>
              </a:solidFill>
              <a:effectLst>
                <a:outerShdw blurRad="63500" sx="102000" sy="102000" algn="ctr" rotWithShape="0">
                  <a:prstClr val="black">
                    <a:alpha val="40000"/>
                  </a:prstClr>
                </a:outerShdw>
              </a:effectLst>
              <a:latin typeface="Times New Roman" pitchFamily="18" charset="0"/>
              <a:cs typeface="Times New Roman" pitchFamily="18" charset="0"/>
            </a:endParaRPr>
          </a:p>
        </p:txBody>
      </p:sp>
      <p:sp>
        <p:nvSpPr>
          <p:cNvPr id="15"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4" name="Slide Number Placeholder 13"/>
          <p:cNvSpPr>
            <a:spLocks noGrp="1"/>
          </p:cNvSpPr>
          <p:nvPr>
            <p:ph type="sldNum" sz="quarter" idx="12"/>
          </p:nvPr>
        </p:nvSpPr>
        <p:spPr>
          <a:xfrm>
            <a:off x="285720" y="6215082"/>
            <a:ext cx="457200" cy="457200"/>
          </a:xfrm>
        </p:spPr>
        <p:txBody>
          <a:bodyPr/>
          <a:lstStyle/>
          <a:p>
            <a:fld id="{8A9CB03D-35A2-4BB3-A85C-F26A9C43188A}" type="slidenum">
              <a:rPr lang="en-US" sz="1200" smtClean="0">
                <a:effectLst>
                  <a:outerShdw blurRad="63500" sx="102000" sy="102000" algn="ctr" rotWithShape="0">
                    <a:prstClr val="black">
                      <a:alpha val="40000"/>
                    </a:prstClr>
                  </a:outerShdw>
                </a:effectLst>
              </a:rPr>
              <a:pPr/>
              <a:t>1</a:t>
            </a:fld>
            <a:endParaRPr lang="en-US" sz="1200" dirty="0">
              <a:effectLst>
                <a:outerShdw blurRad="63500" sx="102000" sy="102000" algn="ctr" rotWithShape="0">
                  <a:prstClr val="black">
                    <a:alpha val="40000"/>
                  </a:prstClr>
                </a:outerShdw>
              </a:effectLst>
            </a:endParaRPr>
          </a:p>
        </p:txBody>
      </p:sp>
      <p:sp>
        <p:nvSpPr>
          <p:cNvPr id="2" name="Title 1"/>
          <p:cNvSpPr>
            <a:spLocks noGrp="1"/>
          </p:cNvSpPr>
          <p:nvPr>
            <p:ph type="ctrTitle"/>
          </p:nvPr>
        </p:nvSpPr>
        <p:spPr>
          <a:xfrm>
            <a:off x="1219200" y="1326790"/>
            <a:ext cx="6019800" cy="1295400"/>
          </a:xfrm>
        </p:spPr>
        <p:txBody>
          <a:bodyPr>
            <a:normAutofit/>
          </a:bodyPr>
          <a:lstStyle/>
          <a:p>
            <a:pPr algn="ctr"/>
            <a:br>
              <a:rPr lang="en-GB" dirty="0">
                <a:solidFill>
                  <a:srgbClr val="7030A0"/>
                </a:solidFill>
                <a:latin typeface="Times New Roman" pitchFamily="18" charset="0"/>
                <a:cs typeface="Times New Roman" pitchFamily="18" charset="0"/>
              </a:rPr>
            </a:br>
            <a:endParaRPr lang="en-US" sz="2700" dirty="0">
              <a:solidFill>
                <a:srgbClr val="7030A0"/>
              </a:solidFill>
            </a:endParaRPr>
          </a:p>
        </p:txBody>
      </p:sp>
      <p:sp>
        <p:nvSpPr>
          <p:cNvPr id="10" name="TextBox 9"/>
          <p:cNvSpPr txBox="1"/>
          <p:nvPr/>
        </p:nvSpPr>
        <p:spPr>
          <a:xfrm>
            <a:off x="407944" y="3130631"/>
            <a:ext cx="8748464" cy="3447098"/>
          </a:xfrm>
          <a:prstGeom prst="rect">
            <a:avLst/>
          </a:prstGeom>
          <a:noFill/>
        </p:spPr>
        <p:txBody>
          <a:bodyPr wrap="square" rtlCol="0">
            <a:spAutoFit/>
          </a:bodyPr>
          <a:lstStyle/>
          <a:p>
            <a:pPr algn="ctr"/>
            <a:r>
              <a:rPr lang="en-US" sz="2400" b="1" dirty="0"/>
              <a:t>      </a:t>
            </a:r>
          </a:p>
          <a:p>
            <a:pPr algn="ctr"/>
            <a:endParaRPr lang="en-US" sz="2400" b="1" dirty="0"/>
          </a:p>
          <a:p>
            <a:pPr algn="ctr"/>
            <a:r>
              <a:rPr lang="en-US" sz="2200" b="1" dirty="0"/>
              <a:t>Katkar Amol J. (1304)</a:t>
            </a:r>
          </a:p>
          <a:p>
            <a:pPr algn="ctr"/>
            <a:r>
              <a:rPr lang="en-US" sz="2200" b="1" dirty="0" err="1"/>
              <a:t>Kharat</a:t>
            </a:r>
            <a:r>
              <a:rPr lang="en-US" sz="2200" b="1" dirty="0"/>
              <a:t> Ganesh B. (1359)</a:t>
            </a:r>
          </a:p>
          <a:p>
            <a:pPr algn="ctr"/>
            <a:endParaRPr lang="en-US" sz="2200" b="1" dirty="0"/>
          </a:p>
          <a:p>
            <a:pPr algn="ctr"/>
            <a:endParaRPr lang="en-US" sz="2200" b="1" dirty="0"/>
          </a:p>
          <a:p>
            <a:endParaRPr lang="en-US" sz="2400" b="1" dirty="0"/>
          </a:p>
          <a:p>
            <a:r>
              <a:rPr lang="en-US" b="1" dirty="0"/>
              <a:t>Prashant Karhale                                                                Akshay Tilekar </a:t>
            </a:r>
            <a:r>
              <a:rPr lang="en-US" sz="1600" b="1" dirty="0"/>
              <a:t>(External Guide)</a:t>
            </a:r>
          </a:p>
          <a:p>
            <a:r>
              <a:rPr lang="en-US" sz="1600" b="1" dirty="0"/>
              <a:t>Center Coordinator</a:t>
            </a:r>
            <a:endParaRPr lang="en-US" sz="2400" b="1" dirty="0"/>
          </a:p>
          <a:p>
            <a:endParaRPr lang="en-US" sz="2400" b="1" dirty="0"/>
          </a:p>
        </p:txBody>
      </p:sp>
      <p:sp>
        <p:nvSpPr>
          <p:cNvPr id="17" name="TextBox 16"/>
          <p:cNvSpPr txBox="1"/>
          <p:nvPr/>
        </p:nvSpPr>
        <p:spPr>
          <a:xfrm>
            <a:off x="990600" y="533400"/>
            <a:ext cx="457200" cy="369332"/>
          </a:xfrm>
          <a:prstGeom prst="rect">
            <a:avLst/>
          </a:prstGeom>
          <a:noFill/>
        </p:spPr>
        <p:txBody>
          <a:bodyPr wrap="square" rtlCol="0">
            <a:spAutoFit/>
          </a:bodyPr>
          <a:lstStyle/>
          <a:p>
            <a:endParaRPr lang="en-GB" dirty="0"/>
          </a:p>
        </p:txBody>
      </p:sp>
      <p:sp>
        <p:nvSpPr>
          <p:cNvPr id="18" name="TextBox 17"/>
          <p:cNvSpPr txBox="1"/>
          <p:nvPr/>
        </p:nvSpPr>
        <p:spPr>
          <a:xfrm>
            <a:off x="1143000" y="685800"/>
            <a:ext cx="457200" cy="369332"/>
          </a:xfrm>
          <a:prstGeom prst="rect">
            <a:avLst/>
          </a:prstGeom>
          <a:noFill/>
        </p:spPr>
        <p:txBody>
          <a:bodyPr wrap="square" rtlCol="0">
            <a:spAutoFit/>
          </a:bodyPr>
          <a:lstStyle/>
          <a:p>
            <a:endParaRPr lang="en-GB" dirty="0"/>
          </a:p>
        </p:txBody>
      </p:sp>
      <p:sp>
        <p:nvSpPr>
          <p:cNvPr id="16" name="TextBox 15"/>
          <p:cNvSpPr txBox="1"/>
          <p:nvPr/>
        </p:nvSpPr>
        <p:spPr>
          <a:xfrm>
            <a:off x="1524000" y="1788465"/>
            <a:ext cx="6497163" cy="523220"/>
          </a:xfrm>
          <a:prstGeom prst="rect">
            <a:avLst/>
          </a:prstGeom>
          <a:noFill/>
        </p:spPr>
        <p:txBody>
          <a:bodyPr wrap="square" rtlCol="0">
            <a:spAutoFit/>
          </a:bodyPr>
          <a:lstStyle/>
          <a:p>
            <a:pPr algn="ctr"/>
            <a:r>
              <a:rPr lang="en-US" sz="2800" b="1" dirty="0">
                <a:latin typeface="Times New Roman" panose="02020603050405020304" pitchFamily="18" charset="0"/>
                <a:ea typeface="Times New Roman" panose="02020603050405020304" pitchFamily="18" charset="0"/>
              </a:rPr>
              <a:t>Zomato Restaurant Success Prediction</a:t>
            </a:r>
            <a:endParaRPr lang="en-GB" sz="2800" b="1" dirty="0">
              <a:solidFill>
                <a:schemeClr val="bg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8760"/>
            <a:ext cx="1536202" cy="134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218" y="142852"/>
            <a:ext cx="2009262" cy="129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10</a:t>
            </a:fld>
            <a:endParaRPr lang="en-US"/>
          </a:p>
        </p:txBody>
      </p:sp>
      <p:sp>
        <p:nvSpPr>
          <p:cNvPr id="6" name="Content Placeholder 5"/>
          <p:cNvSpPr>
            <a:spLocks noGrp="1"/>
          </p:cNvSpPr>
          <p:nvPr>
            <p:ph sz="quarter" idx="1"/>
          </p:nvPr>
        </p:nvSpPr>
        <p:spPr/>
        <p:txBody>
          <a:bodyPr>
            <a:normAutofit/>
          </a:bodyPr>
          <a:lstStyle/>
          <a:p>
            <a:endParaRPr lang="en-IN" sz="1800" dirty="0"/>
          </a:p>
          <a:p>
            <a:pPr marL="0" indent="0">
              <a:buNone/>
            </a:pPr>
            <a:endParaRPr lang="en-IN" sz="1800" dirty="0"/>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23869EE5-3DBC-41D8-A105-2D264C2F6E5F}"/>
              </a:ext>
            </a:extLst>
          </p:cNvPr>
          <p:cNvSpPr txBox="1"/>
          <p:nvPr/>
        </p:nvSpPr>
        <p:spPr>
          <a:xfrm>
            <a:off x="287524" y="281584"/>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Zomato Restaurant Success Prediction</a:t>
            </a:r>
          </a:p>
        </p:txBody>
      </p:sp>
      <p:pic>
        <p:nvPicPr>
          <p:cNvPr id="8" name="Picture 7">
            <a:extLst>
              <a:ext uri="{FF2B5EF4-FFF2-40B4-BE49-F238E27FC236}">
                <a16:creationId xmlns:a16="http://schemas.microsoft.com/office/drawing/2014/main" id="{C04F2A86-6EE4-4131-B464-881345364035}"/>
              </a:ext>
            </a:extLst>
          </p:cNvPr>
          <p:cNvPicPr>
            <a:picLocks noChangeAspect="1"/>
          </p:cNvPicPr>
          <p:nvPr/>
        </p:nvPicPr>
        <p:blipFill>
          <a:blip r:embed="rId2"/>
          <a:stretch>
            <a:fillRect/>
          </a:stretch>
        </p:blipFill>
        <p:spPr>
          <a:xfrm>
            <a:off x="365895" y="1435258"/>
            <a:ext cx="8412210" cy="3888432"/>
          </a:xfrm>
          <a:prstGeom prst="rect">
            <a:avLst/>
          </a:prstGeom>
        </p:spPr>
      </p:pic>
      <p:sp>
        <p:nvSpPr>
          <p:cNvPr id="17" name="Rectangle 16">
            <a:extLst>
              <a:ext uri="{FF2B5EF4-FFF2-40B4-BE49-F238E27FC236}">
                <a16:creationId xmlns:a16="http://schemas.microsoft.com/office/drawing/2014/main" id="{4809A860-7A9A-4C67-8E1D-781E358C4BAA}"/>
              </a:ext>
            </a:extLst>
          </p:cNvPr>
          <p:cNvSpPr/>
          <p:nvPr/>
        </p:nvSpPr>
        <p:spPr>
          <a:xfrm>
            <a:off x="942492" y="1090443"/>
            <a:ext cx="2708498" cy="400110"/>
          </a:xfrm>
          <a:prstGeom prst="rect">
            <a:avLst/>
          </a:prstGeom>
          <a:noFill/>
        </p:spPr>
        <p:txBody>
          <a:bodyPr wrap="none" lIns="91440" tIns="45720" rIns="91440" bIns="45720">
            <a:spAutoFit/>
          </a:bodyPr>
          <a:lstStyle/>
          <a:p>
            <a:pPr marL="342900" indent="-342900" algn="ctr">
              <a:buFont typeface="Arial" panose="020B0604020202020204" pitchFamily="34" charset="0"/>
              <a:buChar char="•"/>
            </a:pPr>
            <a:r>
              <a:rPr lang="en-US" sz="2000" dirty="0">
                <a:ln w="0"/>
                <a:effectLst>
                  <a:outerShdw blurRad="38100" dist="19050" dir="2700000" algn="tl" rotWithShape="0">
                    <a:schemeClr val="dk1">
                      <a:alpha val="40000"/>
                    </a:schemeClr>
                  </a:outerShdw>
                </a:effectLst>
              </a:rPr>
              <a:t>Least Voted Restaurants</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21033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11</a:t>
            </a:fld>
            <a:endParaRPr lang="en-US"/>
          </a:p>
        </p:txBody>
      </p:sp>
      <p:sp>
        <p:nvSpPr>
          <p:cNvPr id="10"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3" name="TextBox 12">
            <a:extLst>
              <a:ext uri="{FF2B5EF4-FFF2-40B4-BE49-F238E27FC236}">
                <a16:creationId xmlns:a16="http://schemas.microsoft.com/office/drawing/2014/main" id="{7A9F5C7E-FD93-420E-ADE4-C626D2F91C23}"/>
              </a:ext>
            </a:extLst>
          </p:cNvPr>
          <p:cNvSpPr txBox="1"/>
          <p:nvPr/>
        </p:nvSpPr>
        <p:spPr>
          <a:xfrm>
            <a:off x="287524" y="134917"/>
            <a:ext cx="8399276"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Zomato Restaurant Success Prediction</a:t>
            </a:r>
          </a:p>
        </p:txBody>
      </p:sp>
      <p:sp>
        <p:nvSpPr>
          <p:cNvPr id="15" name="Rectangle 14">
            <a:extLst>
              <a:ext uri="{FF2B5EF4-FFF2-40B4-BE49-F238E27FC236}">
                <a16:creationId xmlns:a16="http://schemas.microsoft.com/office/drawing/2014/main" id="{2F15EB5D-38E8-4B72-B782-30AB4882CF8D}"/>
              </a:ext>
            </a:extLst>
          </p:cNvPr>
          <p:cNvSpPr/>
          <p:nvPr/>
        </p:nvSpPr>
        <p:spPr>
          <a:xfrm>
            <a:off x="603504" y="980728"/>
            <a:ext cx="5840704" cy="369332"/>
          </a:xfrm>
          <a:prstGeom prst="rect">
            <a:avLst/>
          </a:prstGeom>
        </p:spPr>
        <p:txBody>
          <a:bodyPr wrap="square">
            <a:spAutoFit/>
          </a:bodyPr>
          <a:lstStyle/>
          <a:p>
            <a:pPr marL="285750" indent="-285750">
              <a:buFont typeface="Arial" panose="020B0604020202020204" pitchFamily="34" charset="0"/>
              <a:buChar char="•"/>
            </a:pPr>
            <a:r>
              <a:rPr lang="en-US" dirty="0"/>
              <a:t>Top 5 Most Expensive Restaurants in Bangalore City</a:t>
            </a:r>
            <a:endParaRPr lang="en-IN" dirty="0"/>
          </a:p>
        </p:txBody>
      </p:sp>
      <p:pic>
        <p:nvPicPr>
          <p:cNvPr id="16" name="Picture 15">
            <a:extLst>
              <a:ext uri="{FF2B5EF4-FFF2-40B4-BE49-F238E27FC236}">
                <a16:creationId xmlns:a16="http://schemas.microsoft.com/office/drawing/2014/main" id="{E5FB85D6-97E0-4709-9C66-38A7C103C092}"/>
              </a:ext>
            </a:extLst>
          </p:cNvPr>
          <p:cNvPicPr>
            <a:picLocks noChangeAspect="1"/>
          </p:cNvPicPr>
          <p:nvPr/>
        </p:nvPicPr>
        <p:blipFill>
          <a:blip r:embed="rId2"/>
          <a:stretch>
            <a:fillRect/>
          </a:stretch>
        </p:blipFill>
        <p:spPr>
          <a:xfrm>
            <a:off x="359969" y="1812511"/>
            <a:ext cx="7839892" cy="3116643"/>
          </a:xfrm>
          <a:prstGeom prst="rect">
            <a:avLst/>
          </a:prstGeom>
        </p:spPr>
      </p:pic>
    </p:spTree>
    <p:extLst>
      <p:ext uri="{BB962C8B-B14F-4D97-AF65-F5344CB8AC3E}">
        <p14:creationId xmlns:p14="http://schemas.microsoft.com/office/powerpoint/2010/main" val="695131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12</a:t>
            </a:fld>
            <a:endParaRPr lang="en-US"/>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D795487D-4529-4DA9-AC46-F0DC293A7F50}"/>
              </a:ext>
            </a:extLst>
          </p:cNvPr>
          <p:cNvSpPr txBox="1"/>
          <p:nvPr/>
        </p:nvSpPr>
        <p:spPr>
          <a:xfrm>
            <a:off x="280079" y="30522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Zomato Restaurant Success Prediction</a:t>
            </a:r>
          </a:p>
        </p:txBody>
      </p:sp>
      <p:sp>
        <p:nvSpPr>
          <p:cNvPr id="14" name="Rectangle 13">
            <a:extLst>
              <a:ext uri="{FF2B5EF4-FFF2-40B4-BE49-F238E27FC236}">
                <a16:creationId xmlns:a16="http://schemas.microsoft.com/office/drawing/2014/main" id="{1B4F1C24-C275-46B5-A139-67C4F99B2AAA}"/>
              </a:ext>
            </a:extLst>
          </p:cNvPr>
          <p:cNvSpPr/>
          <p:nvPr/>
        </p:nvSpPr>
        <p:spPr>
          <a:xfrm>
            <a:off x="827584" y="1124744"/>
            <a:ext cx="5472608" cy="369332"/>
          </a:xfrm>
          <a:prstGeom prst="rect">
            <a:avLst/>
          </a:prstGeom>
        </p:spPr>
        <p:txBody>
          <a:bodyPr wrap="square">
            <a:spAutoFit/>
          </a:bodyPr>
          <a:lstStyle/>
          <a:p>
            <a:pPr marL="285750" indent="-285750">
              <a:buFont typeface="Arial" panose="020B0604020202020204" pitchFamily="34" charset="0"/>
              <a:buChar char="•"/>
            </a:pPr>
            <a:r>
              <a:rPr lang="en-US" dirty="0"/>
              <a:t>Top 5 Least Expensive Restaurants in Bangalore City</a:t>
            </a:r>
            <a:endParaRPr lang="en-IN" dirty="0"/>
          </a:p>
        </p:txBody>
      </p:sp>
      <p:pic>
        <p:nvPicPr>
          <p:cNvPr id="15" name="Picture 14">
            <a:extLst>
              <a:ext uri="{FF2B5EF4-FFF2-40B4-BE49-F238E27FC236}">
                <a16:creationId xmlns:a16="http://schemas.microsoft.com/office/drawing/2014/main" id="{CBF56050-EFC5-49BD-9906-B1379C6AC6AF}"/>
              </a:ext>
            </a:extLst>
          </p:cNvPr>
          <p:cNvPicPr>
            <a:picLocks noChangeAspect="1"/>
          </p:cNvPicPr>
          <p:nvPr/>
        </p:nvPicPr>
        <p:blipFill>
          <a:blip r:embed="rId2"/>
          <a:stretch>
            <a:fillRect/>
          </a:stretch>
        </p:blipFill>
        <p:spPr>
          <a:xfrm>
            <a:off x="755576" y="1918570"/>
            <a:ext cx="7169578" cy="3040103"/>
          </a:xfrm>
          <a:prstGeom prst="rect">
            <a:avLst/>
          </a:prstGeom>
        </p:spPr>
      </p:pic>
    </p:spTree>
    <p:extLst>
      <p:ext uri="{BB962C8B-B14F-4D97-AF65-F5344CB8AC3E}">
        <p14:creationId xmlns:p14="http://schemas.microsoft.com/office/powerpoint/2010/main" val="23526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13</a:t>
            </a:fld>
            <a:endParaRPr lang="en-US"/>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D795487D-4529-4DA9-AC46-F0DC293A7F50}"/>
              </a:ext>
            </a:extLst>
          </p:cNvPr>
          <p:cNvSpPr txBox="1"/>
          <p:nvPr/>
        </p:nvSpPr>
        <p:spPr>
          <a:xfrm>
            <a:off x="280079" y="30522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Zomato Restaurant Success Prediction</a:t>
            </a:r>
          </a:p>
        </p:txBody>
      </p:sp>
      <p:sp>
        <p:nvSpPr>
          <p:cNvPr id="2" name="Rectangle 1">
            <a:extLst>
              <a:ext uri="{FF2B5EF4-FFF2-40B4-BE49-F238E27FC236}">
                <a16:creationId xmlns:a16="http://schemas.microsoft.com/office/drawing/2014/main" id="{CABDB70B-07DD-42CC-87F4-9109F5CB0E87}"/>
              </a:ext>
            </a:extLst>
          </p:cNvPr>
          <p:cNvSpPr/>
          <p:nvPr/>
        </p:nvSpPr>
        <p:spPr>
          <a:xfrm>
            <a:off x="899591" y="1196752"/>
            <a:ext cx="6120681" cy="369332"/>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restaurants provide online ordering and booking table facility</a:t>
            </a:r>
            <a:endParaRPr lang="en-IN" dirty="0"/>
          </a:p>
        </p:txBody>
      </p:sp>
      <p:pic>
        <p:nvPicPr>
          <p:cNvPr id="4" name="Picture 3">
            <a:extLst>
              <a:ext uri="{FF2B5EF4-FFF2-40B4-BE49-F238E27FC236}">
                <a16:creationId xmlns:a16="http://schemas.microsoft.com/office/drawing/2014/main" id="{6933A4C3-DE70-413F-A5EC-980D08BC31FD}"/>
              </a:ext>
            </a:extLst>
          </p:cNvPr>
          <p:cNvPicPr>
            <a:picLocks noChangeAspect="1"/>
          </p:cNvPicPr>
          <p:nvPr/>
        </p:nvPicPr>
        <p:blipFill rotWithShape="1">
          <a:blip r:embed="rId2"/>
          <a:srcRect l="20616" t="35611"/>
          <a:stretch/>
        </p:blipFill>
        <p:spPr>
          <a:xfrm>
            <a:off x="755576" y="1447332"/>
            <a:ext cx="7624562" cy="3637851"/>
          </a:xfrm>
          <a:prstGeom prst="rect">
            <a:avLst/>
          </a:prstGeom>
        </p:spPr>
      </p:pic>
    </p:spTree>
    <p:extLst>
      <p:ext uri="{BB962C8B-B14F-4D97-AF65-F5344CB8AC3E}">
        <p14:creationId xmlns:p14="http://schemas.microsoft.com/office/powerpoint/2010/main" val="2553352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14</a:t>
            </a:fld>
            <a:endParaRPr lang="en-US"/>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D795487D-4529-4DA9-AC46-F0DC293A7F50}"/>
              </a:ext>
            </a:extLst>
          </p:cNvPr>
          <p:cNvSpPr txBox="1"/>
          <p:nvPr/>
        </p:nvSpPr>
        <p:spPr>
          <a:xfrm>
            <a:off x="280079" y="30522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Zomato Restaurant Success Prediction</a:t>
            </a:r>
          </a:p>
        </p:txBody>
      </p:sp>
      <p:pic>
        <p:nvPicPr>
          <p:cNvPr id="2" name="Picture 1">
            <a:extLst>
              <a:ext uri="{FF2B5EF4-FFF2-40B4-BE49-F238E27FC236}">
                <a16:creationId xmlns:a16="http://schemas.microsoft.com/office/drawing/2014/main" id="{1F4138C2-8B71-40DE-A318-01A47694E8BB}"/>
              </a:ext>
            </a:extLst>
          </p:cNvPr>
          <p:cNvPicPr>
            <a:picLocks noChangeAspect="1"/>
          </p:cNvPicPr>
          <p:nvPr/>
        </p:nvPicPr>
        <p:blipFill rotWithShape="1">
          <a:blip r:embed="rId2"/>
          <a:srcRect l="7094" t="23907" r="128"/>
          <a:stretch/>
        </p:blipFill>
        <p:spPr>
          <a:xfrm>
            <a:off x="1201717" y="2002170"/>
            <a:ext cx="6740565" cy="2979534"/>
          </a:xfrm>
          <a:prstGeom prst="rect">
            <a:avLst/>
          </a:prstGeom>
        </p:spPr>
      </p:pic>
    </p:spTree>
    <p:extLst>
      <p:ext uri="{BB962C8B-B14F-4D97-AF65-F5344CB8AC3E}">
        <p14:creationId xmlns:p14="http://schemas.microsoft.com/office/powerpoint/2010/main" val="3320631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15</a:t>
            </a:fld>
            <a:endParaRPr lang="en-US"/>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D795487D-4529-4DA9-AC46-F0DC293A7F50}"/>
              </a:ext>
            </a:extLst>
          </p:cNvPr>
          <p:cNvSpPr txBox="1"/>
          <p:nvPr/>
        </p:nvSpPr>
        <p:spPr>
          <a:xfrm>
            <a:off x="280079" y="30522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Zomato Restaurant Success Prediction</a:t>
            </a:r>
          </a:p>
        </p:txBody>
      </p:sp>
      <p:sp>
        <p:nvSpPr>
          <p:cNvPr id="2" name="Rectangle 1">
            <a:extLst>
              <a:ext uri="{FF2B5EF4-FFF2-40B4-BE49-F238E27FC236}">
                <a16:creationId xmlns:a16="http://schemas.microsoft.com/office/drawing/2014/main" id="{260E03E3-5777-4D37-8B1C-072126C114F9}"/>
              </a:ext>
            </a:extLst>
          </p:cNvPr>
          <p:cNvSpPr/>
          <p:nvPr/>
        </p:nvSpPr>
        <p:spPr>
          <a:xfrm>
            <a:off x="625389" y="1412776"/>
            <a:ext cx="3265959" cy="369332"/>
          </a:xfrm>
          <a:prstGeom prst="rect">
            <a:avLst/>
          </a:prstGeom>
        </p:spPr>
        <p:txBody>
          <a:bodyPr wrap="none">
            <a:spAutoFit/>
          </a:bodyPr>
          <a:lstStyle/>
          <a:p>
            <a:pPr marL="285750" indent="-285750">
              <a:buFont typeface="Arial" panose="020B0604020202020204" pitchFamily="34" charset="0"/>
              <a:buChar char="•"/>
            </a:pPr>
            <a:r>
              <a:rPr lang="en-IN" dirty="0"/>
              <a:t>Restaurants Located in Bengaluru</a:t>
            </a:r>
          </a:p>
        </p:txBody>
      </p:sp>
      <p:pic>
        <p:nvPicPr>
          <p:cNvPr id="4" name="Picture 3">
            <a:extLst>
              <a:ext uri="{FF2B5EF4-FFF2-40B4-BE49-F238E27FC236}">
                <a16:creationId xmlns:a16="http://schemas.microsoft.com/office/drawing/2014/main" id="{1E5A74CC-E7B0-494D-A745-0EA099CAE25B}"/>
              </a:ext>
            </a:extLst>
          </p:cNvPr>
          <p:cNvPicPr>
            <a:picLocks noChangeAspect="1"/>
          </p:cNvPicPr>
          <p:nvPr/>
        </p:nvPicPr>
        <p:blipFill>
          <a:blip r:embed="rId2"/>
          <a:stretch>
            <a:fillRect/>
          </a:stretch>
        </p:blipFill>
        <p:spPr>
          <a:xfrm>
            <a:off x="800027" y="1900178"/>
            <a:ext cx="7309110" cy="4205970"/>
          </a:xfrm>
          <a:prstGeom prst="rect">
            <a:avLst/>
          </a:prstGeom>
        </p:spPr>
      </p:pic>
    </p:spTree>
    <p:extLst>
      <p:ext uri="{BB962C8B-B14F-4D97-AF65-F5344CB8AC3E}">
        <p14:creationId xmlns:p14="http://schemas.microsoft.com/office/powerpoint/2010/main" val="1162269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16</a:t>
            </a:fld>
            <a:endParaRPr lang="en-US"/>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D795487D-4529-4DA9-AC46-F0DC293A7F50}"/>
              </a:ext>
            </a:extLst>
          </p:cNvPr>
          <p:cNvSpPr txBox="1"/>
          <p:nvPr/>
        </p:nvSpPr>
        <p:spPr>
          <a:xfrm>
            <a:off x="280079" y="30522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Zomato Restaurant Success Prediction</a:t>
            </a:r>
          </a:p>
        </p:txBody>
      </p:sp>
      <p:sp>
        <p:nvSpPr>
          <p:cNvPr id="2" name="Rectangle 1">
            <a:extLst>
              <a:ext uri="{FF2B5EF4-FFF2-40B4-BE49-F238E27FC236}">
                <a16:creationId xmlns:a16="http://schemas.microsoft.com/office/drawing/2014/main" id="{0B16A75C-6CD5-41B9-B34C-F148ED62F774}"/>
              </a:ext>
            </a:extLst>
          </p:cNvPr>
          <p:cNvSpPr/>
          <p:nvPr/>
        </p:nvSpPr>
        <p:spPr>
          <a:xfrm>
            <a:off x="683569" y="1166843"/>
            <a:ext cx="8165462" cy="4247317"/>
          </a:xfrm>
          <a:prstGeom prst="rect">
            <a:avLst/>
          </a:prstGeom>
        </p:spPr>
        <p:txBody>
          <a:bodyPr wrap="square">
            <a:spAutoFit/>
          </a:bodyPr>
          <a:lstStyle/>
          <a:p>
            <a:endParaRPr lang="en-US" dirty="0"/>
          </a:p>
          <a:p>
            <a:r>
              <a:rPr lang="en-US" dirty="0"/>
              <a:t>Assumptions: We won’t use the ‘votes’, ‘reviews’, ‘</a:t>
            </a:r>
            <a:r>
              <a:rPr lang="en-US" dirty="0" err="1"/>
              <a:t>dishes_liked</a:t>
            </a:r>
            <a:r>
              <a:rPr lang="en-US" dirty="0"/>
              <a:t>’ feature as long as this is a information we only know after launching a restaurant. As we want to be predictive, the idea is to return the probability of success of a restaurant before launching it.</a:t>
            </a:r>
          </a:p>
          <a:p>
            <a:endParaRPr lang="en-US" dirty="0"/>
          </a:p>
          <a:p>
            <a:r>
              <a:rPr lang="en-US" dirty="0"/>
              <a:t>Features:</a:t>
            </a:r>
          </a:p>
          <a:p>
            <a:endParaRPr lang="en-US" dirty="0"/>
          </a:p>
          <a:p>
            <a:r>
              <a:rPr lang="en-US" dirty="0"/>
              <a:t>•	</a:t>
            </a:r>
            <a:r>
              <a:rPr lang="en-US" dirty="0" err="1"/>
              <a:t>online_order</a:t>
            </a:r>
            <a:endParaRPr lang="en-US" dirty="0"/>
          </a:p>
          <a:p>
            <a:r>
              <a:rPr lang="en-US" dirty="0"/>
              <a:t>•	</a:t>
            </a:r>
            <a:r>
              <a:rPr lang="en-US" dirty="0" err="1"/>
              <a:t>book_table</a:t>
            </a:r>
            <a:endParaRPr lang="en-US" dirty="0"/>
          </a:p>
          <a:p>
            <a:r>
              <a:rPr lang="en-US" dirty="0"/>
              <a:t>•	location</a:t>
            </a:r>
          </a:p>
          <a:p>
            <a:r>
              <a:rPr lang="en-US" dirty="0"/>
              <a:t>•	</a:t>
            </a:r>
            <a:r>
              <a:rPr lang="en-US" dirty="0" err="1"/>
              <a:t>rest_type</a:t>
            </a:r>
            <a:endParaRPr lang="en-US" dirty="0"/>
          </a:p>
          <a:p>
            <a:r>
              <a:rPr lang="en-US" dirty="0"/>
              <a:t>•	cuisines</a:t>
            </a:r>
          </a:p>
          <a:p>
            <a:pPr marL="285750" indent="-285750">
              <a:buFont typeface="Arial" panose="020B0604020202020204" pitchFamily="34" charset="0"/>
              <a:buChar char="•"/>
            </a:pPr>
            <a:r>
              <a:rPr lang="en-US" dirty="0"/>
              <a:t>             city</a:t>
            </a:r>
            <a:endParaRPr lang="en-IN" sz="1400" dirty="0"/>
          </a:p>
          <a:p>
            <a:pPr marL="285750" indent="-285750">
              <a:buFont typeface="Arial" panose="020B0604020202020204" pitchFamily="34" charset="0"/>
              <a:buChar char="•"/>
            </a:pPr>
            <a:r>
              <a:rPr lang="en-IN" sz="1400" dirty="0"/>
              <a:t> 	</a:t>
            </a:r>
            <a:r>
              <a:rPr lang="en-US" dirty="0" err="1"/>
              <a:t>approx_cost</a:t>
            </a:r>
            <a:endParaRPr lang="en-IN" sz="1400" dirty="0"/>
          </a:p>
          <a:p>
            <a:endParaRPr lang="en-US" dirty="0"/>
          </a:p>
        </p:txBody>
      </p:sp>
      <p:sp>
        <p:nvSpPr>
          <p:cNvPr id="10" name="Title 1">
            <a:extLst>
              <a:ext uri="{FF2B5EF4-FFF2-40B4-BE49-F238E27FC236}">
                <a16:creationId xmlns:a16="http://schemas.microsoft.com/office/drawing/2014/main" id="{8611F9EC-5E8A-4412-A2FD-06FBD886C589}"/>
              </a:ext>
            </a:extLst>
          </p:cNvPr>
          <p:cNvSpPr>
            <a:spLocks noGrp="1"/>
          </p:cNvSpPr>
          <p:nvPr>
            <p:ph type="title"/>
          </p:nvPr>
        </p:nvSpPr>
        <p:spPr>
          <a:xfrm>
            <a:off x="683527" y="682206"/>
            <a:ext cx="7762056" cy="778098"/>
          </a:xfrm>
        </p:spPr>
        <p:txBody>
          <a:bodyPr>
            <a:normAutofit/>
          </a:bodyPr>
          <a:lstStyle/>
          <a:p>
            <a:r>
              <a:rPr lang="en-IN" sz="3600" b="1" dirty="0"/>
              <a:t>Model Building</a:t>
            </a:r>
          </a:p>
        </p:txBody>
      </p:sp>
    </p:spTree>
    <p:extLst>
      <p:ext uri="{BB962C8B-B14F-4D97-AF65-F5344CB8AC3E}">
        <p14:creationId xmlns:p14="http://schemas.microsoft.com/office/powerpoint/2010/main" val="2791242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17</a:t>
            </a:fld>
            <a:endParaRPr lang="en-US"/>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D795487D-4529-4DA9-AC46-F0DC293A7F50}"/>
              </a:ext>
            </a:extLst>
          </p:cNvPr>
          <p:cNvSpPr txBox="1"/>
          <p:nvPr/>
        </p:nvSpPr>
        <p:spPr>
          <a:xfrm>
            <a:off x="280079" y="30522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Zomato Restaurant Success Prediction</a:t>
            </a:r>
          </a:p>
        </p:txBody>
      </p:sp>
      <p:sp>
        <p:nvSpPr>
          <p:cNvPr id="2" name="Rectangle 1">
            <a:extLst>
              <a:ext uri="{FF2B5EF4-FFF2-40B4-BE49-F238E27FC236}">
                <a16:creationId xmlns:a16="http://schemas.microsoft.com/office/drawing/2014/main" id="{0A1C44E2-98CA-46F3-B393-ADEFF728A457}"/>
              </a:ext>
            </a:extLst>
          </p:cNvPr>
          <p:cNvSpPr/>
          <p:nvPr/>
        </p:nvSpPr>
        <p:spPr>
          <a:xfrm>
            <a:off x="603504" y="1412776"/>
            <a:ext cx="7784920" cy="1754326"/>
          </a:xfrm>
          <a:prstGeom prst="rect">
            <a:avLst/>
          </a:prstGeom>
        </p:spPr>
        <p:txBody>
          <a:bodyPr wrap="square">
            <a:spAutoFit/>
          </a:bodyPr>
          <a:lstStyle/>
          <a:p>
            <a:pPr marL="285750" indent="-285750">
              <a:buFont typeface="Arial" panose="020B0604020202020204" pitchFamily="34" charset="0"/>
              <a:buChar char="•"/>
            </a:pPr>
            <a:r>
              <a:rPr lang="en-US" b="1" dirty="0"/>
              <a:t>Split Data</a:t>
            </a:r>
            <a:r>
              <a:rPr lang="en-US" dirty="0"/>
              <a:t>: We should first split data then apply featurization, to avoid data leakage problems. Divide data into Train, Test part.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Data featurization</a:t>
            </a:r>
            <a:r>
              <a:rPr lang="en-US" dirty="0"/>
              <a:t>: We will use one-hot encoding technique for featurization to encode Categorical features such as ‘</a:t>
            </a:r>
            <a:r>
              <a:rPr lang="en-US" dirty="0" err="1"/>
              <a:t>online_order</a:t>
            </a:r>
            <a:r>
              <a:rPr lang="en-US" dirty="0"/>
              <a:t>’, ‘</a:t>
            </a:r>
            <a:r>
              <a:rPr lang="en-US" dirty="0" err="1"/>
              <a:t>book_table</a:t>
            </a:r>
            <a:r>
              <a:rPr lang="en-US" dirty="0"/>
              <a:t>’, ‘location’, ‘rest- type’ and ‘</a:t>
            </a:r>
            <a:r>
              <a:rPr lang="en-US" dirty="0" err="1"/>
              <a:t>listed_in</a:t>
            </a:r>
            <a:r>
              <a:rPr lang="en-US" dirty="0"/>
              <a:t>(type)’, </a:t>
            </a:r>
            <a:r>
              <a:rPr lang="en-US" dirty="0" err="1"/>
              <a:t>listed_in</a:t>
            </a:r>
            <a:r>
              <a:rPr lang="en-US" dirty="0"/>
              <a:t>(city).</a:t>
            </a:r>
          </a:p>
        </p:txBody>
      </p:sp>
      <p:sp>
        <p:nvSpPr>
          <p:cNvPr id="4" name="Rectangle 3">
            <a:extLst>
              <a:ext uri="{FF2B5EF4-FFF2-40B4-BE49-F238E27FC236}">
                <a16:creationId xmlns:a16="http://schemas.microsoft.com/office/drawing/2014/main" id="{8DB8AC5F-1472-42FC-B781-ACAB6E3B0A18}"/>
              </a:ext>
            </a:extLst>
          </p:cNvPr>
          <p:cNvSpPr/>
          <p:nvPr/>
        </p:nvSpPr>
        <p:spPr>
          <a:xfrm>
            <a:off x="603504" y="3334440"/>
            <a:ext cx="5526360" cy="1754326"/>
          </a:xfrm>
          <a:prstGeom prst="rect">
            <a:avLst/>
          </a:prstGeom>
        </p:spPr>
        <p:txBody>
          <a:bodyPr wrap="square">
            <a:spAutoFit/>
          </a:bodyPr>
          <a:lstStyle/>
          <a:p>
            <a:r>
              <a:rPr lang="en-IN" dirty="0"/>
              <a:t>We will train following models. Models:</a:t>
            </a:r>
          </a:p>
          <a:p>
            <a:r>
              <a:rPr lang="en-IN" dirty="0"/>
              <a:t>•	Logistic Regression</a:t>
            </a:r>
          </a:p>
          <a:p>
            <a:r>
              <a:rPr lang="en-IN" dirty="0"/>
              <a:t>•	</a:t>
            </a:r>
            <a:r>
              <a:rPr lang="en-IN" dirty="0" err="1"/>
              <a:t>RandomForestClassifier</a:t>
            </a:r>
            <a:endParaRPr lang="en-IN" dirty="0"/>
          </a:p>
          <a:p>
            <a:r>
              <a:rPr lang="en-IN" dirty="0"/>
              <a:t>•	</a:t>
            </a:r>
            <a:r>
              <a:rPr lang="en-IN" dirty="0" err="1"/>
              <a:t>XGBClassifier</a:t>
            </a:r>
            <a:endParaRPr lang="en-IN" dirty="0"/>
          </a:p>
          <a:p>
            <a:r>
              <a:rPr lang="en-IN" dirty="0"/>
              <a:t>•	</a:t>
            </a:r>
            <a:r>
              <a:rPr lang="en-IN" dirty="0" err="1"/>
              <a:t>DecisionTreeClassifier</a:t>
            </a:r>
            <a:endParaRPr lang="en-IN" dirty="0"/>
          </a:p>
          <a:p>
            <a:r>
              <a:rPr lang="en-IN" dirty="0"/>
              <a:t>•	KNN</a:t>
            </a:r>
          </a:p>
        </p:txBody>
      </p:sp>
    </p:spTree>
    <p:extLst>
      <p:ext uri="{BB962C8B-B14F-4D97-AF65-F5344CB8AC3E}">
        <p14:creationId xmlns:p14="http://schemas.microsoft.com/office/powerpoint/2010/main" val="266185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18</a:t>
            </a:fld>
            <a:endParaRPr lang="en-US"/>
          </a:p>
        </p:txBody>
      </p:sp>
      <p:sp>
        <p:nvSpPr>
          <p:cNvPr id="9" name="Footer Placeholder 14"/>
          <p:cNvSpPr>
            <a:spLocks noGrp="1"/>
          </p:cNvSpPr>
          <p:nvPr>
            <p:ph type="ftr" sz="quarter" idx="11"/>
          </p:nvPr>
        </p:nvSpPr>
        <p:spPr>
          <a:xfrm>
            <a:off x="1979712" y="6345896"/>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D795487D-4529-4DA9-AC46-F0DC293A7F50}"/>
              </a:ext>
            </a:extLst>
          </p:cNvPr>
          <p:cNvSpPr txBox="1"/>
          <p:nvPr/>
        </p:nvSpPr>
        <p:spPr>
          <a:xfrm>
            <a:off x="280079" y="30522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Zomato Restaurant Success Prediction</a:t>
            </a:r>
          </a:p>
        </p:txBody>
      </p:sp>
      <p:graphicFrame>
        <p:nvGraphicFramePr>
          <p:cNvPr id="2" name="Table 1">
            <a:extLst>
              <a:ext uri="{FF2B5EF4-FFF2-40B4-BE49-F238E27FC236}">
                <a16:creationId xmlns:a16="http://schemas.microsoft.com/office/drawing/2014/main" id="{C66CDE66-E4AC-4470-8EB7-E115E7B373ED}"/>
              </a:ext>
            </a:extLst>
          </p:cNvPr>
          <p:cNvGraphicFramePr>
            <a:graphicFrameLocks noGrp="1"/>
          </p:cNvGraphicFramePr>
          <p:nvPr>
            <p:extLst>
              <p:ext uri="{D42A27DB-BD31-4B8C-83A1-F6EECF244321}">
                <p14:modId xmlns:p14="http://schemas.microsoft.com/office/powerpoint/2010/main" val="1408314384"/>
              </p:ext>
            </p:extLst>
          </p:nvPr>
        </p:nvGraphicFramePr>
        <p:xfrm>
          <a:off x="1331640" y="2919163"/>
          <a:ext cx="6830060" cy="1808904"/>
        </p:xfrm>
        <a:graphic>
          <a:graphicData uri="http://schemas.openxmlformats.org/drawingml/2006/table">
            <a:tbl>
              <a:tblPr firstRow="1" firstCol="1" lastRow="1" lastCol="1" bandRow="1" bandCol="1">
                <a:tableStyleId>{5C22544A-7EE6-4342-B048-85BDC9FD1C3A}</a:tableStyleId>
              </a:tblPr>
              <a:tblGrid>
                <a:gridCol w="3407031">
                  <a:extLst>
                    <a:ext uri="{9D8B030D-6E8A-4147-A177-3AD203B41FA5}">
                      <a16:colId xmlns:a16="http://schemas.microsoft.com/office/drawing/2014/main" val="1440503595"/>
                    </a:ext>
                  </a:extLst>
                </a:gridCol>
                <a:gridCol w="3423029">
                  <a:extLst>
                    <a:ext uri="{9D8B030D-6E8A-4147-A177-3AD203B41FA5}">
                      <a16:colId xmlns:a16="http://schemas.microsoft.com/office/drawing/2014/main" val="3169091808"/>
                    </a:ext>
                  </a:extLst>
                </a:gridCol>
              </a:tblGrid>
              <a:tr h="318849">
                <a:tc>
                  <a:txBody>
                    <a:bodyPr/>
                    <a:lstStyle/>
                    <a:p>
                      <a:pPr marL="67945">
                        <a:lnSpc>
                          <a:spcPts val="1170"/>
                        </a:lnSpc>
                      </a:pPr>
                      <a:r>
                        <a:rPr lang="en-US" sz="1050">
                          <a:effectLst/>
                        </a:rPr>
                        <a:t>Model</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68580">
                        <a:lnSpc>
                          <a:spcPts val="1170"/>
                        </a:lnSpc>
                      </a:pPr>
                      <a:r>
                        <a:rPr lang="en-US" sz="1100">
                          <a:effectLst/>
                        </a:rPr>
                        <a:t>Accuracy</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2807258491"/>
                  </a:ext>
                </a:extLst>
              </a:tr>
              <a:tr h="297509">
                <a:tc>
                  <a:txBody>
                    <a:bodyPr/>
                    <a:lstStyle/>
                    <a:p>
                      <a:pPr marL="67945">
                        <a:lnSpc>
                          <a:spcPts val="1085"/>
                        </a:lnSpc>
                      </a:pPr>
                      <a:r>
                        <a:rPr lang="en-US" sz="1050">
                          <a:effectLst/>
                        </a:rPr>
                        <a:t>LogisticRegression</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68580">
                        <a:lnSpc>
                          <a:spcPts val="1085"/>
                        </a:lnSpc>
                      </a:pPr>
                      <a:r>
                        <a:rPr lang="en-US" sz="1050">
                          <a:effectLst/>
                        </a:rPr>
                        <a:t>0.7210</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3596655829"/>
                  </a:ext>
                </a:extLst>
              </a:tr>
              <a:tr h="297509">
                <a:tc>
                  <a:txBody>
                    <a:bodyPr/>
                    <a:lstStyle/>
                    <a:p>
                      <a:pPr marL="67945">
                        <a:lnSpc>
                          <a:spcPts val="1085"/>
                        </a:lnSpc>
                      </a:pPr>
                      <a:r>
                        <a:rPr lang="en-US" sz="1050">
                          <a:effectLst/>
                        </a:rPr>
                        <a:t>Naive Bayes</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68580">
                        <a:lnSpc>
                          <a:spcPts val="1085"/>
                        </a:lnSpc>
                      </a:pPr>
                      <a:r>
                        <a:rPr lang="en-US" sz="1050">
                          <a:effectLst/>
                        </a:rPr>
                        <a:t>0.6763</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1190738368"/>
                  </a:ext>
                </a:extLst>
              </a:tr>
              <a:tr h="300019">
                <a:tc>
                  <a:txBody>
                    <a:bodyPr/>
                    <a:lstStyle/>
                    <a:p>
                      <a:pPr marL="67945">
                        <a:lnSpc>
                          <a:spcPts val="1085"/>
                        </a:lnSpc>
                        <a:spcBef>
                          <a:spcPts val="10"/>
                        </a:spcBef>
                        <a:spcAft>
                          <a:spcPts val="0"/>
                        </a:spcAft>
                      </a:pPr>
                      <a:r>
                        <a:rPr lang="en-US" sz="1050">
                          <a:effectLst/>
                        </a:rPr>
                        <a:t>RandomForest</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68580">
                        <a:lnSpc>
                          <a:spcPts val="1085"/>
                        </a:lnSpc>
                        <a:spcBef>
                          <a:spcPts val="10"/>
                        </a:spcBef>
                        <a:spcAft>
                          <a:spcPts val="0"/>
                        </a:spcAft>
                      </a:pPr>
                      <a:r>
                        <a:rPr lang="en-US" sz="1050">
                          <a:effectLst/>
                        </a:rPr>
                        <a:t>0.7963</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3326919414"/>
                  </a:ext>
                </a:extLst>
              </a:tr>
              <a:tr h="297509">
                <a:tc>
                  <a:txBody>
                    <a:bodyPr/>
                    <a:lstStyle/>
                    <a:p>
                      <a:pPr marL="67945">
                        <a:lnSpc>
                          <a:spcPts val="1085"/>
                        </a:lnSpc>
                      </a:pPr>
                      <a:r>
                        <a:rPr lang="en-US" sz="1050">
                          <a:effectLst/>
                        </a:rPr>
                        <a:t>Decision Tree</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68580">
                        <a:lnSpc>
                          <a:spcPts val="1085"/>
                        </a:lnSpc>
                      </a:pPr>
                      <a:r>
                        <a:rPr lang="en-US" sz="1050">
                          <a:effectLst/>
                        </a:rPr>
                        <a:t>0.8291</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1817373774"/>
                  </a:ext>
                </a:extLst>
              </a:tr>
              <a:tr h="297509">
                <a:tc>
                  <a:txBody>
                    <a:bodyPr/>
                    <a:lstStyle/>
                    <a:p>
                      <a:pPr marL="67945">
                        <a:lnSpc>
                          <a:spcPts val="1085"/>
                        </a:lnSpc>
                      </a:pPr>
                      <a:r>
                        <a:rPr lang="en-US" sz="1050">
                          <a:effectLst/>
                        </a:rPr>
                        <a:t>KNN</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68580">
                        <a:lnSpc>
                          <a:spcPts val="1085"/>
                        </a:lnSpc>
                      </a:pPr>
                      <a:r>
                        <a:rPr lang="en-US" sz="1050" dirty="0">
                          <a:effectLst/>
                        </a:rPr>
                        <a:t>0.8019</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1196986211"/>
                  </a:ext>
                </a:extLst>
              </a:tr>
            </a:tbl>
          </a:graphicData>
        </a:graphic>
      </p:graphicFrame>
      <p:sp>
        <p:nvSpPr>
          <p:cNvPr id="7" name="Title 1">
            <a:extLst>
              <a:ext uri="{FF2B5EF4-FFF2-40B4-BE49-F238E27FC236}">
                <a16:creationId xmlns:a16="http://schemas.microsoft.com/office/drawing/2014/main" id="{FC67CAC1-6562-4D95-AEDB-710BAF1D8BAD}"/>
              </a:ext>
            </a:extLst>
          </p:cNvPr>
          <p:cNvSpPr>
            <a:spLocks noGrp="1"/>
          </p:cNvSpPr>
          <p:nvPr>
            <p:ph type="title"/>
          </p:nvPr>
        </p:nvSpPr>
        <p:spPr>
          <a:xfrm>
            <a:off x="683527" y="682206"/>
            <a:ext cx="7762056" cy="778098"/>
          </a:xfrm>
        </p:spPr>
        <p:txBody>
          <a:bodyPr>
            <a:normAutofit/>
          </a:bodyPr>
          <a:lstStyle/>
          <a:p>
            <a:r>
              <a:rPr lang="en-IN" sz="3600" b="1" dirty="0"/>
              <a:t>Results</a:t>
            </a:r>
          </a:p>
        </p:txBody>
      </p:sp>
    </p:spTree>
    <p:extLst>
      <p:ext uri="{BB962C8B-B14F-4D97-AF65-F5344CB8AC3E}">
        <p14:creationId xmlns:p14="http://schemas.microsoft.com/office/powerpoint/2010/main" val="3522774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t>Conclusion :</a:t>
            </a:r>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19</a:t>
            </a:fld>
            <a:endParaRPr lang="en-US"/>
          </a:p>
        </p:txBody>
      </p:sp>
      <p:sp>
        <p:nvSpPr>
          <p:cNvPr id="6" name="Content Placeholder 5"/>
          <p:cNvSpPr>
            <a:spLocks noGrp="1"/>
          </p:cNvSpPr>
          <p:nvPr>
            <p:ph sz="quarter" idx="1"/>
          </p:nvPr>
        </p:nvSpPr>
        <p:spPr>
          <a:xfrm>
            <a:off x="914400" y="1447800"/>
            <a:ext cx="7772400" cy="4861520"/>
          </a:xfrm>
        </p:spPr>
        <p:txBody>
          <a:bodyPr>
            <a:normAutofit fontScale="92500" lnSpcReduction="10000"/>
          </a:bodyPr>
          <a:lstStyle/>
          <a:p>
            <a:r>
              <a:rPr lang="en-US" dirty="0"/>
              <a:t>In this project we studied a number of features about existing restaurants of different areas in a city and analyses them to predict rating of the restaurant. This makes it an important aspect to be considered, before making a dining decision. Such analysis is essential part of planning before establishing a venture like that of a restaurant.</a:t>
            </a:r>
            <a:endParaRPr lang="en-IN" dirty="0"/>
          </a:p>
          <a:p>
            <a:r>
              <a:rPr lang="en-US" dirty="0"/>
              <a:t>Lot of researches have been made on factors which affect sales and market in restaurant industry. Various dine-scape factors have been analyzed to improve customer satisfaction levels.</a:t>
            </a:r>
            <a:endParaRPr lang="en-IN" dirty="0"/>
          </a:p>
          <a:p>
            <a:r>
              <a:rPr lang="en-US" dirty="0"/>
              <a:t>If the data for other cities is also collected, such predictions could be made for accurate.</a:t>
            </a:r>
          </a:p>
          <a:p>
            <a:endParaRPr lang="en-US" dirty="0"/>
          </a:p>
          <a:p>
            <a:pPr marL="0" indent="0">
              <a:buNone/>
            </a:pPr>
            <a:r>
              <a:rPr lang="en-US" dirty="0"/>
              <a:t> </a:t>
            </a:r>
          </a:p>
          <a:p>
            <a:endParaRPr lang="en-IN" dirty="0"/>
          </a:p>
        </p:txBody>
      </p:sp>
      <p:sp>
        <p:nvSpPr>
          <p:cNvPr id="9" name="TextBox 8">
            <a:extLst>
              <a:ext uri="{FF2B5EF4-FFF2-40B4-BE49-F238E27FC236}">
                <a16:creationId xmlns:a16="http://schemas.microsoft.com/office/drawing/2014/main" id="{3A9E59D7-E3C9-4C83-A550-A94A517B60F4}"/>
              </a:ext>
            </a:extLst>
          </p:cNvPr>
          <p:cNvSpPr txBox="1"/>
          <p:nvPr/>
        </p:nvSpPr>
        <p:spPr>
          <a:xfrm>
            <a:off x="287524" y="238174"/>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Zomato Restaurant Success Prediction</a:t>
            </a:r>
          </a:p>
        </p:txBody>
      </p:sp>
      <p:sp>
        <p:nvSpPr>
          <p:cNvPr id="8" name="Footer Placeholder 14">
            <a:extLst>
              <a:ext uri="{FF2B5EF4-FFF2-40B4-BE49-F238E27FC236}">
                <a16:creationId xmlns:a16="http://schemas.microsoft.com/office/drawing/2014/main" id="{97B1973E-E7CD-4358-802F-295CC0567505}"/>
              </a:ext>
            </a:extLst>
          </p:cNvPr>
          <p:cNvSpPr>
            <a:spLocks noGrp="1"/>
          </p:cNvSpPr>
          <p:nvPr>
            <p:ph type="ftr" sz="quarter" idx="11"/>
          </p:nvPr>
        </p:nvSpPr>
        <p:spPr>
          <a:xfrm>
            <a:off x="1979712" y="6345896"/>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39568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052736"/>
            <a:ext cx="7488832" cy="648072"/>
          </a:xfrm>
        </p:spPr>
        <p:txBody>
          <a:bodyPr>
            <a:normAutofit fontScale="90000"/>
          </a:bodyPr>
          <a:lstStyle/>
          <a:p>
            <a:r>
              <a:rPr lang="en-IN" b="1" dirty="0">
                <a:latin typeface="Times New Roman" pitchFamily="18" charset="0"/>
                <a:cs typeface="Times New Roman" pitchFamily="18" charset="0"/>
              </a:rPr>
              <a:t>Introduction</a:t>
            </a:r>
          </a:p>
        </p:txBody>
      </p:sp>
      <p:sp>
        <p:nvSpPr>
          <p:cNvPr id="3" name="Date Placeholder 2"/>
          <p:cNvSpPr>
            <a:spLocks noGrp="1"/>
          </p:cNvSpPr>
          <p:nvPr>
            <p:ph type="dt" sz="half" idx="10"/>
          </p:nvPr>
        </p:nvSpPr>
        <p:spPr/>
        <p:txBody>
          <a:bodyPr/>
          <a:lstStyle/>
          <a:p>
            <a:fld id="{4DE2FC80-9717-4F22-A90A-5E16AFFEC100}" type="datetime5">
              <a:rPr lang="en-US" smtClean="0">
                <a:latin typeface="Times New Roman" pitchFamily="18" charset="0"/>
                <a:cs typeface="Times New Roman" pitchFamily="18" charset="0"/>
              </a:rPr>
              <a:pPr/>
              <a:t>30-Sep-21</a:t>
            </a:fld>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2195736" y="6165304"/>
            <a:ext cx="4953744" cy="576064"/>
          </a:xfrm>
        </p:spPr>
        <p:txBody>
          <a:bodyPr/>
          <a:lstStyle/>
          <a:p>
            <a:r>
              <a:rPr lang="en-US" dirty="0">
                <a:solidFill>
                  <a:schemeClr val="tx1"/>
                </a:solidFill>
                <a:latin typeface="Times New Roman" pitchFamily="18" charset="0"/>
                <a:cs typeface="Times New Roman" pitchFamily="18" charset="0"/>
              </a:rPr>
              <a:t>Institute for Advanced Computing and Software Development,  </a:t>
            </a:r>
            <a:r>
              <a:rPr lang="en-US" dirty="0" err="1">
                <a:solidFill>
                  <a:schemeClr val="tx1"/>
                </a:solidFill>
                <a:latin typeface="Times New Roman" pitchFamily="18" charset="0"/>
                <a:cs typeface="Times New Roman" pitchFamily="18" charset="0"/>
              </a:rPr>
              <a:t>Akurdi</a:t>
            </a:r>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latin typeface="Times New Roman" pitchFamily="18" charset="0"/>
                <a:cs typeface="Times New Roman" pitchFamily="18" charset="0"/>
              </a:rPr>
              <a:pPr/>
              <a:t>2</a:t>
            </a:fld>
            <a:endParaRPr lang="en-US">
              <a:latin typeface="Times New Roman" pitchFamily="18" charset="0"/>
              <a:cs typeface="Times New Roman" pitchFamily="18" charset="0"/>
            </a:endParaRPr>
          </a:p>
        </p:txBody>
      </p:sp>
      <p:sp>
        <p:nvSpPr>
          <p:cNvPr id="6" name="Content Placeholder 5"/>
          <p:cNvSpPr>
            <a:spLocks noGrp="1"/>
          </p:cNvSpPr>
          <p:nvPr>
            <p:ph sz="quarter" idx="1"/>
          </p:nvPr>
        </p:nvSpPr>
        <p:spPr>
          <a:xfrm>
            <a:off x="539552" y="2204864"/>
            <a:ext cx="8280920" cy="3600400"/>
          </a:xfrm>
        </p:spPr>
        <p:txBody>
          <a:bodyPr>
            <a:normAutofit fontScale="77500" lnSpcReduction="20000"/>
          </a:bodyPr>
          <a:lstStyle/>
          <a:p>
            <a:r>
              <a:rPr lang="en-US" dirty="0"/>
              <a:t>Zomato is the most reputed company in the field of food reviews. Founded in 2008, this company started in India and now is in 24 different countries. </a:t>
            </a:r>
          </a:p>
          <a:p>
            <a:r>
              <a:rPr lang="en-US" dirty="0"/>
              <a:t>It is so big that the people now use it as a verb. “Did you know about this restaurant? Zomato it”. The rating is the most important feature of any restaurant as it is the first parameter that people look into while searching for a place to eat. </a:t>
            </a:r>
          </a:p>
          <a:p>
            <a:r>
              <a:rPr lang="en-US" dirty="0"/>
              <a:t>It portrays the quality, hygiene and the environment of the place. Higher ratings lead to higher profit margins. Notations of the ratings usually are stars or numbers scaling between 1 and 5. Zomato has changed the way people browse through restaurants. It has helped customers find good places with respect to their dining budget. </a:t>
            </a:r>
          </a:p>
          <a:p>
            <a:r>
              <a:rPr lang="en-US" dirty="0"/>
              <a:t>Different machine learning algorithms like Linear regression, Decision Tree, Random Forest can be used to predict the ratings of the restaurants.</a:t>
            </a:r>
            <a:endParaRPr lang="en-US" sz="2000" dirty="0">
              <a:latin typeface="Times New Roman" pitchFamily="18" charset="0"/>
              <a:cs typeface="Times New Roman" pitchFamily="18" charset="0"/>
            </a:endParaRPr>
          </a:p>
        </p:txBody>
      </p:sp>
      <p:sp>
        <p:nvSpPr>
          <p:cNvPr id="8" name="TextBox 7"/>
          <p:cNvSpPr txBox="1"/>
          <p:nvPr/>
        </p:nvSpPr>
        <p:spPr>
          <a:xfrm>
            <a:off x="251520" y="203779"/>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Zomato Restaurant Success Prediction</a:t>
            </a:r>
          </a:p>
        </p:txBody>
      </p:sp>
    </p:spTree>
    <p:extLst>
      <p:ext uri="{BB962C8B-B14F-4D97-AF65-F5344CB8AC3E}">
        <p14:creationId xmlns:p14="http://schemas.microsoft.com/office/powerpoint/2010/main" val="4132710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4015386-2256-4512-9470-87FA50F00DAF}"/>
              </a:ext>
            </a:extLst>
          </p:cNvPr>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a:extLst>
              <a:ext uri="{FF2B5EF4-FFF2-40B4-BE49-F238E27FC236}">
                <a16:creationId xmlns:a16="http://schemas.microsoft.com/office/drawing/2014/main" id="{4FC17B23-0CF8-4F37-887B-5696F5F99A8A}"/>
              </a:ext>
            </a:extLst>
          </p:cNvPr>
          <p:cNvSpPr>
            <a:spLocks noGrp="1"/>
          </p:cNvSpPr>
          <p:nvPr>
            <p:ph type="sldNum" sz="quarter" idx="12"/>
          </p:nvPr>
        </p:nvSpPr>
        <p:spPr/>
        <p:txBody>
          <a:bodyPr/>
          <a:lstStyle/>
          <a:p>
            <a:fld id="{8A9CB03D-35A2-4BB3-A85C-F26A9C43188A}" type="slidenum">
              <a:rPr lang="en-US" smtClean="0"/>
              <a:pPr/>
              <a:t>20</a:t>
            </a:fld>
            <a:endParaRPr lang="en-US"/>
          </a:p>
        </p:txBody>
      </p:sp>
      <p:sp>
        <p:nvSpPr>
          <p:cNvPr id="7" name="Title 1">
            <a:extLst>
              <a:ext uri="{FF2B5EF4-FFF2-40B4-BE49-F238E27FC236}">
                <a16:creationId xmlns:a16="http://schemas.microsoft.com/office/drawing/2014/main" id="{29FE0A01-A966-454F-BA7A-652742ADD9FB}"/>
              </a:ext>
            </a:extLst>
          </p:cNvPr>
          <p:cNvSpPr txBox="1">
            <a:spLocks/>
          </p:cNvSpPr>
          <p:nvPr/>
        </p:nvSpPr>
        <p:spPr>
          <a:xfrm>
            <a:off x="1066800" y="427038"/>
            <a:ext cx="77724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sz="3600" b="1" dirty="0"/>
              <a:t>Future Scope :</a:t>
            </a:r>
          </a:p>
        </p:txBody>
      </p:sp>
      <p:sp>
        <p:nvSpPr>
          <p:cNvPr id="8" name="TextBox 7">
            <a:extLst>
              <a:ext uri="{FF2B5EF4-FFF2-40B4-BE49-F238E27FC236}">
                <a16:creationId xmlns:a16="http://schemas.microsoft.com/office/drawing/2014/main" id="{EC9BE22E-0BB2-43F6-AD32-8AECEEEA6E00}"/>
              </a:ext>
            </a:extLst>
          </p:cNvPr>
          <p:cNvSpPr txBox="1"/>
          <p:nvPr/>
        </p:nvSpPr>
        <p:spPr>
          <a:xfrm>
            <a:off x="287524" y="238174"/>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Zomato Restaurant Success Prediction</a:t>
            </a:r>
          </a:p>
        </p:txBody>
      </p:sp>
      <p:sp>
        <p:nvSpPr>
          <p:cNvPr id="9" name="Rectangle 8">
            <a:extLst>
              <a:ext uri="{FF2B5EF4-FFF2-40B4-BE49-F238E27FC236}">
                <a16:creationId xmlns:a16="http://schemas.microsoft.com/office/drawing/2014/main" id="{C9C92AC4-A1B4-44EC-9E80-A2CACEE27C51}"/>
              </a:ext>
            </a:extLst>
          </p:cNvPr>
          <p:cNvSpPr/>
          <p:nvPr/>
        </p:nvSpPr>
        <p:spPr>
          <a:xfrm>
            <a:off x="603504" y="1905506"/>
            <a:ext cx="8144960" cy="2893100"/>
          </a:xfrm>
          <a:prstGeom prst="rect">
            <a:avLst/>
          </a:prstGeom>
        </p:spPr>
        <p:txBody>
          <a:bodyPr wrap="square">
            <a:spAutoFit/>
          </a:bodyPr>
          <a:lstStyle/>
          <a:p>
            <a:r>
              <a:rPr lang="en-US" sz="1400" dirty="0">
                <a:latin typeface="Times New Roman" panose="02020603050405020304" pitchFamily="18" charset="0"/>
                <a:ea typeface="Times New Roman" panose="02020603050405020304" pitchFamily="18" charset="0"/>
              </a:rPr>
              <a:t>There is a lot to explore in this existing project. So, our future goal is to apply others algorithms in order to increase the accuracy score of our predictions regarding restaurants' rating obtained from both the features provided by restaurants and the reviews given by restaurants' customers. </a:t>
            </a:r>
          </a:p>
          <a:p>
            <a:endParaRPr lang="en-US" sz="1400" dirty="0">
              <a:latin typeface="Times New Roman" panose="02020603050405020304" pitchFamily="18" charset="0"/>
              <a:ea typeface="Times New Roman" panose="02020603050405020304" pitchFamily="18" charset="0"/>
            </a:endParaRPr>
          </a:p>
          <a:p>
            <a:r>
              <a:rPr lang="en-US" sz="1400" dirty="0">
                <a:latin typeface="Times New Roman" panose="02020603050405020304" pitchFamily="18" charset="0"/>
                <a:ea typeface="Times New Roman" panose="02020603050405020304" pitchFamily="18" charset="0"/>
              </a:rPr>
              <a:t>We will try to make our system more user </a:t>
            </a:r>
            <a:r>
              <a:rPr lang="en-IN" sz="1400" dirty="0">
                <a:latin typeface="Times New Roman" panose="02020603050405020304" pitchFamily="18" charset="0"/>
                <a:ea typeface="Times New Roman" panose="02020603050405020304" pitchFamily="18" charset="0"/>
              </a:rPr>
              <a:t>friendly by adding a user interface which enables the user to provide features that the user is planning to have for their restaurant as input and our system will provide the user with a rating from 1 to 5 that they will get for their restaurant. </a:t>
            </a:r>
          </a:p>
          <a:p>
            <a:endParaRPr lang="en-IN" sz="1400" dirty="0">
              <a:latin typeface="Times New Roman" panose="02020603050405020304" pitchFamily="18" charset="0"/>
              <a:ea typeface="Times New Roman" panose="02020603050405020304" pitchFamily="18" charset="0"/>
            </a:endParaRPr>
          </a:p>
          <a:p>
            <a:r>
              <a:rPr lang="en-IN" sz="1400" dirty="0">
                <a:latin typeface="Times New Roman" panose="02020603050405020304" pitchFamily="18" charset="0"/>
                <a:ea typeface="Times New Roman" panose="02020603050405020304" pitchFamily="18" charset="0"/>
              </a:rPr>
              <a:t>Future work includes the use of unsupervised learning algorithms in conjunction to the supervised learning algorithms. This is because with the use of algorithms such as k-means clustering, the model is able to more closely to different geographic regions. Although a large k in this case would cause severe overfitting, a reasonable k value could result in a more accurate model due to differences in customers desires depending on the region. We also can try other classification algorithms.</a:t>
            </a:r>
          </a:p>
        </p:txBody>
      </p:sp>
      <p:sp>
        <p:nvSpPr>
          <p:cNvPr id="10" name="Footer Placeholder 14">
            <a:extLst>
              <a:ext uri="{FF2B5EF4-FFF2-40B4-BE49-F238E27FC236}">
                <a16:creationId xmlns:a16="http://schemas.microsoft.com/office/drawing/2014/main" id="{F24DEDDB-3F22-49CA-8ABC-C72043023F0F}"/>
              </a:ext>
            </a:extLst>
          </p:cNvPr>
          <p:cNvSpPr>
            <a:spLocks noGrp="1"/>
          </p:cNvSpPr>
          <p:nvPr>
            <p:ph type="ftr" sz="quarter" idx="11"/>
          </p:nvPr>
        </p:nvSpPr>
        <p:spPr>
          <a:xfrm>
            <a:off x="1979712" y="6345896"/>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23829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04" y="1916832"/>
            <a:ext cx="7772400" cy="2650306"/>
          </a:xfrm>
        </p:spPr>
        <p:txBody>
          <a:bodyPr>
            <a:noAutofit/>
          </a:bodyPr>
          <a:lstStyle/>
          <a:p>
            <a:pPr algn="ctr"/>
            <a:br>
              <a:rPr lang="en-IN" sz="6000" b="1" dirty="0"/>
            </a:br>
            <a:br>
              <a:rPr lang="en-IN" sz="6000" b="1" dirty="0"/>
            </a:br>
            <a:r>
              <a:rPr lang="en-IN" sz="6000" b="1" u="sng" dirty="0">
                <a:latin typeface="Times New Roman" pitchFamily="18" charset="0"/>
                <a:cs typeface="Times New Roman" pitchFamily="18" charset="0"/>
              </a:rPr>
              <a:t>Thank You </a:t>
            </a:r>
            <a:br>
              <a:rPr lang="en-IN" sz="6000" b="1" u="sng" dirty="0"/>
            </a:br>
            <a:endParaRPr lang="en-IN" sz="6000" b="1" u="sng" dirty="0"/>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21</a:t>
            </a:fld>
            <a:endParaRPr lang="en-US"/>
          </a:p>
        </p:txBody>
      </p:sp>
      <p:sp>
        <p:nvSpPr>
          <p:cNvPr id="10"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F4D6F2ED-BEAA-48A5-A43C-2CDFB4D0A63A}"/>
              </a:ext>
            </a:extLst>
          </p:cNvPr>
          <p:cNvSpPr txBox="1"/>
          <p:nvPr/>
        </p:nvSpPr>
        <p:spPr>
          <a:xfrm>
            <a:off x="287524" y="292720"/>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Zomato Restaurant Success Prediction</a:t>
            </a:r>
          </a:p>
        </p:txBody>
      </p:sp>
    </p:spTree>
    <p:extLst>
      <p:ext uri="{BB962C8B-B14F-4D97-AF65-F5344CB8AC3E}">
        <p14:creationId xmlns:p14="http://schemas.microsoft.com/office/powerpoint/2010/main" val="68944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3</a:t>
            </a:fld>
            <a:endParaRPr lang="en-US"/>
          </a:p>
        </p:txBody>
      </p:sp>
      <p:sp>
        <p:nvSpPr>
          <p:cNvPr id="6" name="Content Placeholder 5"/>
          <p:cNvSpPr>
            <a:spLocks noGrp="1"/>
          </p:cNvSpPr>
          <p:nvPr>
            <p:ph sz="quarter" idx="1"/>
          </p:nvPr>
        </p:nvSpPr>
        <p:spPr>
          <a:xfrm>
            <a:off x="858416" y="835406"/>
            <a:ext cx="7772400" cy="5543128"/>
          </a:xfrm>
        </p:spPr>
        <p:txBody>
          <a:bodyPr>
            <a:normAutofit/>
          </a:bodyPr>
          <a:lstStyle/>
          <a:p>
            <a:pPr marL="0" indent="0">
              <a:buNone/>
            </a:pPr>
            <a:r>
              <a:rPr lang="en-US" b="1" dirty="0"/>
              <a:t>Purpose</a:t>
            </a:r>
            <a:endParaRPr lang="en-US" sz="2400" i="1" dirty="0"/>
          </a:p>
          <a:p>
            <a:r>
              <a:rPr lang="en-US" sz="2400" i="1" dirty="0"/>
              <a:t> </a:t>
            </a:r>
            <a:r>
              <a:rPr lang="en-US" sz="2000" dirty="0">
                <a:latin typeface="Times New Roman" pitchFamily="18" charset="0"/>
                <a:cs typeface="Times New Roman" pitchFamily="18" charset="0"/>
              </a:rPr>
              <a:t>Zomato is an Online food ordering service, serving worldwide in which users can order food from the website or from mobile based applications. For this business problem, we are restricting only to the Bangalore region and Bangalore based restaurants. Dataset was created by extracting (web scraping) the information such as Approx. Price of food, Theme based restaurant or not, aggregate rating of each restaurant etc. about the existing established restaurants serving through Zomato and made available on Kaggle March 2019. </a:t>
            </a:r>
          </a:p>
          <a:p>
            <a:r>
              <a:rPr lang="en-US" sz="2000" dirty="0">
                <a:latin typeface="Times New Roman" pitchFamily="18" charset="0"/>
                <a:cs typeface="Times New Roman" pitchFamily="18" charset="0"/>
              </a:rPr>
              <a:t>The basic idea of analyzing the Zomato dataset is to get a fair idea about the factors affecting the establishment of different types of the restaurant at different places in Bangalore.</a:t>
            </a:r>
            <a:endParaRPr lang="en-US" sz="24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a:p>
            <a:endParaRPr lang="en-IN" dirty="0"/>
          </a:p>
        </p:txBody>
      </p:sp>
      <p:sp>
        <p:nvSpPr>
          <p:cNvPr id="11" name="Footer Placeholder 3"/>
          <p:cNvSpPr txBox="1">
            <a:spLocks/>
          </p:cNvSpPr>
          <p:nvPr/>
        </p:nvSpPr>
        <p:spPr>
          <a:xfrm>
            <a:off x="2339752" y="6165304"/>
            <a:ext cx="4809728"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5FDD6B5F-A551-4DBF-90A8-3220D50ACB01}"/>
              </a:ext>
            </a:extLst>
          </p:cNvPr>
          <p:cNvSpPr txBox="1"/>
          <p:nvPr/>
        </p:nvSpPr>
        <p:spPr>
          <a:xfrm>
            <a:off x="146304" y="177108"/>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Zomato Restaurant Success Prediction</a:t>
            </a:r>
          </a:p>
        </p:txBody>
      </p:sp>
    </p:spTree>
    <p:extLst>
      <p:ext uri="{BB962C8B-B14F-4D97-AF65-F5344CB8AC3E}">
        <p14:creationId xmlns:p14="http://schemas.microsoft.com/office/powerpoint/2010/main" val="75092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4</a:t>
            </a:fld>
            <a:endParaRPr lang="en-US"/>
          </a:p>
        </p:txBody>
      </p:sp>
      <p:sp>
        <p:nvSpPr>
          <p:cNvPr id="6" name="Content Placeholder 5"/>
          <p:cNvSpPr>
            <a:spLocks noGrp="1"/>
          </p:cNvSpPr>
          <p:nvPr>
            <p:ph sz="quarter" idx="1"/>
          </p:nvPr>
        </p:nvSpPr>
        <p:spPr>
          <a:xfrm>
            <a:off x="851012" y="1700808"/>
            <a:ext cx="7787208" cy="3565376"/>
          </a:xfrm>
        </p:spPr>
        <p:txBody>
          <a:bodyPr>
            <a:normAutofit fontScale="85000" lnSpcReduction="10000"/>
          </a:bodyPr>
          <a:lstStyle/>
          <a:p>
            <a:r>
              <a:rPr lang="en-US" sz="2800" dirty="0"/>
              <a:t>The given problem can be solved either by binary classification problem (0 as failure or 1 as success), or Regression problem (for predicting scores) based on the given features.</a:t>
            </a:r>
            <a:endParaRPr lang="en-IN" sz="2000" dirty="0"/>
          </a:p>
          <a:p>
            <a:pPr lvl="2"/>
            <a:r>
              <a:rPr lang="en-US" dirty="0"/>
              <a:t>Approx. Price of food.</a:t>
            </a:r>
            <a:endParaRPr lang="en-IN" dirty="0"/>
          </a:p>
          <a:p>
            <a:pPr lvl="2"/>
            <a:r>
              <a:rPr lang="en-US" dirty="0"/>
              <a:t>Theme based restaurant or not.</a:t>
            </a:r>
            <a:endParaRPr lang="en-IN" dirty="0"/>
          </a:p>
          <a:p>
            <a:pPr lvl="2"/>
            <a:r>
              <a:rPr lang="en-US" dirty="0"/>
              <a:t>Which locality of that city serves that cuisines with maximum number of restaurants.</a:t>
            </a:r>
            <a:endParaRPr lang="en-IN" dirty="0"/>
          </a:p>
          <a:p>
            <a:pPr lvl="2"/>
            <a:r>
              <a:rPr lang="en-US" dirty="0"/>
              <a:t>The needs of people who are striving to get the best cuisine of the </a:t>
            </a:r>
            <a:r>
              <a:rPr lang="en-US" dirty="0" err="1"/>
              <a:t>neighbourhood</a:t>
            </a:r>
            <a:r>
              <a:rPr lang="en-US" dirty="0"/>
              <a:t>.</a:t>
            </a:r>
            <a:endParaRPr lang="en-IN" dirty="0"/>
          </a:p>
          <a:p>
            <a:pPr lvl="2"/>
            <a:r>
              <a:rPr lang="en-US" dirty="0"/>
              <a:t>Is a particular </a:t>
            </a:r>
            <a:r>
              <a:rPr lang="en-US" dirty="0" err="1"/>
              <a:t>neighbourhood</a:t>
            </a:r>
            <a:r>
              <a:rPr lang="en-US" dirty="0"/>
              <a:t> famous for its own kind of food etc.</a:t>
            </a:r>
            <a:endParaRPr lang="en-IN" sz="4000" dirty="0"/>
          </a:p>
          <a:p>
            <a:r>
              <a:rPr lang="en-US" sz="2800" dirty="0"/>
              <a:t>Here, the objective is to predict the success of a restaurant. Based on the prediction from the Model, a new investor can make the decision on whether to establish the restaurant or not.</a:t>
            </a:r>
            <a:endParaRPr lang="en-IN" sz="2800" dirty="0"/>
          </a:p>
          <a:p>
            <a:pPr marL="0" indent="0">
              <a:buNone/>
            </a:pPr>
            <a:endParaRPr lang="en-US" sz="2400" dirty="0"/>
          </a:p>
        </p:txBody>
      </p:sp>
      <p:sp>
        <p:nvSpPr>
          <p:cNvPr id="8" name="Footer Placeholder 3"/>
          <p:cNvSpPr txBox="1">
            <a:spLocks/>
          </p:cNvSpPr>
          <p:nvPr/>
        </p:nvSpPr>
        <p:spPr>
          <a:xfrm>
            <a:off x="2339752" y="6165304"/>
            <a:ext cx="4809728"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28245B30-0C4A-4726-8B0F-17F74E3DA3B5}"/>
              </a:ext>
            </a:extLst>
          </p:cNvPr>
          <p:cNvSpPr txBox="1"/>
          <p:nvPr/>
        </p:nvSpPr>
        <p:spPr>
          <a:xfrm>
            <a:off x="328700" y="28744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Zomato Restaurant Success Prediction</a:t>
            </a:r>
          </a:p>
        </p:txBody>
      </p:sp>
      <p:sp>
        <p:nvSpPr>
          <p:cNvPr id="11" name="Title 1">
            <a:extLst>
              <a:ext uri="{FF2B5EF4-FFF2-40B4-BE49-F238E27FC236}">
                <a16:creationId xmlns:a16="http://schemas.microsoft.com/office/drawing/2014/main" id="{7AA0FE6B-F713-4C85-90B3-828EBC0D7920}"/>
              </a:ext>
            </a:extLst>
          </p:cNvPr>
          <p:cNvSpPr>
            <a:spLocks noGrp="1"/>
          </p:cNvSpPr>
          <p:nvPr>
            <p:ph type="title"/>
          </p:nvPr>
        </p:nvSpPr>
        <p:spPr>
          <a:xfrm>
            <a:off x="899592" y="1052736"/>
            <a:ext cx="7488832" cy="648072"/>
          </a:xfrm>
        </p:spPr>
        <p:txBody>
          <a:bodyPr>
            <a:normAutofit fontScale="90000"/>
          </a:bodyPr>
          <a:lstStyle/>
          <a:p>
            <a:r>
              <a:rPr lang="en-IN" b="1" dirty="0">
                <a:latin typeface="Times New Roman" pitchFamily="18" charset="0"/>
                <a:cs typeface="Times New Roman" pitchFamily="18" charset="0"/>
              </a:rPr>
              <a:t>Overall Description</a:t>
            </a:r>
          </a:p>
        </p:txBody>
      </p:sp>
    </p:spTree>
    <p:extLst>
      <p:ext uri="{BB962C8B-B14F-4D97-AF65-F5344CB8AC3E}">
        <p14:creationId xmlns:p14="http://schemas.microsoft.com/office/powerpoint/2010/main" val="75430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110" y="381000"/>
            <a:ext cx="7762056" cy="778098"/>
          </a:xfrm>
        </p:spPr>
        <p:txBody>
          <a:bodyPr>
            <a:normAutofit/>
          </a:bodyPr>
          <a:lstStyle/>
          <a:p>
            <a:r>
              <a:rPr lang="en-IN" sz="3600" b="1" dirty="0"/>
              <a:t>Exploratory Data Analysis</a:t>
            </a:r>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5</a:t>
            </a:fld>
            <a:endParaRPr lang="en-US"/>
          </a:p>
        </p:txBody>
      </p:sp>
      <p:sp>
        <p:nvSpPr>
          <p:cNvPr id="6" name="Content Placeholder 5"/>
          <p:cNvSpPr>
            <a:spLocks noGrp="1"/>
          </p:cNvSpPr>
          <p:nvPr>
            <p:ph sz="quarter" idx="1"/>
          </p:nvPr>
        </p:nvSpPr>
        <p:spPr>
          <a:xfrm>
            <a:off x="899592" y="1198240"/>
            <a:ext cx="7772400" cy="5111080"/>
          </a:xfrm>
        </p:spPr>
        <p:txBody>
          <a:bodyPr>
            <a:normAutofit lnSpcReduction="10000"/>
          </a:bodyPr>
          <a:lstStyle/>
          <a:p>
            <a:r>
              <a:rPr lang="en-US" sz="2800" dirty="0"/>
              <a:t>Once understood the business problem and formulated the machine learning problem statement. We should be having a good knowledge of the datasets and most of the features. Now, we will do Exploratory Data Analysis on this dataset and to get more insights into the features.</a:t>
            </a:r>
            <a:endParaRPr lang="en-IN" sz="2800" dirty="0"/>
          </a:p>
          <a:p>
            <a:r>
              <a:rPr lang="en-US" sz="2800" dirty="0"/>
              <a:t>From all the Data available, we can bring out some neat insights or conclusions such as</a:t>
            </a:r>
            <a:endParaRPr lang="en-IN" sz="2800" dirty="0"/>
          </a:p>
          <a:p>
            <a:pPr lvl="2"/>
            <a:r>
              <a:rPr lang="en-US" i="1" dirty="0"/>
              <a:t>Which franchise has the highest number of Restaurants?</a:t>
            </a:r>
            <a:endParaRPr lang="en-IN" dirty="0"/>
          </a:p>
          <a:p>
            <a:pPr lvl="2"/>
            <a:r>
              <a:rPr lang="en-US" i="1" dirty="0"/>
              <a:t>How many Restaurants are accepting online orders?</a:t>
            </a:r>
            <a:endParaRPr lang="en-IN" dirty="0"/>
          </a:p>
          <a:p>
            <a:pPr lvl="2"/>
            <a:r>
              <a:rPr lang="en-US" i="1" dirty="0"/>
              <a:t>How many have a book table facility?</a:t>
            </a:r>
            <a:endParaRPr lang="en-IN" dirty="0"/>
          </a:p>
          <a:p>
            <a:pPr lvl="2"/>
            <a:r>
              <a:rPr lang="en-US" i="1" dirty="0"/>
              <a:t>Which location has the highest number of Restaurants?</a:t>
            </a:r>
            <a:endParaRPr lang="en-IN" dirty="0"/>
          </a:p>
          <a:p>
            <a:pPr lvl="2"/>
            <a:r>
              <a:rPr lang="en-US" i="1" dirty="0"/>
              <a:t>How many types of Restaurant types are there?</a:t>
            </a:r>
            <a:endParaRPr lang="en-IN" dirty="0"/>
          </a:p>
          <a:p>
            <a:pPr lvl="2"/>
            <a:r>
              <a:rPr lang="en-US" i="1" dirty="0"/>
              <a:t>and so on.</a:t>
            </a:r>
            <a:endParaRPr lang="en-IN" dirty="0"/>
          </a:p>
          <a:p>
            <a:endParaRPr lang="en-IN" dirty="0"/>
          </a:p>
        </p:txBody>
      </p:sp>
      <p:sp>
        <p:nvSpPr>
          <p:cNvPr id="7" name="Footer Placeholder 14"/>
          <p:cNvSpPr txBox="1">
            <a:spLocks/>
          </p:cNvSpPr>
          <p:nvPr/>
        </p:nvSpPr>
        <p:spPr>
          <a:xfrm>
            <a:off x="1979712" y="6309320"/>
            <a:ext cx="4949741" cy="413763"/>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solidFill>
              </a:rPr>
              <a:t>Institute for Advanced Computing and Software Development,  Akurdi</a:t>
            </a:r>
            <a:endParaRPr lang="en-US" dirty="0">
              <a:solidFill>
                <a:schemeClr val="tx1"/>
              </a:solidFill>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97349751-1553-4B89-B0E2-785354C4A2EF}"/>
              </a:ext>
            </a:extLst>
          </p:cNvPr>
          <p:cNvSpPr txBox="1"/>
          <p:nvPr/>
        </p:nvSpPr>
        <p:spPr>
          <a:xfrm>
            <a:off x="251520" y="125896"/>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Zomato Restaurant Success Prediction</a:t>
            </a:r>
          </a:p>
        </p:txBody>
      </p:sp>
    </p:spTree>
    <p:extLst>
      <p:ext uri="{BB962C8B-B14F-4D97-AF65-F5344CB8AC3E}">
        <p14:creationId xmlns:p14="http://schemas.microsoft.com/office/powerpoint/2010/main" val="3722941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Methodology</a:t>
            </a:r>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6</a:t>
            </a:fld>
            <a:endParaRPr lang="en-US"/>
          </a:p>
        </p:txBody>
      </p:sp>
      <p:sp>
        <p:nvSpPr>
          <p:cNvPr id="6" name="Content Placeholder 5"/>
          <p:cNvSpPr>
            <a:spLocks noGrp="1"/>
          </p:cNvSpPr>
          <p:nvPr>
            <p:ph sz="quarter" idx="1"/>
          </p:nvPr>
        </p:nvSpPr>
        <p:spPr/>
        <p:txBody>
          <a:bodyPr/>
          <a:lstStyle/>
          <a:p>
            <a:endParaRPr lang="en-IN" dirty="0"/>
          </a:p>
          <a:p>
            <a:pPr marL="0" indent="0">
              <a:buNone/>
            </a:pPr>
            <a:endParaRPr lang="en-IN" sz="1800" dirty="0"/>
          </a:p>
          <a:p>
            <a:pPr marL="0" indent="0">
              <a:buNone/>
            </a:pPr>
            <a:r>
              <a:rPr lang="en-IN" sz="1800" dirty="0"/>
              <a:t>						   </a:t>
            </a:r>
            <a:r>
              <a:rPr lang="en-IN" sz="1800" b="1" dirty="0">
                <a:latin typeface="Times New Roman" pitchFamily="18" charset="0"/>
                <a:cs typeface="Times New Roman" pitchFamily="18" charset="0"/>
              </a:rPr>
              <a:t>							 </a:t>
            </a:r>
          </a:p>
          <a:p>
            <a:pPr marL="0" indent="0">
              <a:buNone/>
            </a:pPr>
            <a:r>
              <a:rPr lang="en-IN" sz="1800" dirty="0"/>
              <a:t>    </a:t>
            </a:r>
          </a:p>
          <a:p>
            <a:pPr marL="0" indent="0">
              <a:buNone/>
            </a:pPr>
            <a:r>
              <a:rPr lang="en-IN" sz="1800" dirty="0"/>
              <a:t>    </a:t>
            </a:r>
            <a:r>
              <a:rPr lang="en-IN" sz="1800" b="1" dirty="0"/>
              <a:t>					   </a:t>
            </a:r>
          </a:p>
        </p:txBody>
      </p:sp>
      <p:sp>
        <p:nvSpPr>
          <p:cNvPr id="11"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3" name="TextBox 12">
            <a:extLst>
              <a:ext uri="{FF2B5EF4-FFF2-40B4-BE49-F238E27FC236}">
                <a16:creationId xmlns:a16="http://schemas.microsoft.com/office/drawing/2014/main" id="{F349A6E3-EA15-4D7F-A001-AEA0A1521879}"/>
              </a:ext>
            </a:extLst>
          </p:cNvPr>
          <p:cNvSpPr txBox="1"/>
          <p:nvPr/>
        </p:nvSpPr>
        <p:spPr>
          <a:xfrm>
            <a:off x="251520" y="125896"/>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Zomato Restaurant Success Prediction</a:t>
            </a:r>
          </a:p>
        </p:txBody>
      </p:sp>
      <p:pic>
        <p:nvPicPr>
          <p:cNvPr id="14" name="image4.jpeg">
            <a:extLst>
              <a:ext uri="{FF2B5EF4-FFF2-40B4-BE49-F238E27FC236}">
                <a16:creationId xmlns:a16="http://schemas.microsoft.com/office/drawing/2014/main" id="{0388C1F3-F72B-4AE9-A276-2E4F93186BA5}"/>
              </a:ext>
            </a:extLst>
          </p:cNvPr>
          <p:cNvPicPr/>
          <p:nvPr/>
        </p:nvPicPr>
        <p:blipFill>
          <a:blip r:embed="rId2" cstate="print"/>
          <a:stretch>
            <a:fillRect/>
          </a:stretch>
        </p:blipFill>
        <p:spPr>
          <a:xfrm>
            <a:off x="3203848" y="1589088"/>
            <a:ext cx="3456384" cy="4144168"/>
          </a:xfrm>
          <a:prstGeom prst="rect">
            <a:avLst/>
          </a:prstGeom>
        </p:spPr>
      </p:pic>
    </p:spTree>
    <p:extLst>
      <p:ext uri="{BB962C8B-B14F-4D97-AF65-F5344CB8AC3E}">
        <p14:creationId xmlns:p14="http://schemas.microsoft.com/office/powerpoint/2010/main" val="2403356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940" y="797012"/>
            <a:ext cx="7776864" cy="413763"/>
          </a:xfrm>
        </p:spPr>
        <p:txBody>
          <a:bodyPr>
            <a:normAutofit fontScale="90000"/>
          </a:bodyPr>
          <a:lstStyle/>
          <a:p>
            <a:r>
              <a:rPr lang="en-IN" dirty="0"/>
              <a:t>Dataset </a:t>
            </a:r>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7</a:t>
            </a:fld>
            <a:endParaRPr lang="en-US"/>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F36E80DA-99E0-4D08-9EA3-6CFA91D5F838}"/>
              </a:ext>
            </a:extLst>
          </p:cNvPr>
          <p:cNvSpPr txBox="1"/>
          <p:nvPr/>
        </p:nvSpPr>
        <p:spPr>
          <a:xfrm>
            <a:off x="287524" y="25372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Zomato Restaurant Success Prediction</a:t>
            </a:r>
          </a:p>
        </p:txBody>
      </p:sp>
      <p:pic>
        <p:nvPicPr>
          <p:cNvPr id="13" name="image5.png">
            <a:extLst>
              <a:ext uri="{FF2B5EF4-FFF2-40B4-BE49-F238E27FC236}">
                <a16:creationId xmlns:a16="http://schemas.microsoft.com/office/drawing/2014/main" id="{108DB049-24B8-48CF-B8AE-7225612C8ECD}"/>
              </a:ext>
            </a:extLst>
          </p:cNvPr>
          <p:cNvPicPr/>
          <p:nvPr/>
        </p:nvPicPr>
        <p:blipFill>
          <a:blip r:embed="rId2" cstate="print"/>
          <a:stretch>
            <a:fillRect/>
          </a:stretch>
        </p:blipFill>
        <p:spPr>
          <a:xfrm>
            <a:off x="1187624" y="1202338"/>
            <a:ext cx="6048672" cy="4988912"/>
          </a:xfrm>
          <a:prstGeom prst="rect">
            <a:avLst/>
          </a:prstGeom>
        </p:spPr>
      </p:pic>
    </p:spTree>
    <p:extLst>
      <p:ext uri="{BB962C8B-B14F-4D97-AF65-F5344CB8AC3E}">
        <p14:creationId xmlns:p14="http://schemas.microsoft.com/office/powerpoint/2010/main" val="27219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38386"/>
            <a:ext cx="5045732" cy="603786"/>
          </a:xfrm>
        </p:spPr>
        <p:txBody>
          <a:bodyPr>
            <a:normAutofit fontScale="90000"/>
          </a:bodyPr>
          <a:lstStyle/>
          <a:p>
            <a:br>
              <a:rPr lang="en-IN" dirty="0"/>
            </a:br>
            <a:r>
              <a:rPr lang="en-US" b="1" dirty="0"/>
              <a:t>Data Cleaning</a:t>
            </a:r>
            <a:endParaRPr lang="en-IN" b="1" dirty="0"/>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8</a:t>
            </a:fld>
            <a:endParaRPr lang="en-US"/>
          </a:p>
        </p:txBody>
      </p:sp>
      <p:sp>
        <p:nvSpPr>
          <p:cNvPr id="6" name="Content Placeholder 5"/>
          <p:cNvSpPr>
            <a:spLocks noGrp="1"/>
          </p:cNvSpPr>
          <p:nvPr>
            <p:ph sz="quarter" idx="1"/>
          </p:nvPr>
        </p:nvSpPr>
        <p:spPr>
          <a:xfrm>
            <a:off x="467544" y="1844824"/>
            <a:ext cx="8181156" cy="3873799"/>
          </a:xfrm>
        </p:spPr>
        <p:txBody>
          <a:bodyPr>
            <a:normAutofit fontScale="85000" lnSpcReduction="10000"/>
          </a:bodyPr>
          <a:lstStyle/>
          <a:p>
            <a:pPr marL="63500" marR="454025">
              <a:lnSpc>
                <a:spcPct val="150000"/>
              </a:lnSpc>
              <a:spcBef>
                <a:spcPts val="800"/>
              </a:spcBef>
              <a:spcAft>
                <a:spcPts val="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‘rating’ column contains values such as ‘NEW’, which is for new restaurants and ‘-’, for those restaurants which are not rated. We will remove these records along with nan.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approx_cost</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(for two people)’ column contains values with comma; hence this is considered as object, we will convert it back to float. </a:t>
            </a:r>
          </a:p>
          <a:p>
            <a:pPr marL="63500" marR="454025">
              <a:lnSpc>
                <a:spcPct val="150000"/>
              </a:lnSpc>
              <a:spcBef>
                <a:spcPts val="800"/>
              </a:spcBef>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We will also delete Unnecessary Columns ‘phone’,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url</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Analysis shows we a have total of 8385 restaurants listed in Zomato Bangalore. Restaurant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nu.tree</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is situated in 3 locations. Every outlet of this restaurant for a specific location is having a separate entry based o</a:t>
            </a:r>
            <a:r>
              <a:rPr lang="en-US" sz="2000" dirty="0">
                <a:latin typeface="Times New Roman" panose="02020603050405020304" pitchFamily="18" charset="0"/>
                <a:cs typeface="Times New Roman" panose="02020603050405020304" pitchFamily="18" charset="0"/>
              </a:rPr>
              <a:t>n the features restaurant have such as Dine-out, Buffet &amp; Delivery. i.e. We can have multiple records for the same restaurant in the dataset.</a:t>
            </a:r>
            <a:endParaRPr lang="en-IN" sz="2000" dirty="0">
              <a:latin typeface="Times New Roman" panose="02020603050405020304" pitchFamily="18" charset="0"/>
              <a:cs typeface="Times New Roman" panose="02020603050405020304" pitchFamily="18" charset="0"/>
            </a:endParaRPr>
          </a:p>
          <a:p>
            <a:endParaRPr lang="en-IN" sz="1800" dirty="0"/>
          </a:p>
          <a:p>
            <a:endParaRPr lang="en-IN" dirty="0"/>
          </a:p>
          <a:p>
            <a:endParaRPr lang="en-IN" dirty="0"/>
          </a:p>
          <a:p>
            <a:endParaRPr lang="en-IN" dirty="0"/>
          </a:p>
          <a:p>
            <a:pPr marL="0" indent="0">
              <a:buNone/>
            </a:pPr>
            <a:endParaRPr lang="en-IN" dirty="0"/>
          </a:p>
        </p:txBody>
      </p:sp>
      <p:sp>
        <p:nvSpPr>
          <p:cNvPr id="12"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60924B15-89A2-49B9-953A-5226DCB4F988}"/>
              </a:ext>
            </a:extLst>
          </p:cNvPr>
          <p:cNvSpPr txBox="1"/>
          <p:nvPr/>
        </p:nvSpPr>
        <p:spPr>
          <a:xfrm>
            <a:off x="287524" y="161771"/>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Zomato Restaurant Success Prediction</a:t>
            </a:r>
          </a:p>
        </p:txBody>
      </p:sp>
    </p:spTree>
    <p:extLst>
      <p:ext uri="{BB962C8B-B14F-4D97-AF65-F5344CB8AC3E}">
        <p14:creationId xmlns:p14="http://schemas.microsoft.com/office/powerpoint/2010/main" val="2441312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613" y="659621"/>
            <a:ext cx="7772400" cy="778098"/>
          </a:xfrm>
        </p:spPr>
        <p:txBody>
          <a:bodyPr>
            <a:normAutofit/>
          </a:bodyPr>
          <a:lstStyle/>
          <a:p>
            <a:r>
              <a:rPr lang="en-IN" sz="3600" b="1" dirty="0"/>
              <a:t>Analysis </a:t>
            </a:r>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9</a:t>
            </a:fld>
            <a:endParaRPr lang="en-US"/>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F9F5164D-5D55-4B43-9654-BDB7C3018E5A}"/>
              </a:ext>
            </a:extLst>
          </p:cNvPr>
          <p:cNvSpPr txBox="1"/>
          <p:nvPr/>
        </p:nvSpPr>
        <p:spPr>
          <a:xfrm>
            <a:off x="287524" y="134917"/>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Zomato Restaurant Success Prediction</a:t>
            </a:r>
          </a:p>
        </p:txBody>
      </p:sp>
      <p:pic>
        <p:nvPicPr>
          <p:cNvPr id="13" name="Picture 12">
            <a:extLst>
              <a:ext uri="{FF2B5EF4-FFF2-40B4-BE49-F238E27FC236}">
                <a16:creationId xmlns:a16="http://schemas.microsoft.com/office/drawing/2014/main" id="{475815D1-47E3-4D42-90AF-47C09285AE8C}"/>
              </a:ext>
            </a:extLst>
          </p:cNvPr>
          <p:cNvPicPr>
            <a:picLocks noChangeAspect="1"/>
          </p:cNvPicPr>
          <p:nvPr/>
        </p:nvPicPr>
        <p:blipFill>
          <a:blip r:embed="rId2"/>
          <a:stretch>
            <a:fillRect/>
          </a:stretch>
        </p:blipFill>
        <p:spPr>
          <a:xfrm>
            <a:off x="238164" y="2017614"/>
            <a:ext cx="8506290" cy="3664689"/>
          </a:xfrm>
          <a:prstGeom prst="rect">
            <a:avLst/>
          </a:prstGeom>
        </p:spPr>
      </p:pic>
      <p:sp>
        <p:nvSpPr>
          <p:cNvPr id="15" name="Rectangle 14">
            <a:extLst>
              <a:ext uri="{FF2B5EF4-FFF2-40B4-BE49-F238E27FC236}">
                <a16:creationId xmlns:a16="http://schemas.microsoft.com/office/drawing/2014/main" id="{E7EB424A-0519-4571-B58A-B78CB10B5E37}"/>
              </a:ext>
            </a:extLst>
          </p:cNvPr>
          <p:cNvSpPr/>
          <p:nvPr/>
        </p:nvSpPr>
        <p:spPr>
          <a:xfrm>
            <a:off x="766751" y="1540724"/>
            <a:ext cx="2425922" cy="369332"/>
          </a:xfrm>
          <a:prstGeom prst="rect">
            <a:avLst/>
          </a:prstGeom>
        </p:spPr>
        <p:txBody>
          <a:bodyPr wrap="none">
            <a:spAutoFit/>
          </a:bodyPr>
          <a:lstStyle/>
          <a:p>
            <a:pPr marL="285750" indent="-285750" algn="ctr">
              <a:buFont typeface="Arial" panose="020B0604020202020204" pitchFamily="34" charset="0"/>
              <a:buChar char="•"/>
            </a:pPr>
            <a:r>
              <a:rPr lang="en-US" dirty="0">
                <a:ln w="0"/>
                <a:effectLst>
                  <a:outerShdw blurRad="38100" dist="19050" dir="2700000" algn="tl" rotWithShape="0">
                    <a:schemeClr val="dk1">
                      <a:alpha val="40000"/>
                    </a:schemeClr>
                  </a:outerShdw>
                </a:effectLst>
              </a:rPr>
              <a:t>Most Voted Restaurants</a:t>
            </a:r>
          </a:p>
        </p:txBody>
      </p:sp>
    </p:spTree>
    <p:extLst>
      <p:ext uri="{BB962C8B-B14F-4D97-AF65-F5344CB8AC3E}">
        <p14:creationId xmlns:p14="http://schemas.microsoft.com/office/powerpoint/2010/main" val="34984839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990</TotalTime>
  <Words>1622</Words>
  <Application>Microsoft Office PowerPoint</Application>
  <PresentationFormat>On-screen Show (4:3)</PresentationFormat>
  <Paragraphs>192</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Franklin Gothic Book</vt:lpstr>
      <vt:lpstr>Perpetua</vt:lpstr>
      <vt:lpstr>Times New Roman</vt:lpstr>
      <vt:lpstr>Wingdings 2</vt:lpstr>
      <vt:lpstr>Equity</vt:lpstr>
      <vt:lpstr> </vt:lpstr>
      <vt:lpstr>Introduction</vt:lpstr>
      <vt:lpstr>PowerPoint Presentation</vt:lpstr>
      <vt:lpstr>Overall Description</vt:lpstr>
      <vt:lpstr>Exploratory Data Analysis</vt:lpstr>
      <vt:lpstr>Proposed Methodology</vt:lpstr>
      <vt:lpstr>Dataset </vt:lpstr>
      <vt:lpstr> Data Cleaning</vt:lpstr>
      <vt:lpstr>Analysis </vt:lpstr>
      <vt:lpstr>PowerPoint Presentation</vt:lpstr>
      <vt:lpstr>PowerPoint Presentation</vt:lpstr>
      <vt:lpstr>PowerPoint Presentation</vt:lpstr>
      <vt:lpstr>PowerPoint Presentation</vt:lpstr>
      <vt:lpstr>PowerPoint Presentation</vt:lpstr>
      <vt:lpstr>PowerPoint Presentation</vt:lpstr>
      <vt:lpstr>Model Building</vt:lpstr>
      <vt:lpstr>PowerPoint Presentation</vt:lpstr>
      <vt:lpstr>Results</vt:lpstr>
      <vt:lpstr>Conclusion :</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ARM ROBOT FOR PICK AND PLACE</dc:title>
  <dc:creator>HP</dc:creator>
  <cp:lastModifiedBy>Amol Katkar</cp:lastModifiedBy>
  <cp:revision>170</cp:revision>
  <dcterms:created xsi:type="dcterms:W3CDTF">2018-10-15T16:28:03Z</dcterms:created>
  <dcterms:modified xsi:type="dcterms:W3CDTF">2021-09-30T16:51:04Z</dcterms:modified>
</cp:coreProperties>
</file>