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2" d="100"/>
          <a:sy n="62" d="100"/>
        </p:scale>
        <p:origin x="792" y="5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28/10/2022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28/10/2022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6150"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4"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8"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2"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4"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39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1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38"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198"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9222"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10246"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11270"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10/28/2022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5126"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66"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linkedin.com/in/ganesh-khawale-67a0a0219" TargetMode="External"/><Relationship Id="rId3" Type="http://schemas.openxmlformats.org/officeDocument/2006/relationships/hyperlink" Target="mailto:raubins.raj@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drive.google.com/drive/folders/1Ki3-GaheJ006laNI0msKne75Lg_00bSG?usp=sharing" TargetMode="External"/><Relationship Id="rId5" Type="http://schemas.openxmlformats.org/officeDocument/2006/relationships/image" Target="../media/image14.png"/><Relationship Id="rId10" Type="http://schemas.openxmlformats.org/officeDocument/2006/relationships/image" Target="../media/image17.jpeg"/><Relationship Id="rId4" Type="http://schemas.openxmlformats.org/officeDocument/2006/relationships/hyperlink" Target="https://github.com/AkashChewale/PMS-Backend.git" TargetMode="External"/><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686453449"/>
              </p:ext>
            </p:extLst>
          </p:nvPr>
        </p:nvGraphicFramePr>
        <p:xfrm>
          <a:off x="9220200" y="1143001"/>
          <a:ext cx="3048000" cy="4728114"/>
        </p:xfrm>
        <a:graphic>
          <a:graphicData uri="http://schemas.openxmlformats.org/drawingml/2006/table">
            <a:tbl>
              <a:tblPr firstRow="1" bandRow="1">
                <a:tableStyleId>{0E3FDE45-AF77-4B5C-9715-49D594BDF05E}</a:tableStyleId>
              </a:tblPr>
              <a:tblGrid>
                <a:gridCol w="762000">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444183">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2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44183">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spring Data repositories</a:t>
                      </a:r>
                      <a:endParaRPr lang="en-US" sz="700" dirty="0">
                        <a:solidFill>
                          <a:schemeClr val="tx1"/>
                        </a:solidFill>
                      </a:endParaRPr>
                    </a:p>
                  </a:txBody>
                  <a:tcPr/>
                </a:tc>
                <a:extLst>
                  <a:ext uri="{0D108BD9-81ED-4DB2-BD59-A6C34878D82A}">
                    <a16:rowId xmlns:a16="http://schemas.microsoft.com/office/drawing/2014/main" val="668073409"/>
                  </a:ext>
                </a:extLst>
              </a:tr>
              <a:tr h="56263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Swagger API documents, Email Service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Hystrix, Config Server, Spring Gateway</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Services, Modules, Routing, Forms &amp; Validation, </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3257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a:t>
                      </a:r>
                    </a:p>
                  </a:txBody>
                  <a:tcPr/>
                </a:tc>
                <a:extLst>
                  <a:ext uri="{0D108BD9-81ED-4DB2-BD59-A6C34878D82A}">
                    <a16:rowId xmlns:a16="http://schemas.microsoft.com/office/drawing/2014/main" val="229868009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TypeScript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a:ln>
                            <a:noFill/>
                          </a:ln>
                          <a:solidFill>
                            <a:schemeClr val="tx1"/>
                          </a:solidFill>
                          <a:effectLst/>
                          <a:uLnTx/>
                          <a:uFillTx/>
                          <a:latin typeface="+mn-lt"/>
                          <a:ea typeface="+mn-ea"/>
                          <a:cs typeface="+mn-cs"/>
                        </a:rPr>
                        <a:t>Reusable templates, </a:t>
                      </a:r>
                      <a:r>
                        <a:rPr kumimoji="0" lang="en-US" sz="700" u="none" strike="noStrike" kern="1200" cap="none" spc="0" normalizeH="0" baseline="0" dirty="0">
                          <a:ln>
                            <a:noFill/>
                          </a:ln>
                          <a:solidFill>
                            <a:schemeClr val="tx1"/>
                          </a:solidFill>
                          <a:effectLst/>
                          <a:uLnTx/>
                          <a:uFillTx/>
                          <a:latin typeface="+mn-lt"/>
                          <a:ea typeface="+mn-ea"/>
                          <a:cs typeface="+mn-cs"/>
                        </a:rPr>
                        <a:t>Bootstrap</a:t>
                      </a:r>
                    </a:p>
                  </a:txBody>
                  <a:tcPr/>
                </a:tc>
                <a:extLst>
                  <a:ext uri="{0D108BD9-81ED-4DB2-BD59-A6C34878D82A}">
                    <a16:rowId xmlns:a16="http://schemas.microsoft.com/office/drawing/2014/main" val="9512774"/>
                  </a:ext>
                </a:extLst>
              </a:tr>
              <a:tr h="26025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 Leadership</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2185987"/>
          </a:xfrm>
        </p:spPr>
        <p:txBody>
          <a:bodyPr/>
          <a:lstStyle/>
          <a:p>
            <a:pPr eaLnBrk="1" hangingPunct="1">
              <a:lnSpc>
                <a:spcPct val="114000"/>
              </a:lnSpc>
            </a:pPr>
            <a:r>
              <a:rPr lang="en-US" altLang="en-US" b="1" dirty="0"/>
              <a:t>Pharmacy Management Application</a:t>
            </a:r>
          </a:p>
          <a:p>
            <a:pPr eaLnBrk="1" hangingPunct="1">
              <a:lnSpc>
                <a:spcPct val="114000"/>
              </a:lnSpc>
            </a:pPr>
            <a:r>
              <a:rPr lang="en-IN" altLang="en-US" dirty="0"/>
              <a:t>Completed end to end case study of Pharmacy Management Application along with JWT authentication, Swagger and </a:t>
            </a:r>
            <a:r>
              <a:rPr lang="en-IN" altLang="en-US" dirty="0" err="1"/>
              <a:t>MongoDb</a:t>
            </a:r>
            <a:r>
              <a:rPr lang="en-IN" altLang="en-US" dirty="0"/>
              <a:t> database, responsive UI with</a:t>
            </a:r>
            <a:r>
              <a:rPr lang="en-US" altLang="en-US" dirty="0"/>
              <a:t> CSS, Bootstrap and Angular used for user interface. Using Microservices architecture with spring boot, spring security, </a:t>
            </a:r>
            <a:r>
              <a:rPr lang="en-US" altLang="en-US" dirty="0" err="1"/>
              <a:t>springcloud</a:t>
            </a:r>
            <a:r>
              <a:rPr lang="en-US" altLang="en-US" dirty="0"/>
              <a:t> </a:t>
            </a:r>
            <a:r>
              <a:rPr lang="en-US" altLang="en-US" dirty="0" err="1"/>
              <a:t>api</a:t>
            </a:r>
            <a:r>
              <a:rPr lang="en-US" altLang="en-US" dirty="0"/>
              <a:t> gateway, Eureka server &amp; external </a:t>
            </a:r>
            <a:r>
              <a:rPr lang="en-US" altLang="en-US" dirty="0" err="1"/>
              <a:t>api</a:t>
            </a:r>
            <a:r>
              <a:rPr lang="en-US" altLang="en-US" dirty="0"/>
              <a:t> gateway.</a:t>
            </a:r>
            <a:endParaRPr lang="en-IN" altLang="nl-NL" b="1" dirty="0"/>
          </a:p>
          <a:p>
            <a:pPr eaLnBrk="1" hangingPunct="1">
              <a:lnSpc>
                <a:spcPct val="114000"/>
              </a:lnSpc>
            </a:pPr>
            <a:r>
              <a:rPr lang="en-IN" altLang="en-US" b="1" dirty="0"/>
              <a:t>Aws Certified Cloud Practitioner</a:t>
            </a:r>
          </a:p>
          <a:p>
            <a:pPr eaLnBrk="1" hangingPunct="1">
              <a:lnSpc>
                <a:spcPct val="114000"/>
              </a:lnSpc>
            </a:pPr>
            <a:r>
              <a:rPr lang="en-IN" altLang="en-US" b="1" dirty="0"/>
              <a:t>Coursera</a:t>
            </a:r>
            <a:r>
              <a:rPr lang="en-IN" altLang="en-US" dirty="0"/>
              <a:t>: Agile Software Development Certificate</a:t>
            </a:r>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67758" y="1522414"/>
            <a:ext cx="2846931" cy="330200"/>
          </a:xfrm>
        </p:spPr>
        <p:txBody>
          <a:bodyPr/>
          <a:lstStyle/>
          <a:p>
            <a:pPr eaLnBrk="1" hangingPunct="1"/>
            <a:r>
              <a:rPr lang="nl-NL" altLang="nl-NL" dirty="0">
                <a:hlinkClick r:id="rId3"/>
              </a:rPr>
              <a:t>ganesh-dattatray.khawale@capgemini.com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250612" y="1829604"/>
            <a:ext cx="2382837" cy="330200"/>
          </a:xfrm>
        </p:spPr>
        <p:txBody>
          <a:bodyPr/>
          <a:lstStyle/>
          <a:p>
            <a:pPr eaLnBrk="1" hangingPunct="1"/>
            <a:r>
              <a:rPr lang="nl-NL" altLang="nl-NL" dirty="0"/>
              <a:t>+91 9764636532</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672557"/>
            <a:ext cx="4057650" cy="2509043"/>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err="1"/>
              <a:t>Springboot</a:t>
            </a:r>
            <a:r>
              <a:rPr lang="en-US" b="1" dirty="0"/>
              <a:t>, Spring Security, Spring Cloud API Gateway,</a:t>
            </a:r>
            <a:r>
              <a:rPr lang="en-US" dirty="0"/>
              <a:t> Eureka server, External </a:t>
            </a:r>
            <a:r>
              <a:rPr lang="en-US" dirty="0" err="1"/>
              <a:t>Api</a:t>
            </a:r>
            <a:r>
              <a:rPr lang="en-US" dirty="0"/>
              <a:t> gateway</a:t>
            </a:r>
          </a:p>
          <a:p>
            <a:pPr marL="171450" indent="-171450">
              <a:buFont typeface="Arial" panose="020B0604020202020204" pitchFamily="34" charset="0"/>
              <a:buChar char="•"/>
            </a:pPr>
            <a:r>
              <a:rPr lang="en-US" dirty="0"/>
              <a:t>Hands on experience in creating </a:t>
            </a:r>
            <a:r>
              <a:rPr lang="en-US" b="1" dirty="0"/>
              <a:t>Single page Web</a:t>
            </a:r>
            <a:r>
              <a:rPr lang="en-US" dirty="0"/>
              <a:t> Application in </a:t>
            </a:r>
            <a:r>
              <a:rPr lang="en-US" b="1" dirty="0"/>
              <a:t>Angular</a:t>
            </a:r>
            <a:r>
              <a:rPr lang="en-US" dirty="0"/>
              <a:t>, Angular reactive forms, angular routing, CSS, Bootstrap</a:t>
            </a:r>
          </a:p>
          <a:p>
            <a:pPr marL="171450" indent="-171450">
              <a:buFont typeface="Arial" panose="020B0604020202020204" pitchFamily="34" charset="0"/>
              <a:buChar char="•"/>
            </a:pPr>
            <a:r>
              <a:rPr lang="en-US" dirty="0"/>
              <a:t>Experience in creating documentation with swagger and in </a:t>
            </a:r>
            <a:r>
              <a:rPr lang="en-US" b="1" dirty="0"/>
              <a:t>unit testing using Junit, Mockito</a:t>
            </a:r>
            <a:r>
              <a:rPr lang="en-US" dirty="0"/>
              <a:t> including </a:t>
            </a:r>
            <a:r>
              <a:rPr lang="en-US" b="1" dirty="0"/>
              <a:t>code quality compliance using Sonar cube</a:t>
            </a:r>
          </a:p>
          <a:p>
            <a:pPr marL="171450" indent="-171450">
              <a:buFont typeface="Arial" panose="020B0604020202020204" pitchFamily="34" charset="0"/>
              <a:buChar char="•"/>
            </a:pPr>
            <a:r>
              <a:rPr lang="en-US" dirty="0"/>
              <a:t>Hands on experience of  using </a:t>
            </a:r>
            <a:r>
              <a:rPr lang="en-US" b="1" dirty="0"/>
              <a:t>MongoDB</a:t>
            </a:r>
            <a:r>
              <a:rPr lang="en-US" dirty="0"/>
              <a:t> and </a:t>
            </a:r>
            <a:r>
              <a:rPr lang="en-US" b="1" dirty="0" err="1"/>
              <a:t>Mysql</a:t>
            </a:r>
            <a:r>
              <a:rPr lang="en-US" dirty="0"/>
              <a:t> database.</a:t>
            </a:r>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Ganesh Dattatray Khawale</a:t>
            </a:r>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6"/>
            <a:extLst>
              <a:ext uri="{FF2B5EF4-FFF2-40B4-BE49-F238E27FC236}">
                <a16:creationId xmlns:a16="http://schemas.microsoft.com/office/drawing/2014/main" id="{568E79A1-196A-4599-9F1F-AD39B99F12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55025" y="6331743"/>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hlinkClick r:id="rId8" action="ppaction://hlinkfile"/>
            <a:extLst>
              <a:ext uri="{FF2B5EF4-FFF2-40B4-BE49-F238E27FC236}">
                <a16:creationId xmlns:a16="http://schemas.microsoft.com/office/drawing/2014/main" id="{89622B52-B834-40D0-9BA5-24EF14F2A61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25014" y="1970106"/>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Electrical </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2019 - 2022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sp>
        <p:nvSpPr>
          <p:cNvPr id="7" name="Picture Placeholder 6">
            <a:extLst>
              <a:ext uri="{FF2B5EF4-FFF2-40B4-BE49-F238E27FC236}">
                <a16:creationId xmlns:a16="http://schemas.microsoft.com/office/drawing/2014/main" id="{DC9CA59C-13BD-47CF-97FB-2F41EC829632}"/>
              </a:ext>
            </a:extLst>
          </p:cNvPr>
          <p:cNvSpPr>
            <a:spLocks noGrp="1"/>
          </p:cNvSpPr>
          <p:nvPr>
            <p:ph type="pic" sz="quarter" idx="46"/>
          </p:nvPr>
        </p:nvSpPr>
        <p:spPr/>
      </p:sp>
      <p:pic>
        <p:nvPicPr>
          <p:cNvPr id="20" name="Google Shape;59;p7">
            <a:extLst>
              <a:ext uri="{FF2B5EF4-FFF2-40B4-BE49-F238E27FC236}">
                <a16:creationId xmlns:a16="http://schemas.microsoft.com/office/drawing/2014/main" id="{2F341940-940A-4108-B9F3-71E78C14724A}"/>
              </a:ext>
            </a:extLst>
          </p:cNvPr>
          <p:cNvPicPr preferRelativeResize="0"/>
          <p:nvPr/>
        </p:nvPicPr>
        <p:blipFill>
          <a:blip r:embed="rId10">
            <a:extLst>
              <a:ext uri="{28A0092B-C50C-407E-A947-70E740481C1C}">
                <a14:useLocalDpi xmlns:a14="http://schemas.microsoft.com/office/drawing/2010/main" val="0"/>
              </a:ext>
            </a:extLst>
          </a:blip>
          <a:srcRect t="7503" b="7503"/>
          <a:stretch/>
        </p:blipFill>
        <p:spPr>
          <a:xfrm>
            <a:off x="354847" y="287492"/>
            <a:ext cx="1812183" cy="1735628"/>
          </a:xfrm>
          <a:prstGeom prst="ellipse">
            <a:avLst/>
          </a:prstGeom>
          <a:noFill/>
          <a:ln>
            <a:noFill/>
          </a:ln>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4089</TotalTime>
  <Words>337</Words>
  <Application>Microsoft Office PowerPoint</Application>
  <PresentationFormat>Widescreen</PresentationFormat>
  <Paragraphs>59</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Khawale, Ganesh Dattatray</cp:lastModifiedBy>
  <cp:revision>103</cp:revision>
  <dcterms:created xsi:type="dcterms:W3CDTF">2020-09-22T06:24:34Z</dcterms:created>
  <dcterms:modified xsi:type="dcterms:W3CDTF">2022-10-28T08:31:03Z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