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docx" ContentType="application/vnd.openxmlformats-officedocument.wordprocessingml.documen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5" r:id="rId10"/>
    <p:sldId id="266" r:id="rId11"/>
    <p:sldId id="267" r:id="rId12"/>
    <p:sldId id="268" r:id="rId13"/>
    <p:sldId id="269" r:id="rId14"/>
    <p:sldId id="263" r:id="rId15"/>
    <p:sldId id="264" r:id="rId16"/>
    <p:sldId id="270" r:id="rId17"/>
    <p:sldId id="271" r:id="rId18"/>
    <p:sldId id="272" r:id="rId19"/>
    <p:sldId id="273" r:id="rId20"/>
    <p:sldId id="274" r:id="rId21"/>
    <p:sldId id="275" r:id="rId22"/>
    <p:sldId id="277" r:id="rId23"/>
    <p:sldId id="278" r:id="rId24"/>
    <p:sldId id="281" r:id="rId25"/>
    <p:sldId id="280" r:id="rId26"/>
    <p:sldId id="282" r:id="rId27"/>
    <p:sldId id="283" r:id="rId28"/>
    <p:sldId id="284" r:id="rId29"/>
    <p:sldId id="279" r:id="rId30"/>
    <p:sldId id="285" r:id="rId31"/>
    <p:sldId id="286" r:id="rId32"/>
    <p:sldId id="287" r:id="rId33"/>
    <p:sldId id="288" r:id="rId34"/>
    <p:sldId id="290" r:id="rId35"/>
    <p:sldId id="291"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46"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802995D-DEBB-4D6A-BD61-D1C774E2180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794195-E122-4805-9A2E-DF4F8AFDDDE1}"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802995D-DEBB-4D6A-BD61-D1C774E2180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794195-E122-4805-9A2E-DF4F8AFDDDE1}"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802995D-DEBB-4D6A-BD61-D1C774E2180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794195-E122-4805-9A2E-DF4F8AFDDDE1}"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802995D-DEBB-4D6A-BD61-D1C774E2180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794195-E122-4805-9A2E-DF4F8AFDDDE1}"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802995D-DEBB-4D6A-BD61-D1C774E2180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794195-E122-4805-9A2E-DF4F8AFDDDE1}"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802995D-DEBB-4D6A-BD61-D1C774E2180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794195-E122-4805-9A2E-DF4F8AFDDDE1}"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802995D-DEBB-4D6A-BD61-D1C774E2180E}"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794195-E122-4805-9A2E-DF4F8AFDDDE1}"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802995D-DEBB-4D6A-BD61-D1C774E2180E}"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794195-E122-4805-9A2E-DF4F8AFDDDE1}"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02995D-DEBB-4D6A-BD61-D1C774E2180E}"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794195-E122-4805-9A2E-DF4F8AFDDDE1}"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802995D-DEBB-4D6A-BD61-D1C774E2180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794195-E122-4805-9A2E-DF4F8AFDDDE1}"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802995D-DEBB-4D6A-BD61-D1C774E2180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794195-E122-4805-9A2E-DF4F8AFDDDE1}"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2995D-DEBB-4D6A-BD61-D1C774E2180E}"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794195-E122-4805-9A2E-DF4F8AFDDDE1}"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6.emf"/><Relationship Id="rId1" Type="http://schemas.openxmlformats.org/officeDocument/2006/relationships/package" Target="../embeddings/Document4.docx"/></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10.emf"/><Relationship Id="rId1" Type="http://schemas.openxmlformats.org/officeDocument/2006/relationships/package" Target="../embeddings/Document5.docx"/></Relationships>
</file>

<file path=ppt/slides/_rels/slide19.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11.emf"/><Relationship Id="rId1" Type="http://schemas.openxmlformats.org/officeDocument/2006/relationships/package" Target="../embeddings/Document6.docx"/></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12.emf"/><Relationship Id="rId1" Type="http://schemas.openxmlformats.org/officeDocument/2006/relationships/package" Target="../embeddings/Document7.docx"/></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4.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15.emf"/><Relationship Id="rId1" Type="http://schemas.openxmlformats.org/officeDocument/2006/relationships/package" Target="../embeddings/Document8.docx"/></Relationships>
</file>

<file path=ppt/slides/_rels/slide25.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16.emf"/><Relationship Id="rId1" Type="http://schemas.openxmlformats.org/officeDocument/2006/relationships/package" Target="../embeddings/Document9.docx"/></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19.emf"/><Relationship Id="rId1" Type="http://schemas.openxmlformats.org/officeDocument/2006/relationships/package" Target="../embeddings/Document10.docx"/></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2.xml"/><Relationship Id="rId2" Type="http://schemas.openxmlformats.org/officeDocument/2006/relationships/image" Target="../media/image20.emf"/><Relationship Id="rId1" Type="http://schemas.openxmlformats.org/officeDocument/2006/relationships/package" Target="../embeddings/Document11.docx"/></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32.xml.rels><?xml version="1.0" encoding="UTF-8" standalone="yes"?>
<Relationships xmlns="http://schemas.openxmlformats.org/package/2006/relationships"><Relationship Id="rId5" Type="http://schemas.openxmlformats.org/officeDocument/2006/relationships/vmlDrawing" Target="../drawings/vmlDrawing12.vml"/><Relationship Id="rId4" Type="http://schemas.openxmlformats.org/officeDocument/2006/relationships/slideLayout" Target="../slideLayouts/slideLayout2.xml"/><Relationship Id="rId3" Type="http://schemas.openxmlformats.org/officeDocument/2006/relationships/image" Target="../media/image23.png"/><Relationship Id="rId2" Type="http://schemas.openxmlformats.org/officeDocument/2006/relationships/image" Target="../media/image22.emf"/><Relationship Id="rId1" Type="http://schemas.openxmlformats.org/officeDocument/2006/relationships/package" Target="../embeddings/Document12.docx"/></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3.emf"/><Relationship Id="rId1" Type="http://schemas.openxmlformats.org/officeDocument/2006/relationships/package" Target="../embeddings/Document1.docx"/></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4.emf"/><Relationship Id="rId1" Type="http://schemas.openxmlformats.org/officeDocument/2006/relationships/package" Target="../embeddings/Document2.docx"/></Relationships>
</file>

<file path=ppt/slides/_rels/slide9.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5.emf"/><Relationship Id="rId1" Type="http://schemas.openxmlformats.org/officeDocument/2006/relationships/package" Target="../embeddings/Document3.docx"/></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Supervised Learning Networks</a:t>
            </a:r>
            <a:endParaRPr lang="en-US" dirty="0"/>
          </a:p>
        </p:txBody>
      </p:sp>
      <p:sp>
        <p:nvSpPr>
          <p:cNvPr id="3" name="Subtitle 2"/>
          <p:cNvSpPr>
            <a:spLocks noGrp="1"/>
          </p:cNvSpPr>
          <p:nvPr>
            <p:ph type="subTitle" idx="1"/>
          </p:nvPr>
        </p:nvSpPr>
        <p:spPr/>
        <p:txBody>
          <a:bodyPr/>
          <a:lstStyle/>
          <a:p>
            <a:r>
              <a:rPr lang="en-US" dirty="0" smtClean="0"/>
              <a:t>Prof. J. </a:t>
            </a:r>
            <a:r>
              <a:rPr lang="en-US" dirty="0" err="1" smtClean="0"/>
              <a:t>Ujwala</a:t>
            </a:r>
            <a:r>
              <a:rPr lang="en-US" dirty="0" smtClean="0"/>
              <a:t> </a:t>
            </a:r>
            <a:r>
              <a:rPr lang="en-US" dirty="0" err="1" smtClean="0"/>
              <a:t>Rekha</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Perceptron Learning Procedure</a:t>
            </a:r>
            <a:endParaRPr lang="en-US" dirty="0"/>
          </a:p>
        </p:txBody>
      </p:sp>
      <p:sp>
        <p:nvSpPr>
          <p:cNvPr id="3" name="Content Placeholder 2"/>
          <p:cNvSpPr>
            <a:spLocks noGrp="1"/>
          </p:cNvSpPr>
          <p:nvPr>
            <p:ph idx="1"/>
          </p:nvPr>
        </p:nvSpPr>
        <p:spPr/>
        <p:txBody>
          <a:bodyPr>
            <a:normAutofit fontScale="92500"/>
          </a:bodyPr>
          <a:lstStyle/>
          <a:p>
            <a:pPr algn="just"/>
            <a:r>
              <a:rPr lang="en-US" dirty="0" smtClean="0">
                <a:latin typeface="Times New Roman" panose="02020603050405020304" pitchFamily="18" charset="0"/>
                <a:cs typeface="Times New Roman" panose="02020603050405020304" pitchFamily="18" charset="0"/>
              </a:rPr>
              <a:t>Here we describe what Rosenblatt defined as an error-corrective reinforcement learning procedure:</a:t>
            </a:r>
            <a:endParaRPr lang="en-US" dirty="0" smtClean="0">
              <a:latin typeface="Times New Roman" panose="02020603050405020304" pitchFamily="18" charset="0"/>
              <a:cs typeface="Times New Roman" panose="02020603050405020304" pitchFamily="18" charset="0"/>
            </a:endParaRPr>
          </a:p>
          <a:p>
            <a:pPr lvl="1" algn="just"/>
            <a:r>
              <a:rPr lang="en-US" dirty="0" smtClean="0">
                <a:latin typeface="Times New Roman" panose="02020603050405020304" pitchFamily="18" charset="0"/>
                <a:cs typeface="Times New Roman" panose="02020603050405020304" pitchFamily="18" charset="0"/>
              </a:rPr>
              <a:t>Compute the mismatch between the obtained value and the expected value for the training example</a:t>
            </a:r>
            <a:endParaRPr lang="en-US" dirty="0" smtClean="0">
              <a:latin typeface="Times New Roman" panose="02020603050405020304" pitchFamily="18" charset="0"/>
              <a:cs typeface="Times New Roman" panose="02020603050405020304" pitchFamily="18" charset="0"/>
            </a:endParaRPr>
          </a:p>
          <a:p>
            <a:pPr lvl="1" algn="just"/>
            <a:r>
              <a:rPr lang="en-US" dirty="0" smtClean="0">
                <a:latin typeface="Times New Roman" panose="02020603050405020304" pitchFamily="18" charset="0"/>
                <a:cs typeface="Times New Roman" panose="02020603050405020304" pitchFamily="18" charset="0"/>
              </a:rPr>
              <a:t>If the obtained and expected values match, do nothing</a:t>
            </a:r>
            <a:endParaRPr lang="en-US" dirty="0" smtClean="0">
              <a:latin typeface="Times New Roman" panose="02020603050405020304" pitchFamily="18" charset="0"/>
              <a:cs typeface="Times New Roman" panose="02020603050405020304" pitchFamily="18" charset="0"/>
            </a:endParaRPr>
          </a:p>
          <a:p>
            <a:pPr lvl="1" algn="just"/>
            <a:r>
              <a:rPr lang="en-US" dirty="0" smtClean="0">
                <a:latin typeface="Times New Roman" panose="02020603050405020304" pitchFamily="18" charset="0"/>
                <a:cs typeface="Times New Roman" panose="02020603050405020304" pitchFamily="18" charset="0"/>
              </a:rPr>
              <a:t>If the obtained and expected values do not match, compute the difference or delta between those values</a:t>
            </a:r>
            <a:endParaRPr lang="en-US" dirty="0" smtClean="0">
              <a:latin typeface="Times New Roman" panose="02020603050405020304" pitchFamily="18" charset="0"/>
              <a:cs typeface="Times New Roman" panose="02020603050405020304" pitchFamily="18" charset="0"/>
            </a:endParaRPr>
          </a:p>
          <a:p>
            <a:pPr lvl="1" algn="just"/>
            <a:r>
              <a:rPr lang="en-US" dirty="0" smtClean="0">
                <a:latin typeface="Times New Roman" panose="02020603050405020304" pitchFamily="18" charset="0"/>
                <a:cs typeface="Times New Roman" panose="02020603050405020304" pitchFamily="18" charset="0"/>
              </a:rPr>
              <a:t>Use the delta value to update the weights of the network</a:t>
            </a: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Perceptron Learning Procedure</a:t>
            </a:r>
            <a:endParaRPr lang="en-US" dirty="0"/>
          </a:p>
        </p:txBody>
      </p:sp>
      <p:graphicFrame>
        <p:nvGraphicFramePr>
          <p:cNvPr id="4" name="Object 3"/>
          <p:cNvGraphicFramePr>
            <a:graphicFrameLocks noChangeAspect="1"/>
          </p:cNvGraphicFramePr>
          <p:nvPr/>
        </p:nvGraphicFramePr>
        <p:xfrm>
          <a:off x="914400" y="1295400"/>
          <a:ext cx="7543800" cy="5029200"/>
        </p:xfrm>
        <a:graphic>
          <a:graphicData uri="http://schemas.openxmlformats.org/presentationml/2006/ole">
            <mc:AlternateContent xmlns:mc="http://schemas.openxmlformats.org/markup-compatibility/2006">
              <mc:Choice xmlns:v="urn:schemas-microsoft-com:vml" Requires="v">
                <p:oleObj spid="_x0000_s4097" name="Document" r:id="rId1" imgW="6083300" imgH="5913755" progId="Word.Document.12">
                  <p:embed/>
                </p:oleObj>
              </mc:Choice>
              <mc:Fallback>
                <p:oleObj name="Document" r:id="rId1" imgW="6083300" imgH="5913755" progId="Word.Document.12">
                  <p:embed/>
                  <p:pic>
                    <p:nvPicPr>
                      <p:cNvPr id="0" name="Picture 4096"/>
                      <p:cNvPicPr>
                        <a:picLocks noChangeAspect="1"/>
                      </p:cNvPicPr>
                      <p:nvPr/>
                    </p:nvPicPr>
                    <p:blipFill>
                      <a:blip r:embed="rId2"/>
                      <a:stretch>
                        <a:fillRect/>
                      </a:stretch>
                    </p:blipFill>
                    <p:spPr>
                      <a:xfrm>
                        <a:off x="914400" y="1295400"/>
                        <a:ext cx="7543800" cy="5029200"/>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Schematic Representation of the Perceptron with the Learning Procedure</a:t>
            </a:r>
            <a:endParaRPr lang="en-US" sz="3200" b="1" dirty="0"/>
          </a:p>
        </p:txBody>
      </p:sp>
      <p:pic>
        <p:nvPicPr>
          <p:cNvPr id="41986" name="Picture 2" descr="https://pabloinsente.github.io/assets/post-5/perceptron-math.png"/>
          <p:cNvPicPr>
            <a:picLocks noChangeAspect="1" noChangeArrowheads="1"/>
          </p:cNvPicPr>
          <p:nvPr/>
        </p:nvPicPr>
        <p:blipFill>
          <a:blip r:embed="rId1"/>
          <a:srcRect/>
          <a:stretch>
            <a:fillRect/>
          </a:stretch>
        </p:blipFill>
        <p:spPr bwMode="auto">
          <a:xfrm>
            <a:off x="155575" y="1362074"/>
            <a:ext cx="8886825" cy="5343526"/>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Multilayer Perceptron</a:t>
            </a:r>
            <a:endParaRPr lang="en-US" dirty="0"/>
          </a:p>
        </p:txBody>
      </p:sp>
      <p:pic>
        <p:nvPicPr>
          <p:cNvPr id="20482" name="Picture 2" descr="https://www.nomidl.com/wp-content/uploads/2022/04/image-7.png"/>
          <p:cNvPicPr>
            <a:picLocks noChangeAspect="1" noChangeArrowheads="1"/>
          </p:cNvPicPr>
          <p:nvPr/>
        </p:nvPicPr>
        <p:blipFill>
          <a:blip r:embed="rId1"/>
          <a:srcRect/>
          <a:stretch>
            <a:fillRect/>
          </a:stretch>
        </p:blipFill>
        <p:spPr bwMode="auto">
          <a:xfrm>
            <a:off x="1143000" y="1524000"/>
            <a:ext cx="7151958" cy="5029200"/>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of Perceptron Model</a:t>
            </a:r>
            <a:endParaRPr lang="en-US" dirty="0"/>
          </a:p>
        </p:txBody>
      </p:sp>
      <p:sp>
        <p:nvSpPr>
          <p:cNvPr id="3" name="Content Placeholder 2"/>
          <p:cNvSpPr>
            <a:spLocks noGrp="1"/>
          </p:cNvSpPr>
          <p:nvPr>
            <p:ph idx="1"/>
          </p:nvPr>
        </p:nvSpPr>
        <p:spPr/>
        <p:txBody>
          <a:bodyPr/>
          <a:lstStyle/>
          <a:p>
            <a:pPr algn="just"/>
            <a:r>
              <a:rPr lang="en-US" dirty="0" smtClean="0"/>
              <a:t>The output of a perceptron can only be a binary number due to the hard limit transfer function.</a:t>
            </a:r>
            <a:endParaRPr lang="en-US" dirty="0" smtClean="0"/>
          </a:p>
          <a:p>
            <a:pPr algn="just"/>
            <a:r>
              <a:rPr lang="en-US" dirty="0" smtClean="0"/>
              <a:t>Perceptron can only be used to classify the linearly separable sets of input vectors.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ADALINE (Adaptive Linear Neuron)</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The ADALINE was introduced shortly after Rosenblatt’s perceptron by Bernard </a:t>
            </a:r>
            <a:r>
              <a:rPr lang="en-US" dirty="0" err="1" smtClean="0"/>
              <a:t>Widrow</a:t>
            </a:r>
            <a:r>
              <a:rPr lang="en-US" dirty="0" smtClean="0"/>
              <a:t> and Ted Hoff.</a:t>
            </a:r>
            <a:endParaRPr lang="en-US" dirty="0" smtClean="0"/>
          </a:p>
          <a:p>
            <a:pPr algn="just"/>
            <a:r>
              <a:rPr lang="en-US" dirty="0" smtClean="0"/>
              <a:t>The main difference between the perceptron and the ADALINE is that the later works by minimizing the mean-squared error of the predictions of a linear function.</a:t>
            </a:r>
            <a:endParaRPr lang="en-US" dirty="0" smtClean="0"/>
          </a:p>
          <a:p>
            <a:pPr algn="just"/>
            <a:r>
              <a:rPr lang="en-US" dirty="0" smtClean="0"/>
              <a:t>This means that the learning procedure is based on the outcome of a linear function rather than on the outcome of a threshold function as in the perceptron.</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smtClean="0"/>
              <a:t>Mathematically, learning from the output of a linear function enables the minimization of a continuous cost or loss function.</a:t>
            </a:r>
            <a:endParaRPr lang="en-US" dirty="0" smtClean="0"/>
          </a:p>
          <a:p>
            <a:pPr algn="just"/>
            <a:r>
              <a:rPr lang="en-US" dirty="0" smtClean="0"/>
              <a:t>The cost function is a measure of the overall badness (or goodness) of the network prediction.</a:t>
            </a:r>
            <a:endParaRPr lang="en-US" dirty="0" smtClean="0"/>
          </a:p>
          <a:p>
            <a:pPr algn="just"/>
            <a:endParaRPr lang="en-US" dirty="0"/>
          </a:p>
        </p:txBody>
      </p:sp>
      <p:sp>
        <p:nvSpPr>
          <p:cNvPr id="4" name="Title 1"/>
          <p:cNvSpPr>
            <a:spLocks noGrp="1"/>
          </p:cNvSpPr>
          <p:nvPr>
            <p:ph type="title"/>
          </p:nvPr>
        </p:nvSpPr>
        <p:spPr>
          <a:xfrm>
            <a:off x="457200" y="274638"/>
            <a:ext cx="8229600" cy="1143000"/>
          </a:xfrm>
        </p:spPr>
        <p:txBody>
          <a:bodyPr/>
          <a:lstStyle/>
          <a:p>
            <a:r>
              <a:rPr lang="en-US" dirty="0" smtClean="0"/>
              <a:t>ADALINE (Adaptive Linear Neuron)</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smtClean="0"/>
              <a:t>ADALINE-Mathematical Formalization</a:t>
            </a:r>
            <a:endParaRPr lang="en-US" b="1" dirty="0"/>
          </a:p>
        </p:txBody>
      </p:sp>
      <p:sp>
        <p:nvSpPr>
          <p:cNvPr id="3" name="Content Placeholder 2"/>
          <p:cNvSpPr>
            <a:spLocks noGrp="1"/>
          </p:cNvSpPr>
          <p:nvPr>
            <p:ph idx="1"/>
          </p:nvPr>
        </p:nvSpPr>
        <p:spPr>
          <a:xfrm>
            <a:off x="457200" y="838200"/>
            <a:ext cx="8229600" cy="3124200"/>
          </a:xfrm>
        </p:spPr>
        <p:txBody>
          <a:bodyPr>
            <a:normAutofit lnSpcReduction="10000"/>
          </a:bodyPr>
          <a:lstStyle/>
          <a:p>
            <a:pPr algn="just"/>
            <a:r>
              <a:rPr lang="en-US" dirty="0" smtClean="0">
                <a:latin typeface="Times New Roman" panose="02020603050405020304" pitchFamily="18" charset="0"/>
                <a:cs typeface="Times New Roman" panose="02020603050405020304" pitchFamily="18" charset="0"/>
              </a:rPr>
              <a:t>Mathematically, the ADALINE is described by:</a:t>
            </a:r>
            <a:endParaRPr lang="en-US" dirty="0" smtClean="0">
              <a:latin typeface="Times New Roman" panose="02020603050405020304" pitchFamily="18" charset="0"/>
              <a:cs typeface="Times New Roman" panose="02020603050405020304" pitchFamily="18" charset="0"/>
            </a:endParaRPr>
          </a:p>
          <a:p>
            <a:pPr lvl="1" algn="just"/>
            <a:r>
              <a:rPr lang="en-US" dirty="0" smtClean="0">
                <a:latin typeface="Times New Roman" panose="02020603050405020304" pitchFamily="18" charset="0"/>
                <a:cs typeface="Times New Roman" panose="02020603050405020304" pitchFamily="18" charset="0"/>
              </a:rPr>
              <a:t>A linear function that aggregates the input signal</a:t>
            </a:r>
            <a:endParaRPr lang="en-US" dirty="0" smtClean="0">
              <a:latin typeface="Times New Roman" panose="02020603050405020304" pitchFamily="18" charset="0"/>
              <a:cs typeface="Times New Roman" panose="02020603050405020304" pitchFamily="18" charset="0"/>
            </a:endParaRPr>
          </a:p>
          <a:p>
            <a:pPr lvl="1" algn="just"/>
            <a:r>
              <a:rPr lang="en-US" dirty="0" smtClean="0">
                <a:latin typeface="Times New Roman" panose="02020603050405020304" pitchFamily="18" charset="0"/>
                <a:cs typeface="Times New Roman" panose="02020603050405020304" pitchFamily="18" charset="0"/>
              </a:rPr>
              <a:t>A learning procedure to adjust connection weights</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The linear aggregation function is the same as in the perceptron:</a:t>
            </a:r>
            <a:endParaRPr lang="en-US" dirty="0">
              <a:latin typeface="Times New Roman" panose="02020603050405020304" pitchFamily="18" charset="0"/>
              <a:cs typeface="Times New Roman" panose="02020603050405020304" pitchFamily="18" charset="0"/>
            </a:endParaRPr>
          </a:p>
        </p:txBody>
      </p:sp>
      <p:pic>
        <p:nvPicPr>
          <p:cNvPr id="46082" name="Picture 2" descr="https://pabloinsente.github.io/assets/post-6/linear-function-adaline.png"/>
          <p:cNvPicPr>
            <a:picLocks noChangeAspect="1" noChangeArrowheads="1"/>
          </p:cNvPicPr>
          <p:nvPr/>
        </p:nvPicPr>
        <p:blipFill>
          <a:blip r:embed="rId1"/>
          <a:srcRect/>
          <a:stretch>
            <a:fillRect/>
          </a:stretch>
        </p:blipFill>
        <p:spPr bwMode="auto">
          <a:xfrm>
            <a:off x="0" y="3657600"/>
            <a:ext cx="9144000" cy="3095625"/>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ADALINE-Threshold Decision Function </a:t>
            </a:r>
            <a:endParaRPr lang="en-US" dirty="0"/>
          </a:p>
        </p:txBody>
      </p:sp>
      <p:graphicFrame>
        <p:nvGraphicFramePr>
          <p:cNvPr id="4" name="Object 3"/>
          <p:cNvGraphicFramePr>
            <a:graphicFrameLocks noChangeAspect="1"/>
          </p:cNvGraphicFramePr>
          <p:nvPr/>
        </p:nvGraphicFramePr>
        <p:xfrm>
          <a:off x="1601788" y="1397000"/>
          <a:ext cx="5938837" cy="4062413"/>
        </p:xfrm>
        <a:graphic>
          <a:graphicData uri="http://schemas.openxmlformats.org/presentationml/2006/ole">
            <mc:AlternateContent xmlns:mc="http://schemas.openxmlformats.org/markup-compatibility/2006">
              <mc:Choice xmlns:v="urn:schemas-microsoft-com:vml" Requires="v">
                <p:oleObj spid="_x0000_s5121" name="Document" r:id="rId1" imgW="5939790" imgH="4068445" progId="Word.Document.12">
                  <p:embed/>
                </p:oleObj>
              </mc:Choice>
              <mc:Fallback>
                <p:oleObj name="Document" r:id="rId1" imgW="5939790" imgH="4068445" progId="Word.Document.12">
                  <p:embed/>
                  <p:pic>
                    <p:nvPicPr>
                      <p:cNvPr id="0" name="Picture 5120"/>
                      <p:cNvPicPr>
                        <a:picLocks noChangeAspect="1"/>
                      </p:cNvPicPr>
                      <p:nvPr/>
                    </p:nvPicPr>
                    <p:blipFill>
                      <a:blip r:embed="rId2"/>
                      <a:stretch>
                        <a:fillRect/>
                      </a:stretch>
                    </p:blipFill>
                    <p:spPr>
                      <a:xfrm>
                        <a:off x="1601788" y="1397000"/>
                        <a:ext cx="5938837" cy="4062413"/>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Perceptron Vs. ADALINE</a:t>
            </a:r>
            <a:endParaRPr lang="en-US" dirty="0"/>
          </a:p>
        </p:txBody>
      </p:sp>
      <p:graphicFrame>
        <p:nvGraphicFramePr>
          <p:cNvPr id="5" name="Object 4"/>
          <p:cNvGraphicFramePr>
            <a:graphicFrameLocks noChangeAspect="1"/>
          </p:cNvGraphicFramePr>
          <p:nvPr/>
        </p:nvGraphicFramePr>
        <p:xfrm>
          <a:off x="1520825" y="1401763"/>
          <a:ext cx="6080125" cy="4678362"/>
        </p:xfrm>
        <a:graphic>
          <a:graphicData uri="http://schemas.openxmlformats.org/presentationml/2006/ole">
            <mc:AlternateContent xmlns:mc="http://schemas.openxmlformats.org/markup-compatibility/2006">
              <mc:Choice xmlns:v="urn:schemas-microsoft-com:vml" Requires="v">
                <p:oleObj spid="_x0000_s6145" name="Document" r:id="rId1" imgW="6083300" imgH="4685030" progId="Word.Document.12">
                  <p:embed/>
                </p:oleObj>
              </mc:Choice>
              <mc:Fallback>
                <p:oleObj name="Document" r:id="rId1" imgW="6083300" imgH="4685030" progId="Word.Document.12">
                  <p:embed/>
                  <p:pic>
                    <p:nvPicPr>
                      <p:cNvPr id="0" name="Picture 6144"/>
                      <p:cNvPicPr>
                        <a:picLocks noChangeAspect="1"/>
                      </p:cNvPicPr>
                      <p:nvPr/>
                    </p:nvPicPr>
                    <p:blipFill>
                      <a:blip r:embed="rId2"/>
                      <a:stretch>
                        <a:fillRect/>
                      </a:stretch>
                    </p:blipFill>
                    <p:spPr>
                      <a:xfrm>
                        <a:off x="1520825" y="1401763"/>
                        <a:ext cx="6080125" cy="4678362"/>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Perceptron?</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Perceptron is one of the simplest ANN architecture.</a:t>
            </a:r>
            <a:endParaRPr lang="en-US" dirty="0" smtClean="0"/>
          </a:p>
          <a:p>
            <a:pPr algn="just"/>
            <a:r>
              <a:rPr lang="en-US" dirty="0" smtClean="0"/>
              <a:t>It was introduced by Frank Rosenblatt in 1957</a:t>
            </a:r>
            <a:endParaRPr lang="en-US" dirty="0" smtClean="0"/>
          </a:p>
          <a:p>
            <a:pPr algn="just"/>
            <a:r>
              <a:rPr lang="en-US" dirty="0" smtClean="0"/>
              <a:t>It is a feed forward neural network consisting of a single layer of input nodes that are fully connected to a layer of output nodes.</a:t>
            </a:r>
            <a:endParaRPr lang="en-US" dirty="0" smtClean="0"/>
          </a:p>
          <a:p>
            <a:pPr algn="just"/>
            <a:r>
              <a:rPr lang="en-US" dirty="0" smtClean="0"/>
              <a:t>It can learn the linearly separable patterns.</a:t>
            </a:r>
            <a:endParaRPr lang="en-US" dirty="0" smtClean="0"/>
          </a:p>
          <a:p>
            <a:pPr algn="just"/>
            <a:r>
              <a:rPr lang="en-US" dirty="0" smtClean="0"/>
              <a:t>It uses slightly different types of artificial neurons known as threshold logic units (TLU).</a:t>
            </a:r>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Perceptron Vs. ADALINE</a:t>
            </a:r>
            <a:endParaRPr lang="en-US" dirty="0"/>
          </a:p>
        </p:txBody>
      </p:sp>
      <p:sp>
        <p:nvSpPr>
          <p:cNvPr id="3" name="Content Placeholder 2"/>
          <p:cNvSpPr>
            <a:spLocks noGrp="1"/>
          </p:cNvSpPr>
          <p:nvPr>
            <p:ph idx="1"/>
          </p:nvPr>
        </p:nvSpPr>
        <p:spPr/>
        <p:txBody>
          <a:bodyPr/>
          <a:lstStyle/>
          <a:p>
            <a:pPr lvl="0" algn="just"/>
            <a:r>
              <a:rPr lang="en-US" dirty="0" smtClean="0">
                <a:latin typeface="Times New Roman" panose="02020603050405020304" pitchFamily="18" charset="0"/>
                <a:cs typeface="Times New Roman" panose="02020603050405020304" pitchFamily="18" charset="0"/>
              </a:rPr>
              <a:t>It means that the ADALINE can learn even when no classification mistake has been made.</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Since the ADALINE learns all the time and the perceptron only after errors, the ADALINE will find a solution faster than the perceptron for the same problem.</a:t>
            </a: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ADALINE Error Computation</a:t>
            </a:r>
            <a:endParaRPr lang="en-US" dirty="0"/>
          </a:p>
        </p:txBody>
      </p:sp>
      <p:graphicFrame>
        <p:nvGraphicFramePr>
          <p:cNvPr id="4" name="Object 3"/>
          <p:cNvGraphicFramePr>
            <a:graphicFrameLocks noChangeAspect="1"/>
          </p:cNvGraphicFramePr>
          <p:nvPr/>
        </p:nvGraphicFramePr>
        <p:xfrm>
          <a:off x="1530350" y="1397000"/>
          <a:ext cx="5938838" cy="4062413"/>
        </p:xfrm>
        <a:graphic>
          <a:graphicData uri="http://schemas.openxmlformats.org/presentationml/2006/ole">
            <mc:AlternateContent xmlns:mc="http://schemas.openxmlformats.org/markup-compatibility/2006">
              <mc:Choice xmlns:v="urn:schemas-microsoft-com:vml" Requires="v">
                <p:oleObj spid="_x0000_s7169" name="Document" r:id="rId1" imgW="5948680" imgH="4069715" progId="Word.Document.12">
                  <p:embed/>
                </p:oleObj>
              </mc:Choice>
              <mc:Fallback>
                <p:oleObj name="Document" r:id="rId1" imgW="5948680" imgH="4069715" progId="Word.Document.12">
                  <p:embed/>
                  <p:pic>
                    <p:nvPicPr>
                      <p:cNvPr id="0" name="Picture 7168"/>
                      <p:cNvPicPr>
                        <a:picLocks noChangeAspect="1"/>
                      </p:cNvPicPr>
                      <p:nvPr/>
                    </p:nvPicPr>
                    <p:blipFill>
                      <a:blip r:embed="rId2"/>
                      <a:stretch>
                        <a:fillRect/>
                      </a:stretch>
                    </p:blipFill>
                    <p:spPr>
                      <a:xfrm>
                        <a:off x="1530350" y="1397000"/>
                        <a:ext cx="5938838" cy="4062413"/>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ADALINE Error Computation</a:t>
            </a:r>
            <a:endParaRPr lang="en-US" dirty="0"/>
          </a:p>
        </p:txBody>
      </p:sp>
      <p:pic>
        <p:nvPicPr>
          <p:cNvPr id="53250" name="Picture 2" descr="https://pabloinsente.github.io/assets/post-6/sse.png"/>
          <p:cNvPicPr>
            <a:picLocks noChangeAspect="1" noChangeArrowheads="1"/>
          </p:cNvPicPr>
          <p:nvPr/>
        </p:nvPicPr>
        <p:blipFill>
          <a:blip r:embed="rId1"/>
          <a:srcRect/>
          <a:stretch>
            <a:fillRect/>
          </a:stretch>
        </p:blipFill>
        <p:spPr bwMode="auto">
          <a:xfrm>
            <a:off x="228600" y="1981200"/>
            <a:ext cx="8915400" cy="3095625"/>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ADALINE Error Surface</a:t>
            </a:r>
            <a:br>
              <a:rPr lang="en-US" dirty="0" smtClean="0"/>
            </a:br>
            <a:endParaRPr lang="en-US" dirty="0"/>
          </a:p>
        </p:txBody>
      </p:sp>
      <p:pic>
        <p:nvPicPr>
          <p:cNvPr id="4" name="Picture 4" descr="https://pabloinsente.github.io/assets/post-6/least-squares.png"/>
          <p:cNvPicPr>
            <a:picLocks noChangeAspect="1" noChangeArrowheads="1"/>
          </p:cNvPicPr>
          <p:nvPr/>
        </p:nvPicPr>
        <p:blipFill>
          <a:blip r:embed="rId1"/>
          <a:srcRect/>
          <a:stretch>
            <a:fillRect/>
          </a:stretch>
        </p:blipFill>
        <p:spPr bwMode="auto">
          <a:xfrm>
            <a:off x="609600" y="990600"/>
            <a:ext cx="8153400" cy="4743450"/>
          </a:xfrm>
          <a:prstGeom prst="rect">
            <a:avLst/>
          </a:prstGeom>
          <a:noFill/>
        </p:spPr>
      </p:pic>
      <p:sp>
        <p:nvSpPr>
          <p:cNvPr id="5" name="Rectangle 4"/>
          <p:cNvSpPr/>
          <p:nvPr/>
        </p:nvSpPr>
        <p:spPr>
          <a:xfrm>
            <a:off x="457200" y="5943600"/>
            <a:ext cx="8229600" cy="461665"/>
          </a:xfrm>
          <a:prstGeom prst="rect">
            <a:avLst/>
          </a:prstGeom>
        </p:spPr>
        <p:txBody>
          <a:bodyPr wrap="square">
            <a:spAutoFit/>
          </a:bodyPr>
          <a:lstStyle/>
          <a:p>
            <a:r>
              <a:rPr lang="en-US" sz="2400" dirty="0" smtClean="0"/>
              <a:t>Fig. Visual Example of Least Squares Method with One Predictor</a:t>
            </a:r>
            <a:endParaRPr lang="en-US" sz="24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ADALINE Error Surface</a:t>
            </a:r>
            <a:br>
              <a:rPr lang="en-US" dirty="0" smtClean="0"/>
            </a:br>
            <a:endParaRPr lang="en-US" dirty="0"/>
          </a:p>
        </p:txBody>
      </p:sp>
      <p:graphicFrame>
        <p:nvGraphicFramePr>
          <p:cNvPr id="5" name="Object 4"/>
          <p:cNvGraphicFramePr>
            <a:graphicFrameLocks noChangeAspect="1"/>
          </p:cNvGraphicFramePr>
          <p:nvPr/>
        </p:nvGraphicFramePr>
        <p:xfrm>
          <a:off x="914400" y="1289050"/>
          <a:ext cx="7232650" cy="4945063"/>
        </p:xfrm>
        <a:graphic>
          <a:graphicData uri="http://schemas.openxmlformats.org/presentationml/2006/ole">
            <mc:AlternateContent xmlns:mc="http://schemas.openxmlformats.org/markup-compatibility/2006">
              <mc:Choice xmlns:v="urn:schemas-microsoft-com:vml" Requires="v">
                <p:oleObj spid="_x0000_s8193" name="Document" r:id="rId1" imgW="5939790" imgH="4068445" progId="Word.Document.12">
                  <p:embed/>
                </p:oleObj>
              </mc:Choice>
              <mc:Fallback>
                <p:oleObj name="Document" r:id="rId1" imgW="5939790" imgH="4068445" progId="Word.Document.12">
                  <p:embed/>
                  <p:pic>
                    <p:nvPicPr>
                      <p:cNvPr id="0" name="Picture 8192"/>
                      <p:cNvPicPr>
                        <a:picLocks noChangeAspect="1"/>
                      </p:cNvPicPr>
                      <p:nvPr/>
                    </p:nvPicPr>
                    <p:blipFill>
                      <a:blip r:embed="rId2"/>
                      <a:stretch>
                        <a:fillRect/>
                      </a:stretch>
                    </p:blipFill>
                    <p:spPr>
                      <a:xfrm>
                        <a:off x="914400" y="1289050"/>
                        <a:ext cx="7232650" cy="4945063"/>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ADALINE Error Surface</a:t>
            </a:r>
            <a:endParaRPr lang="en-US" dirty="0"/>
          </a:p>
        </p:txBody>
      </p:sp>
      <p:graphicFrame>
        <p:nvGraphicFramePr>
          <p:cNvPr id="4" name="Object 3"/>
          <p:cNvGraphicFramePr>
            <a:graphicFrameLocks noChangeAspect="1"/>
          </p:cNvGraphicFramePr>
          <p:nvPr/>
        </p:nvGraphicFramePr>
        <p:xfrm>
          <a:off x="1601788" y="1411288"/>
          <a:ext cx="5938837" cy="4684712"/>
        </p:xfrm>
        <a:graphic>
          <a:graphicData uri="http://schemas.openxmlformats.org/presentationml/2006/ole">
            <mc:AlternateContent xmlns:mc="http://schemas.openxmlformats.org/markup-compatibility/2006">
              <mc:Choice xmlns:v="urn:schemas-microsoft-com:vml" Requires="v">
                <p:oleObj spid="_x0000_s9217" name="Document" r:id="rId1" imgW="5948680" imgH="4693920" progId="Word.Document.12">
                  <p:embed/>
                </p:oleObj>
              </mc:Choice>
              <mc:Fallback>
                <p:oleObj name="Document" r:id="rId1" imgW="5948680" imgH="4693920" progId="Word.Document.12">
                  <p:embed/>
                  <p:pic>
                    <p:nvPicPr>
                      <p:cNvPr id="0" name="Picture 9216"/>
                      <p:cNvPicPr>
                        <a:picLocks noChangeAspect="1"/>
                      </p:cNvPicPr>
                      <p:nvPr/>
                    </p:nvPicPr>
                    <p:blipFill>
                      <a:blip r:embed="rId2"/>
                      <a:stretch>
                        <a:fillRect/>
                      </a:stretch>
                    </p:blipFill>
                    <p:spPr>
                      <a:xfrm>
                        <a:off x="1601788" y="1411288"/>
                        <a:ext cx="5938837" cy="4684712"/>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ADALINE Error Surface</a:t>
            </a:r>
            <a:endParaRPr lang="en-US" dirty="0"/>
          </a:p>
        </p:txBody>
      </p:sp>
      <p:pic>
        <p:nvPicPr>
          <p:cNvPr id="58370" name="Picture 2"/>
          <p:cNvPicPr>
            <a:picLocks noChangeAspect="1" noChangeArrowheads="1"/>
          </p:cNvPicPr>
          <p:nvPr/>
        </p:nvPicPr>
        <p:blipFill>
          <a:blip r:embed="rId1"/>
          <a:srcRect/>
          <a:stretch>
            <a:fillRect/>
          </a:stretch>
        </p:blipFill>
        <p:spPr bwMode="auto">
          <a:xfrm>
            <a:off x="2057400" y="1690688"/>
            <a:ext cx="5181600" cy="44053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dirty="0" smtClean="0"/>
              <a:t>The ADALINE Error Surface</a:t>
            </a:r>
            <a:endParaRPr lang="en-US" dirty="0"/>
          </a:p>
        </p:txBody>
      </p:sp>
      <p:sp>
        <p:nvSpPr>
          <p:cNvPr id="3" name="Content Placeholder 2"/>
          <p:cNvSpPr>
            <a:spLocks noGrp="1"/>
          </p:cNvSpPr>
          <p:nvPr>
            <p:ph idx="1"/>
          </p:nvPr>
        </p:nvSpPr>
        <p:spPr>
          <a:xfrm>
            <a:off x="457200" y="685800"/>
            <a:ext cx="8229600" cy="2590800"/>
          </a:xfrm>
        </p:spPr>
        <p:txBody>
          <a:bodyPr>
            <a:normAutofit/>
          </a:bodyPr>
          <a:lstStyle/>
          <a:p>
            <a:pPr algn="just"/>
            <a:r>
              <a:rPr lang="en-US" sz="2800" dirty="0" smtClean="0">
                <a:latin typeface="Times New Roman" panose="02020603050405020304" pitchFamily="18" charset="0"/>
                <a:cs typeface="Times New Roman" panose="02020603050405020304" pitchFamily="18" charset="0"/>
              </a:rPr>
              <a:t>Instead, of having a unique point where the error is at its minima, we have multiple low points or valleys at different sections in the surface.</a:t>
            </a:r>
            <a:endParaRPr lang="en-US" sz="2800"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Those valleys are called local minima. </a:t>
            </a:r>
            <a:endParaRPr lang="en-US" sz="2800"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Ideally, we want to find the global minima.</a:t>
            </a:r>
            <a:endParaRPr lang="en-US" sz="2800" dirty="0">
              <a:latin typeface="Times New Roman" panose="02020603050405020304" pitchFamily="18" charset="0"/>
              <a:cs typeface="Times New Roman" panose="02020603050405020304" pitchFamily="18" charset="0"/>
            </a:endParaRPr>
          </a:p>
        </p:txBody>
      </p:sp>
      <p:pic>
        <p:nvPicPr>
          <p:cNvPr id="59394" name="Picture 2"/>
          <p:cNvPicPr>
            <a:picLocks noChangeAspect="1" noChangeArrowheads="1"/>
          </p:cNvPicPr>
          <p:nvPr/>
        </p:nvPicPr>
        <p:blipFill>
          <a:blip r:embed="rId1"/>
          <a:srcRect/>
          <a:stretch>
            <a:fillRect/>
          </a:stretch>
        </p:blipFill>
        <p:spPr bwMode="auto">
          <a:xfrm>
            <a:off x="2657475" y="3124200"/>
            <a:ext cx="3829050" cy="3581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ADALINE Learning Procedure</a:t>
            </a:r>
            <a:endParaRPr lang="en-US" dirty="0"/>
          </a:p>
        </p:txBody>
      </p:sp>
      <p:sp>
        <p:nvSpPr>
          <p:cNvPr id="3" name="Content Placeholder 2"/>
          <p:cNvSpPr>
            <a:spLocks noGrp="1"/>
          </p:cNvSpPr>
          <p:nvPr>
            <p:ph idx="1"/>
          </p:nvPr>
        </p:nvSpPr>
        <p:spPr>
          <a:xfrm>
            <a:off x="457200" y="914400"/>
            <a:ext cx="8229600" cy="4525963"/>
          </a:xfrm>
        </p:spPr>
        <p:txBody>
          <a:bodyPr>
            <a:noAutofit/>
          </a:bodyPr>
          <a:lstStyle/>
          <a:p>
            <a:pPr algn="just"/>
            <a:r>
              <a:rPr lang="en-US" sz="2100" dirty="0" smtClean="0">
                <a:latin typeface="Times New Roman" panose="02020603050405020304" pitchFamily="18" charset="0"/>
                <a:cs typeface="Times New Roman" panose="02020603050405020304" pitchFamily="18" charset="0"/>
              </a:rPr>
              <a:t>We want to find a set of parameters that minimize the mean of squared errors.</a:t>
            </a:r>
            <a:endParaRPr lang="en-US" sz="2100" dirty="0" smtClean="0">
              <a:latin typeface="Times New Roman" panose="02020603050405020304" pitchFamily="18" charset="0"/>
              <a:cs typeface="Times New Roman" panose="02020603050405020304" pitchFamily="18" charset="0"/>
            </a:endParaRPr>
          </a:p>
          <a:p>
            <a:pPr algn="just"/>
            <a:r>
              <a:rPr lang="en-US" sz="2100" dirty="0" smtClean="0">
                <a:latin typeface="Times New Roman" panose="02020603050405020304" pitchFamily="18" charset="0"/>
                <a:cs typeface="Times New Roman" panose="02020603050405020304" pitchFamily="18" charset="0"/>
              </a:rPr>
              <a:t>The ADALINE approaches this by utilizing the gradient descent algorithm.</a:t>
            </a:r>
            <a:endParaRPr lang="en-US" sz="2100" dirty="0" smtClean="0">
              <a:latin typeface="Times New Roman" panose="02020603050405020304" pitchFamily="18" charset="0"/>
              <a:cs typeface="Times New Roman" panose="02020603050405020304" pitchFamily="18" charset="0"/>
            </a:endParaRPr>
          </a:p>
          <a:p>
            <a:pPr algn="just"/>
            <a:r>
              <a:rPr lang="en-US" sz="2100" dirty="0" smtClean="0">
                <a:latin typeface="Times New Roman" panose="02020603050405020304" pitchFamily="18" charset="0"/>
                <a:cs typeface="Times New Roman" panose="02020603050405020304" pitchFamily="18" charset="0"/>
              </a:rPr>
              <a:t>Imagine that you are hiker at the top of a mountain in the side of a valley similar the figure in the previous slide.</a:t>
            </a:r>
            <a:endParaRPr lang="en-US" sz="2100" dirty="0" smtClean="0">
              <a:latin typeface="Times New Roman" panose="02020603050405020304" pitchFamily="18" charset="0"/>
              <a:cs typeface="Times New Roman" panose="02020603050405020304" pitchFamily="18" charset="0"/>
            </a:endParaRPr>
          </a:p>
          <a:p>
            <a:pPr algn="just"/>
            <a:r>
              <a:rPr lang="en-US" sz="2100" dirty="0" smtClean="0">
                <a:latin typeface="Times New Roman" panose="02020603050405020304" pitchFamily="18" charset="0"/>
                <a:cs typeface="Times New Roman" panose="02020603050405020304" pitchFamily="18" charset="0"/>
              </a:rPr>
              <a:t>Your goal is to reach the base of the valley. Logically, you would want to walk downhill.</a:t>
            </a:r>
            <a:endParaRPr lang="en-US" sz="2100" dirty="0" smtClean="0">
              <a:latin typeface="Times New Roman" panose="02020603050405020304" pitchFamily="18" charset="0"/>
              <a:cs typeface="Times New Roman" panose="02020603050405020304" pitchFamily="18" charset="0"/>
            </a:endParaRPr>
          </a:p>
          <a:p>
            <a:pPr algn="just"/>
            <a:r>
              <a:rPr lang="en-US" sz="2100" dirty="0" smtClean="0">
                <a:latin typeface="Times New Roman" panose="02020603050405020304" pitchFamily="18" charset="0"/>
                <a:cs typeface="Times New Roman" panose="02020603050405020304" pitchFamily="18" charset="0"/>
              </a:rPr>
              <a:t>In the context of training neural networks, this is what we call “descending a gradient”.</a:t>
            </a:r>
            <a:endParaRPr lang="en-US" sz="2100" dirty="0" smtClean="0">
              <a:latin typeface="Times New Roman" panose="02020603050405020304" pitchFamily="18" charset="0"/>
              <a:cs typeface="Times New Roman" panose="02020603050405020304" pitchFamily="18" charset="0"/>
            </a:endParaRPr>
          </a:p>
          <a:p>
            <a:pPr algn="just"/>
            <a:r>
              <a:rPr lang="en-US" sz="2100" dirty="0" smtClean="0">
                <a:latin typeface="Times New Roman" panose="02020603050405020304" pitchFamily="18" charset="0"/>
                <a:cs typeface="Times New Roman" panose="02020603050405020304" pitchFamily="18" charset="0"/>
              </a:rPr>
              <a:t>We want to follow the pat that will get you faster to the base of the valley.</a:t>
            </a:r>
            <a:endParaRPr lang="en-US" sz="2100" dirty="0" smtClean="0">
              <a:latin typeface="Times New Roman" panose="02020603050405020304" pitchFamily="18" charset="0"/>
              <a:cs typeface="Times New Roman" panose="02020603050405020304" pitchFamily="18" charset="0"/>
            </a:endParaRPr>
          </a:p>
          <a:p>
            <a:pPr algn="just"/>
            <a:r>
              <a:rPr lang="en-US" sz="2100" dirty="0" smtClean="0">
                <a:latin typeface="Times New Roman" panose="02020603050405020304" pitchFamily="18" charset="0"/>
                <a:cs typeface="Times New Roman" panose="02020603050405020304" pitchFamily="18" charset="0"/>
              </a:rPr>
              <a:t>In gradient descent terms, this equals to move along the error surface in the direction where the gradient (degree of inclination) is steepest.</a:t>
            </a:r>
            <a:endParaRPr lang="en-US" sz="2100" dirty="0" smtClean="0">
              <a:latin typeface="Times New Roman" panose="02020603050405020304" pitchFamily="18" charset="0"/>
              <a:cs typeface="Times New Roman" panose="02020603050405020304" pitchFamily="18" charset="0"/>
            </a:endParaRPr>
          </a:p>
          <a:p>
            <a:pPr algn="just"/>
            <a:r>
              <a:rPr lang="en-US" sz="2100" dirty="0" smtClean="0">
                <a:latin typeface="Times New Roman" panose="02020603050405020304" pitchFamily="18" charset="0"/>
                <a:cs typeface="Times New Roman" panose="02020603050405020304" pitchFamily="18" charset="0"/>
              </a:rPr>
              <a:t>We can use the chain-rule of calculus to estimate the gradient and adjust the weights.</a:t>
            </a:r>
            <a:endParaRPr lang="en-US" sz="21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ADALINE Learning Procedure</a:t>
            </a:r>
            <a:endParaRPr lang="en-US" dirty="0"/>
          </a:p>
        </p:txBody>
      </p:sp>
      <p:graphicFrame>
        <p:nvGraphicFramePr>
          <p:cNvPr id="11" name="Object 10"/>
          <p:cNvGraphicFramePr>
            <a:graphicFrameLocks noChangeAspect="1"/>
          </p:cNvGraphicFramePr>
          <p:nvPr/>
        </p:nvGraphicFramePr>
        <p:xfrm>
          <a:off x="914400" y="900113"/>
          <a:ext cx="7239000" cy="5957887"/>
        </p:xfrm>
        <a:graphic>
          <a:graphicData uri="http://schemas.openxmlformats.org/presentationml/2006/ole">
            <mc:AlternateContent xmlns:mc="http://schemas.openxmlformats.org/markup-compatibility/2006">
              <mc:Choice xmlns:v="urn:schemas-microsoft-com:vml" Requires="v">
                <p:oleObj spid="_x0000_s10241" name="Document" r:id="rId1" imgW="5948680" imgH="5970270" progId="Word.Document.12">
                  <p:embed/>
                </p:oleObj>
              </mc:Choice>
              <mc:Fallback>
                <p:oleObj name="Document" r:id="rId1" imgW="5948680" imgH="5970270" progId="Word.Document.12">
                  <p:embed/>
                  <p:pic>
                    <p:nvPicPr>
                      <p:cNvPr id="0" name="Picture 10240"/>
                      <p:cNvPicPr>
                        <a:picLocks noChangeAspect="1"/>
                      </p:cNvPicPr>
                      <p:nvPr/>
                    </p:nvPicPr>
                    <p:blipFill>
                      <a:blip r:embed="rId2"/>
                      <a:stretch>
                        <a:fillRect/>
                      </a:stretch>
                    </p:blipFill>
                    <p:spPr>
                      <a:xfrm>
                        <a:off x="914400" y="900113"/>
                        <a:ext cx="7239000" cy="5957887"/>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Perceptrons</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Single-Layer Perceptron: This type of perceptron is limited to learning linearly separable patterns.</a:t>
            </a:r>
            <a:endParaRPr lang="en-US" dirty="0" smtClean="0"/>
          </a:p>
          <a:p>
            <a:pPr lvl="1" algn="just"/>
            <a:r>
              <a:rPr lang="en-US" dirty="0" smtClean="0"/>
              <a:t>Effective for tasks where the data can be divided into distinct categories through a straight line.</a:t>
            </a:r>
            <a:endParaRPr lang="en-US" dirty="0" smtClean="0"/>
          </a:p>
          <a:p>
            <a:pPr algn="just"/>
            <a:r>
              <a:rPr lang="en-US" dirty="0" smtClean="0"/>
              <a:t>Multilayer Perceptron: Multilayer perceptron possesses enhanced processing capabilities and adept at handling more complex patterns and relationships within the data.</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ADALINE Learning Procedure</a:t>
            </a:r>
            <a:endParaRPr lang="en-US" dirty="0"/>
          </a:p>
        </p:txBody>
      </p:sp>
      <p:graphicFrame>
        <p:nvGraphicFramePr>
          <p:cNvPr id="4" name="Object 3"/>
          <p:cNvGraphicFramePr>
            <a:graphicFrameLocks noChangeAspect="1"/>
          </p:cNvGraphicFramePr>
          <p:nvPr/>
        </p:nvGraphicFramePr>
        <p:xfrm>
          <a:off x="1517650" y="1808163"/>
          <a:ext cx="6088063" cy="4176712"/>
        </p:xfrm>
        <a:graphic>
          <a:graphicData uri="http://schemas.openxmlformats.org/presentationml/2006/ole">
            <mc:AlternateContent xmlns:mc="http://schemas.openxmlformats.org/markup-compatibility/2006">
              <mc:Choice xmlns:v="urn:schemas-microsoft-com:vml" Requires="v">
                <p:oleObj spid="_x0000_s11265" name="Document" r:id="rId1" imgW="6083300" imgH="4178300" progId="Word.Document.12">
                  <p:embed/>
                </p:oleObj>
              </mc:Choice>
              <mc:Fallback>
                <p:oleObj name="Document" r:id="rId1" imgW="6083300" imgH="4178300" progId="Word.Document.12">
                  <p:embed/>
                  <p:pic>
                    <p:nvPicPr>
                      <p:cNvPr id="0" name="Picture 11264"/>
                      <p:cNvPicPr>
                        <a:picLocks noChangeAspect="1"/>
                      </p:cNvPicPr>
                      <p:nvPr/>
                    </p:nvPicPr>
                    <p:blipFill>
                      <a:blip r:embed="rId2"/>
                      <a:stretch>
                        <a:fillRect/>
                      </a:stretch>
                    </p:blipFill>
                    <p:spPr>
                      <a:xfrm>
                        <a:off x="1517650" y="1808163"/>
                        <a:ext cx="6088063" cy="4176712"/>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ADALINE Learning Procedure</a:t>
            </a:r>
            <a:endParaRPr lang="en-US" dirty="0"/>
          </a:p>
        </p:txBody>
      </p:sp>
      <p:pic>
        <p:nvPicPr>
          <p:cNvPr id="63490" name="Picture 2" descr="https://pabloinsente.github.io/assets/post-6/gradient-math.png"/>
          <p:cNvPicPr>
            <a:picLocks noChangeAspect="1" noChangeArrowheads="1"/>
          </p:cNvPicPr>
          <p:nvPr/>
        </p:nvPicPr>
        <p:blipFill>
          <a:blip r:embed="rId1"/>
          <a:srcRect/>
          <a:stretch>
            <a:fillRect/>
          </a:stretch>
        </p:blipFill>
        <p:spPr bwMode="auto">
          <a:xfrm>
            <a:off x="384175" y="1219200"/>
            <a:ext cx="8302625" cy="5276850"/>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ADALINE Learning Procedure</a:t>
            </a:r>
            <a:endParaRPr lang="en-US" dirty="0"/>
          </a:p>
        </p:txBody>
      </p:sp>
      <p:graphicFrame>
        <p:nvGraphicFramePr>
          <p:cNvPr id="4" name="Object 3"/>
          <p:cNvGraphicFramePr>
            <a:graphicFrameLocks noChangeAspect="1"/>
          </p:cNvGraphicFramePr>
          <p:nvPr/>
        </p:nvGraphicFramePr>
        <p:xfrm>
          <a:off x="1143000" y="865188"/>
          <a:ext cx="7024688" cy="2868612"/>
        </p:xfrm>
        <a:graphic>
          <a:graphicData uri="http://schemas.openxmlformats.org/presentationml/2006/ole">
            <mc:AlternateContent xmlns:mc="http://schemas.openxmlformats.org/markup-compatibility/2006">
              <mc:Choice xmlns:v="urn:schemas-microsoft-com:vml" Requires="v">
                <p:oleObj spid="_x0000_s12289" name="Document" r:id="rId1" imgW="5948680" imgH="2882265" progId="Word.Document.12">
                  <p:embed/>
                </p:oleObj>
              </mc:Choice>
              <mc:Fallback>
                <p:oleObj name="Document" r:id="rId1" imgW="5948680" imgH="2882265" progId="Word.Document.12">
                  <p:embed/>
                  <p:pic>
                    <p:nvPicPr>
                      <p:cNvPr id="0" name="Picture 12288"/>
                      <p:cNvPicPr>
                        <a:picLocks noChangeAspect="1"/>
                      </p:cNvPicPr>
                      <p:nvPr/>
                    </p:nvPicPr>
                    <p:blipFill>
                      <a:blip r:embed="rId2"/>
                      <a:stretch>
                        <a:fillRect/>
                      </a:stretch>
                    </p:blipFill>
                    <p:spPr>
                      <a:xfrm>
                        <a:off x="1143000" y="865188"/>
                        <a:ext cx="7024688" cy="2868612"/>
                      </a:xfrm>
                      <a:prstGeom prst="rect">
                        <a:avLst/>
                      </a:prstGeom>
                      <a:noFill/>
                      <a:ln w="9525">
                        <a:noFill/>
                      </a:ln>
                    </p:spPr>
                  </p:pic>
                </p:oleObj>
              </mc:Fallback>
            </mc:AlternateContent>
          </a:graphicData>
        </a:graphic>
      </p:graphicFrame>
      <p:pic>
        <p:nvPicPr>
          <p:cNvPr id="64516" name="Picture 4" descr="https://pabloinsente.github.io/assets/post-6/weight-update.png"/>
          <p:cNvPicPr>
            <a:picLocks noChangeAspect="1" noChangeArrowheads="1"/>
          </p:cNvPicPr>
          <p:nvPr/>
        </p:nvPicPr>
        <p:blipFill>
          <a:blip r:embed="rId3"/>
          <a:srcRect/>
          <a:stretch>
            <a:fillRect/>
          </a:stretch>
        </p:blipFill>
        <p:spPr bwMode="auto">
          <a:xfrm>
            <a:off x="1895475" y="3124200"/>
            <a:ext cx="5114925" cy="3267075"/>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Schematic Representation of the ADALINE with the Learning Procedure</a:t>
            </a:r>
            <a:endParaRPr lang="en-US" sz="3200" dirty="0"/>
          </a:p>
        </p:txBody>
      </p:sp>
      <p:pic>
        <p:nvPicPr>
          <p:cNvPr id="51202" name="Picture 2"/>
          <p:cNvPicPr>
            <a:picLocks noChangeAspect="1" noChangeArrowheads="1"/>
          </p:cNvPicPr>
          <p:nvPr/>
        </p:nvPicPr>
        <p:blipFill>
          <a:blip r:embed="rId1"/>
          <a:srcRect/>
          <a:stretch>
            <a:fillRect/>
          </a:stretch>
        </p:blipFill>
        <p:spPr bwMode="auto">
          <a:xfrm>
            <a:off x="1579160" y="1628775"/>
            <a:ext cx="6269440" cy="484632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71800" y="2819400"/>
            <a:ext cx="3148939" cy="923330"/>
          </a:xfrm>
          <a:prstGeom prst="rect">
            <a:avLst/>
          </a:prstGeom>
          <a:noFill/>
        </p:spPr>
        <p:txBody>
          <a:bodyPr wrap="none" lIns="91440" tIns="45720" rIns="91440" bIns="45720">
            <a:spAutoFit/>
          </a:bodyPr>
          <a:lstStyle/>
          <a:p>
            <a:pPr algn="ctr"/>
            <a:r>
              <a:rPr lang="en-US"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Thank You</a:t>
            </a:r>
            <a:endParaRPr 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Components of Perceptron</a:t>
            </a:r>
            <a:endParaRPr lang="en-US" dirty="0"/>
          </a:p>
        </p:txBody>
      </p:sp>
      <p:pic>
        <p:nvPicPr>
          <p:cNvPr id="1028" name="Picture 4" descr="https://qph.cf2.quoracdn.net/main-qimg-445078d3983bbe57c93696e6db990a79-lq"/>
          <p:cNvPicPr>
            <a:picLocks noChangeAspect="1" noChangeArrowheads="1"/>
          </p:cNvPicPr>
          <p:nvPr/>
        </p:nvPicPr>
        <p:blipFill>
          <a:blip r:embed="rId1"/>
          <a:srcRect/>
          <a:stretch>
            <a:fillRect/>
          </a:stretch>
        </p:blipFill>
        <p:spPr bwMode="auto">
          <a:xfrm>
            <a:off x="1066800" y="1676400"/>
            <a:ext cx="7257014" cy="329184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Components of a Perceptron</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smtClean="0"/>
              <a:t>Input Nodes or Input Layer: This is the primary component of Perceptron which accepts the initial data into the system for further processing.</a:t>
            </a:r>
            <a:endParaRPr lang="en-US" dirty="0" smtClean="0"/>
          </a:p>
          <a:p>
            <a:pPr algn="just"/>
            <a:r>
              <a:rPr lang="en-US" dirty="0" smtClean="0"/>
              <a:t>Weight: Weight parameter represents the strength of connection between units. Weight is directly proportional to the strength of the associated input neuron in deciding the output.</a:t>
            </a:r>
            <a:endParaRPr lang="en-US" dirty="0" smtClean="0"/>
          </a:p>
          <a:p>
            <a:pPr algn="just"/>
            <a:r>
              <a:rPr lang="en-US" dirty="0" smtClean="0"/>
              <a:t>Bias: It is the constant which is added to the product of features and weights. It is used to offset the result. It helps the models to shift the activation function towards the positive or negative side</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1981200"/>
          </a:xfrm>
        </p:spPr>
        <p:txBody>
          <a:bodyPr/>
          <a:lstStyle/>
          <a:p>
            <a:pPr algn="just"/>
            <a:r>
              <a:rPr lang="en-US" dirty="0" smtClean="0"/>
              <a:t>Activation Function: It determines whether the neuron will fire or not.</a:t>
            </a:r>
            <a:endParaRPr lang="en-US" dirty="0" smtClean="0"/>
          </a:p>
          <a:p>
            <a:pPr algn="just">
              <a:buNone/>
            </a:pPr>
            <a:r>
              <a:rPr lang="en-US" b="1" dirty="0" smtClean="0"/>
              <a:t>Types of Activation Functions:</a:t>
            </a:r>
            <a:endParaRPr lang="en-US" b="1" dirty="0" smtClean="0"/>
          </a:p>
          <a:p>
            <a:pPr algn="just">
              <a:buNone/>
            </a:pPr>
            <a:endParaRPr lang="en-US" dirty="0" smtClean="0"/>
          </a:p>
          <a:p>
            <a:pPr algn="just"/>
            <a:endParaRPr lang="en-US" dirty="0"/>
          </a:p>
        </p:txBody>
      </p:sp>
      <p:pic>
        <p:nvPicPr>
          <p:cNvPr id="17410" name="Picture 2" descr="Perceptron in Machine Learning"/>
          <p:cNvPicPr>
            <a:picLocks noChangeAspect="1" noChangeArrowheads="1"/>
          </p:cNvPicPr>
          <p:nvPr/>
        </p:nvPicPr>
        <p:blipFill>
          <a:blip r:embed="rId1"/>
          <a:srcRect/>
          <a:stretch>
            <a:fillRect/>
          </a:stretch>
        </p:blipFill>
        <p:spPr bwMode="auto">
          <a:xfrm>
            <a:off x="797421" y="3581400"/>
            <a:ext cx="7813179" cy="2560320"/>
          </a:xfrm>
          <a:prstGeom prst="rect">
            <a:avLst/>
          </a:prstGeom>
          <a:noFill/>
        </p:spPr>
      </p:pic>
      <p:sp>
        <p:nvSpPr>
          <p:cNvPr id="5" name="Title 1"/>
          <p:cNvSpPr>
            <a:spLocks noGrp="1"/>
          </p:cNvSpPr>
          <p:nvPr>
            <p:ph type="title"/>
          </p:nvPr>
        </p:nvSpPr>
        <p:spPr>
          <a:xfrm>
            <a:off x="457200" y="274638"/>
            <a:ext cx="8229600" cy="1143000"/>
          </a:xfrm>
        </p:spPr>
        <p:txBody>
          <a:bodyPr/>
          <a:lstStyle/>
          <a:p>
            <a:r>
              <a:rPr lang="en-US" dirty="0" smtClean="0"/>
              <a:t>Basic Components of a Perceptron</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a Perceptron Work?</a:t>
            </a:r>
            <a:endParaRPr lang="en-US" dirty="0"/>
          </a:p>
        </p:txBody>
      </p:sp>
      <p:graphicFrame>
        <p:nvGraphicFramePr>
          <p:cNvPr id="5" name="Content Placeholder 4"/>
          <p:cNvGraphicFramePr>
            <a:graphicFrameLocks noChangeAspect="1"/>
          </p:cNvGraphicFramePr>
          <p:nvPr>
            <p:ph idx="1"/>
          </p:nvPr>
        </p:nvGraphicFramePr>
        <p:xfrm>
          <a:off x="1128713" y="1828800"/>
          <a:ext cx="6804025" cy="4738688"/>
        </p:xfrm>
        <a:graphic>
          <a:graphicData uri="http://schemas.openxmlformats.org/presentationml/2006/ole">
            <mc:AlternateContent xmlns:mc="http://schemas.openxmlformats.org/markup-compatibility/2006">
              <mc:Choice xmlns:v="urn:schemas-microsoft-com:vml" Requires="v">
                <p:oleObj spid="_x0000_s1025" name="Document" r:id="rId1" imgW="7142480" imgH="4975225" progId="Word.Document.12">
                  <p:embed/>
                </p:oleObj>
              </mc:Choice>
              <mc:Fallback>
                <p:oleObj name="Document" r:id="rId1" imgW="7142480" imgH="4975225" progId="Word.Document.12">
                  <p:embed/>
                  <p:pic>
                    <p:nvPicPr>
                      <p:cNvPr id="0" name="Content Placeholder 4"/>
                      <p:cNvPicPr>
                        <a:picLocks noChangeAspect="1"/>
                      </p:cNvPicPr>
                      <p:nvPr/>
                    </p:nvPicPr>
                    <p:blipFill>
                      <a:blip r:embed="rId2"/>
                      <a:stretch>
                        <a:fillRect/>
                      </a:stretch>
                    </p:blipFill>
                    <p:spPr>
                      <a:xfrm>
                        <a:off x="1128713" y="1828800"/>
                        <a:ext cx="6804025" cy="4738688"/>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nvGraphicFramePr>
        <p:xfrm>
          <a:off x="1062038" y="1143000"/>
          <a:ext cx="7200900" cy="7413625"/>
        </p:xfrm>
        <a:graphic>
          <a:graphicData uri="http://schemas.openxmlformats.org/presentationml/2006/ole">
            <mc:AlternateContent xmlns:mc="http://schemas.openxmlformats.org/markup-compatibility/2006">
              <mc:Choice xmlns:v="urn:schemas-microsoft-com:vml" Requires="v">
                <p:oleObj spid="_x0000_s2049" name="Document" r:id="rId1" imgW="5930900" imgH="6104890" progId="Word.Document.12">
                  <p:embed/>
                </p:oleObj>
              </mc:Choice>
              <mc:Fallback>
                <p:oleObj name="Document" r:id="rId1" imgW="5930900" imgH="6104890" progId="Word.Document.12">
                  <p:embed/>
                  <p:pic>
                    <p:nvPicPr>
                      <p:cNvPr id="0" name="Picture 2048"/>
                      <p:cNvPicPr>
                        <a:picLocks noChangeAspect="1"/>
                      </p:cNvPicPr>
                      <p:nvPr/>
                    </p:nvPicPr>
                    <p:blipFill>
                      <a:blip r:embed="rId2"/>
                      <a:stretch>
                        <a:fillRect/>
                      </a:stretch>
                    </p:blipFill>
                    <p:spPr>
                      <a:xfrm>
                        <a:off x="1062038" y="1143000"/>
                        <a:ext cx="7200900" cy="7413625"/>
                      </a:xfrm>
                      <a:prstGeom prst="rect">
                        <a:avLst/>
                      </a:prstGeom>
                      <a:noFill/>
                      <a:ln w="9525">
                        <a:noFill/>
                      </a:ln>
                    </p:spPr>
                  </p:pic>
                </p:oleObj>
              </mc:Fallback>
            </mc:AlternateContent>
          </a:graphicData>
        </a:graphic>
      </p:graphicFrame>
      <p:sp>
        <p:nvSpPr>
          <p:cNvPr id="5" name="Title 1"/>
          <p:cNvSpPr>
            <a:spLocks noGrp="1"/>
          </p:cNvSpPr>
          <p:nvPr>
            <p:ph type="title"/>
          </p:nvPr>
        </p:nvSpPr>
        <p:spPr>
          <a:xfrm>
            <a:off x="457200" y="76200"/>
            <a:ext cx="8229600" cy="1143000"/>
          </a:xfrm>
        </p:spPr>
        <p:txBody>
          <a:bodyPr/>
          <a:lstStyle/>
          <a:p>
            <a:r>
              <a:rPr lang="en-US" dirty="0" smtClean="0"/>
              <a:t>How Does a Perceptron Work?</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nvGraphicFramePr>
        <p:xfrm>
          <a:off x="1520825" y="1652587"/>
          <a:ext cx="6080125" cy="4062413"/>
        </p:xfrm>
        <a:graphic>
          <a:graphicData uri="http://schemas.openxmlformats.org/presentationml/2006/ole">
            <mc:AlternateContent xmlns:mc="http://schemas.openxmlformats.org/markup-compatibility/2006">
              <mc:Choice xmlns:v="urn:schemas-microsoft-com:vml" Requires="v">
                <p:oleObj spid="_x0000_s3073" name="Document" r:id="rId1" imgW="6083300" imgH="4068445" progId="Word.Document.12">
                  <p:embed/>
                </p:oleObj>
              </mc:Choice>
              <mc:Fallback>
                <p:oleObj name="Document" r:id="rId1" imgW="6083300" imgH="4068445" progId="Word.Document.12">
                  <p:embed/>
                  <p:pic>
                    <p:nvPicPr>
                      <p:cNvPr id="0" name="Picture 3072"/>
                      <p:cNvPicPr>
                        <a:picLocks noChangeAspect="1"/>
                      </p:cNvPicPr>
                      <p:nvPr/>
                    </p:nvPicPr>
                    <p:blipFill>
                      <a:blip r:embed="rId2"/>
                      <a:stretch>
                        <a:fillRect/>
                      </a:stretch>
                    </p:blipFill>
                    <p:spPr>
                      <a:xfrm>
                        <a:off x="1520825" y="1652587"/>
                        <a:ext cx="6080125" cy="4062413"/>
                      </a:xfrm>
                      <a:prstGeom prst="rect">
                        <a:avLst/>
                      </a:prstGeom>
                      <a:noFill/>
                      <a:ln w="9525">
                        <a:noFill/>
                      </a:ln>
                    </p:spPr>
                  </p:pic>
                </p:oleObj>
              </mc:Fallback>
            </mc:AlternateContent>
          </a:graphicData>
        </a:graphic>
      </p:graphicFrame>
      <p:sp>
        <p:nvSpPr>
          <p:cNvPr id="5" name="Title 1"/>
          <p:cNvSpPr>
            <a:spLocks noGrp="1"/>
          </p:cNvSpPr>
          <p:nvPr>
            <p:ph type="title"/>
          </p:nvPr>
        </p:nvSpPr>
        <p:spPr>
          <a:xfrm>
            <a:off x="457200" y="274638"/>
            <a:ext cx="8229600" cy="1143000"/>
          </a:xfrm>
        </p:spPr>
        <p:txBody>
          <a:bodyPr/>
          <a:lstStyle/>
          <a:p>
            <a:r>
              <a:rPr lang="en-US" dirty="0" smtClean="0"/>
              <a:t>How Does a Perceptron Work?</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5072</Words>
  <Application>WPS Presentation</Application>
  <PresentationFormat>On-screen Show (4:3)</PresentationFormat>
  <Paragraphs>129</Paragraphs>
  <Slides>34</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12</vt:i4>
      </vt:variant>
      <vt:variant>
        <vt:lpstr>幻灯片标题</vt:lpstr>
      </vt:variant>
      <vt:variant>
        <vt:i4>34</vt:i4>
      </vt:variant>
    </vt:vector>
  </HeadingPairs>
  <TitlesOfParts>
    <vt:vector size="54" baseType="lpstr">
      <vt:lpstr>Arial</vt:lpstr>
      <vt:lpstr>SimSun</vt:lpstr>
      <vt:lpstr>Wingdings</vt:lpstr>
      <vt:lpstr>Times New Roman</vt:lpstr>
      <vt:lpstr>Calibri</vt:lpstr>
      <vt:lpstr>Microsoft YaHei</vt:lpstr>
      <vt:lpstr>Arial Unicode MS</vt:lpstr>
      <vt:lpstr>Office Theme</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Word.Document.12</vt:lpstr>
      <vt:lpstr>Supervised Learning Networks</vt:lpstr>
      <vt:lpstr>What is Perceptron?</vt:lpstr>
      <vt:lpstr>Types of Perceptrons</vt:lpstr>
      <vt:lpstr>Basic Components of Perceptron</vt:lpstr>
      <vt:lpstr>Basic Components of a Perceptron</vt:lpstr>
      <vt:lpstr>Basic Components of a Perceptron</vt:lpstr>
      <vt:lpstr>How Does a Perceptron Work?</vt:lpstr>
      <vt:lpstr>How Does a Perceptron Work?</vt:lpstr>
      <vt:lpstr>How Does a Perceptron Work?</vt:lpstr>
      <vt:lpstr>Perceptron Learning Procedure</vt:lpstr>
      <vt:lpstr>Perceptron Learning Procedure</vt:lpstr>
      <vt:lpstr>Schematic Representation of the Perceptron with the Learning Procedure</vt:lpstr>
      <vt:lpstr>Multilayer Perceptron</vt:lpstr>
      <vt:lpstr>Limitations of Perceptron Model</vt:lpstr>
      <vt:lpstr>ADALINE (Adaptive Linear Neuron)</vt:lpstr>
      <vt:lpstr>ADALINE (Adaptive Linear Neuron)</vt:lpstr>
      <vt:lpstr>ADALINE-Mathematical Formalization</vt:lpstr>
      <vt:lpstr>ADALINE-Threshold Decision Function </vt:lpstr>
      <vt:lpstr>Perceptron Vs. ADALINE</vt:lpstr>
      <vt:lpstr>Perceptron Vs. ADALINE</vt:lpstr>
      <vt:lpstr>The ADALINE Error Computation</vt:lpstr>
      <vt:lpstr>The ADALINE Error Computation</vt:lpstr>
      <vt:lpstr>The ADALINE Error Surface </vt:lpstr>
      <vt:lpstr>The ADALINE Error Surface </vt:lpstr>
      <vt:lpstr>The ADALINE Error Surface</vt:lpstr>
      <vt:lpstr>The ADALINE Error Surface</vt:lpstr>
      <vt:lpstr>The ADALINE Error Surface</vt:lpstr>
      <vt:lpstr>ADALINE Learning Procedure</vt:lpstr>
      <vt:lpstr>ADALINE Learning Procedure</vt:lpstr>
      <vt:lpstr>ADALINE Learning Procedure</vt:lpstr>
      <vt:lpstr>ADALINE Learning Procedure</vt:lpstr>
      <vt:lpstr>ADALINE Learning Procedure</vt:lpstr>
      <vt:lpstr>Schematic Representation of the ADALINE with the Learning Procedure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Perceptron</dc:title>
  <dc:creator>shahu chatrapathi</dc:creator>
  <cp:lastModifiedBy>Ganesh Kota</cp:lastModifiedBy>
  <cp:revision>35</cp:revision>
  <dcterms:created xsi:type="dcterms:W3CDTF">2023-12-28T15:03:00Z</dcterms:created>
  <dcterms:modified xsi:type="dcterms:W3CDTF">2024-03-06T12:37:00Z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2719869EE4CD4DA4BBA6E41ABE734B23</vt:lpwstr>
  </property>
  <property fmtid="{D5CDD505-2E9C-101B-9397-08002B2CF9AE}" pid="3" name="KSOProductBuildVer">
    <vt:lpwstr>1033-11.2.0.11225</vt:lpwstr>
  </property>
</Properties>
</file>