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0CA1-F299-41DE-ACA8-B24AAA80BE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BB413D-18A2-437E-97E5-55F7CB04E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A09B2F-F609-44B9-9F07-E35051B353F2}"/>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5" name="Footer Placeholder 4">
            <a:extLst>
              <a:ext uri="{FF2B5EF4-FFF2-40B4-BE49-F238E27FC236}">
                <a16:creationId xmlns:a16="http://schemas.microsoft.com/office/drawing/2014/main" id="{3C661623-4DF6-41F4-8C47-5EC7E1EEBB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AF9597-E3D2-441A-ABE6-C398849CBCCD}"/>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36409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65B3-DC91-4C29-A6E7-DCA8C5A209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615C5C-2E9E-4506-8ABF-7EE137643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709F3D-FE95-4481-A890-883B108BB6A8}"/>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5" name="Footer Placeholder 4">
            <a:extLst>
              <a:ext uri="{FF2B5EF4-FFF2-40B4-BE49-F238E27FC236}">
                <a16:creationId xmlns:a16="http://schemas.microsoft.com/office/drawing/2014/main" id="{1F687A7F-8B0F-4900-94DE-5B572808D0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E33B3C-1605-478A-A1E4-BD4ADDDF75D6}"/>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383768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AE8486-14D3-4C61-AAE0-DE60F17810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90544D-82AD-4AAA-BAB3-E8FE097A1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D0F07A-FDBA-4C86-9CC9-123AF684290C}"/>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5" name="Footer Placeholder 4">
            <a:extLst>
              <a:ext uri="{FF2B5EF4-FFF2-40B4-BE49-F238E27FC236}">
                <a16:creationId xmlns:a16="http://schemas.microsoft.com/office/drawing/2014/main" id="{201657A1-901D-407E-B6F7-22B484133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6688C5-462E-4B1B-931C-5AD7D53D5665}"/>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76339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2D08-0A1E-44F1-AB73-E5A48501BD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7D78B2-ACEF-4A25-9650-6B1CED1AB4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7DC6EA-7C15-4682-A3AB-C9674F544C61}"/>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5" name="Footer Placeholder 4">
            <a:extLst>
              <a:ext uri="{FF2B5EF4-FFF2-40B4-BE49-F238E27FC236}">
                <a16:creationId xmlns:a16="http://schemas.microsoft.com/office/drawing/2014/main" id="{3140E839-1D71-4604-AAE5-938004551A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987EA5-8B76-47C7-AC36-513972FF779C}"/>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182757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7FAE-B32A-4742-839F-76EF978F92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865494-697E-4521-8D78-FDE0B61F65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992F94-4160-46FE-BC91-9EC846476BE4}"/>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5" name="Footer Placeholder 4">
            <a:extLst>
              <a:ext uri="{FF2B5EF4-FFF2-40B4-BE49-F238E27FC236}">
                <a16:creationId xmlns:a16="http://schemas.microsoft.com/office/drawing/2014/main" id="{2BF27FFE-FBF1-4094-992B-BF4E539126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8398B7-8186-43CB-AF5F-D78B311D8454}"/>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17850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10F7-F25B-443F-8BB3-281472BBED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9E16C4-ED5C-4D15-9A06-4BABCCB9A4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7C98EB1-7F72-4717-A385-673F657087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59E8C24-710F-4E00-9330-CEC503B23D2C}"/>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6" name="Footer Placeholder 5">
            <a:extLst>
              <a:ext uri="{FF2B5EF4-FFF2-40B4-BE49-F238E27FC236}">
                <a16:creationId xmlns:a16="http://schemas.microsoft.com/office/drawing/2014/main" id="{5DC1CA71-8DB8-40B6-8ED8-79D7AF8A35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3F4277-4756-4AB2-80F7-91C950156387}"/>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3993035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3DC0-4C48-4FA4-966E-C9EF6E2AC1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CDBF64-7AA3-4C65-BDD4-4B9247E36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7101BD-8892-4DB0-AD65-65595460F9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5A4E22-87ED-4100-91A6-A774A78FF4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4DC36-8964-44D7-84F9-A6692F34F5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F280C7-18CD-45CD-9FD3-121D1B79E3EB}"/>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8" name="Footer Placeholder 7">
            <a:extLst>
              <a:ext uri="{FF2B5EF4-FFF2-40B4-BE49-F238E27FC236}">
                <a16:creationId xmlns:a16="http://schemas.microsoft.com/office/drawing/2014/main" id="{B5410554-3827-40D8-A084-F4C159A74E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FCE77D-1295-443C-8A45-6BC7A6DDDC3B}"/>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373686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A3E2-1365-4CE5-BC7F-03A04CBFE90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14B4132-F4B2-408B-BC59-E7A2EF5B952E}"/>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4" name="Footer Placeholder 3">
            <a:extLst>
              <a:ext uri="{FF2B5EF4-FFF2-40B4-BE49-F238E27FC236}">
                <a16:creationId xmlns:a16="http://schemas.microsoft.com/office/drawing/2014/main" id="{6B43A27A-6F01-499E-A619-39B80AA2A1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3E22A37-4532-47B9-818A-7995B33C80D1}"/>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2113192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0F2F2-4B6B-4520-BEFC-22DB10111758}"/>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3" name="Footer Placeholder 2">
            <a:extLst>
              <a:ext uri="{FF2B5EF4-FFF2-40B4-BE49-F238E27FC236}">
                <a16:creationId xmlns:a16="http://schemas.microsoft.com/office/drawing/2014/main" id="{CECF8644-C8CF-4623-BA0C-F080A3A4CB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742C58-2712-4A00-996A-F7E031F11026}"/>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426849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D2CE-CF92-46B1-9D81-579C99291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85E26-00C6-42C6-B66C-4D30BABBA0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A6A36A0-C210-4E37-97BF-75309FF85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BDD77-4434-4618-B27A-6FB897E18EC5}"/>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6" name="Footer Placeholder 5">
            <a:extLst>
              <a:ext uri="{FF2B5EF4-FFF2-40B4-BE49-F238E27FC236}">
                <a16:creationId xmlns:a16="http://schemas.microsoft.com/office/drawing/2014/main" id="{3DE54A47-26D6-4934-9974-C5D41063DF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1CE14B-6F69-4E2E-AECB-5BC1C1004013}"/>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198723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D03F-4883-4835-9B78-811A30DF9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2119385-AB04-49DF-80EA-590969674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BBC32C-ABE7-4E17-8FDF-E216EC263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6640D-0356-4510-A3C4-28DE8CB19DBB}"/>
              </a:ext>
            </a:extLst>
          </p:cNvPr>
          <p:cNvSpPr>
            <a:spLocks noGrp="1"/>
          </p:cNvSpPr>
          <p:nvPr>
            <p:ph type="dt" sz="half" idx="10"/>
          </p:nvPr>
        </p:nvSpPr>
        <p:spPr/>
        <p:txBody>
          <a:bodyPr/>
          <a:lstStyle/>
          <a:p>
            <a:fld id="{6AE51F80-42D3-4B61-83E4-1C833B98E622}" type="datetimeFigureOut">
              <a:rPr lang="en-GB" smtClean="0"/>
              <a:t>18/05/2020</a:t>
            </a:fld>
            <a:endParaRPr lang="en-GB"/>
          </a:p>
        </p:txBody>
      </p:sp>
      <p:sp>
        <p:nvSpPr>
          <p:cNvPr id="6" name="Footer Placeholder 5">
            <a:extLst>
              <a:ext uri="{FF2B5EF4-FFF2-40B4-BE49-F238E27FC236}">
                <a16:creationId xmlns:a16="http://schemas.microsoft.com/office/drawing/2014/main" id="{A8AAD4D1-0275-4447-AC70-83EF6E73C3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588E02-D219-4869-A1C9-392A73F22D6D}"/>
              </a:ext>
            </a:extLst>
          </p:cNvPr>
          <p:cNvSpPr>
            <a:spLocks noGrp="1"/>
          </p:cNvSpPr>
          <p:nvPr>
            <p:ph type="sldNum" sz="quarter" idx="12"/>
          </p:nvPr>
        </p:nvSpPr>
        <p:spPr/>
        <p:txBody>
          <a:bodyPr/>
          <a:lstStyle/>
          <a:p>
            <a:fld id="{92C69D5E-2F93-4BDD-8173-9363DA849375}" type="slidenum">
              <a:rPr lang="en-GB" smtClean="0"/>
              <a:t>‹#›</a:t>
            </a:fld>
            <a:endParaRPr lang="en-GB"/>
          </a:p>
        </p:txBody>
      </p:sp>
    </p:spTree>
    <p:extLst>
      <p:ext uri="{BB962C8B-B14F-4D97-AF65-F5344CB8AC3E}">
        <p14:creationId xmlns:p14="http://schemas.microsoft.com/office/powerpoint/2010/main" val="295427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E59EB-0736-4C34-9DD3-DC99EC398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5B79066-395F-46FF-9440-2D0E55A83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32C44C-919B-40E8-A1A0-DD14C511A4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51F80-42D3-4B61-83E4-1C833B98E622}" type="datetimeFigureOut">
              <a:rPr lang="en-GB" smtClean="0"/>
              <a:t>18/05/2020</a:t>
            </a:fld>
            <a:endParaRPr lang="en-GB"/>
          </a:p>
        </p:txBody>
      </p:sp>
      <p:sp>
        <p:nvSpPr>
          <p:cNvPr id="5" name="Footer Placeholder 4">
            <a:extLst>
              <a:ext uri="{FF2B5EF4-FFF2-40B4-BE49-F238E27FC236}">
                <a16:creationId xmlns:a16="http://schemas.microsoft.com/office/drawing/2014/main" id="{41D2DD99-62EE-4405-AADD-F8EFF98E06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5C8B6E7-092A-417C-AACC-5C32D25F7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69D5E-2F93-4BDD-8173-9363DA849375}" type="slidenum">
              <a:rPr lang="en-GB" smtClean="0"/>
              <a:t>‹#›</a:t>
            </a:fld>
            <a:endParaRPr lang="en-GB"/>
          </a:p>
        </p:txBody>
      </p:sp>
    </p:spTree>
    <p:extLst>
      <p:ext uri="{BB962C8B-B14F-4D97-AF65-F5344CB8AC3E}">
        <p14:creationId xmlns:p14="http://schemas.microsoft.com/office/powerpoint/2010/main" val="212079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E9B79-8DB4-45D9-8202-37A628AC17DB}"/>
              </a:ext>
            </a:extLst>
          </p:cNvPr>
          <p:cNvSpPr>
            <a:spLocks noGrp="1"/>
          </p:cNvSpPr>
          <p:nvPr>
            <p:ph type="ctrTitle"/>
          </p:nvPr>
        </p:nvSpPr>
        <p:spPr/>
        <p:txBody>
          <a:bodyPr/>
          <a:lstStyle/>
          <a:p>
            <a:r>
              <a:rPr lang="en-GB" dirty="0"/>
              <a:t>Covid-19 India</a:t>
            </a:r>
            <a:br>
              <a:rPr lang="en-GB" dirty="0"/>
            </a:br>
            <a:r>
              <a:rPr lang="en-GB" dirty="0"/>
              <a:t>Data Visualization </a:t>
            </a:r>
          </a:p>
        </p:txBody>
      </p:sp>
      <p:sp>
        <p:nvSpPr>
          <p:cNvPr id="3" name="Subtitle 2">
            <a:extLst>
              <a:ext uri="{FF2B5EF4-FFF2-40B4-BE49-F238E27FC236}">
                <a16:creationId xmlns:a16="http://schemas.microsoft.com/office/drawing/2014/main" id="{99B160FD-F707-433B-86F1-A96F52491AB7}"/>
              </a:ext>
            </a:extLst>
          </p:cNvPr>
          <p:cNvSpPr>
            <a:spLocks noGrp="1"/>
          </p:cNvSpPr>
          <p:nvPr>
            <p:ph type="subTitle" idx="1"/>
          </p:nvPr>
        </p:nvSpPr>
        <p:spPr/>
        <p:txBody>
          <a:bodyPr/>
          <a:lstStyle/>
          <a:p>
            <a:r>
              <a:rPr lang="en-GB" dirty="0"/>
              <a:t>By</a:t>
            </a:r>
          </a:p>
          <a:p>
            <a:r>
              <a:rPr lang="en-GB" dirty="0"/>
              <a:t>Ganeshkumar Patil</a:t>
            </a:r>
          </a:p>
          <a:p>
            <a:r>
              <a:rPr lang="en-GB" dirty="0" err="1"/>
              <a:t>E.No</a:t>
            </a:r>
            <a:r>
              <a:rPr lang="en-GB" dirty="0"/>
              <a:t>: 51434827</a:t>
            </a:r>
          </a:p>
        </p:txBody>
      </p:sp>
    </p:spTree>
    <p:extLst>
      <p:ext uri="{BB962C8B-B14F-4D97-AF65-F5344CB8AC3E}">
        <p14:creationId xmlns:p14="http://schemas.microsoft.com/office/powerpoint/2010/main" val="2590908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9ECF-2BD1-48AA-AF91-E1C1C9C32957}"/>
              </a:ext>
            </a:extLst>
          </p:cNvPr>
          <p:cNvSpPr>
            <a:spLocks noGrp="1"/>
          </p:cNvSpPr>
          <p:nvPr>
            <p:ph type="title"/>
          </p:nvPr>
        </p:nvSpPr>
        <p:spPr>
          <a:xfrm>
            <a:off x="838200" y="1"/>
            <a:ext cx="10515600" cy="681036"/>
          </a:xfrm>
        </p:spPr>
        <p:txBody>
          <a:bodyPr>
            <a:normAutofit fontScale="90000"/>
          </a:bodyPr>
          <a:lstStyle/>
          <a:p>
            <a:pPr algn="ctr"/>
            <a:r>
              <a:rPr lang="en-GB" dirty="0"/>
              <a:t>Techniques Used</a:t>
            </a:r>
          </a:p>
        </p:txBody>
      </p:sp>
      <p:sp>
        <p:nvSpPr>
          <p:cNvPr id="3" name="Content Placeholder 2">
            <a:extLst>
              <a:ext uri="{FF2B5EF4-FFF2-40B4-BE49-F238E27FC236}">
                <a16:creationId xmlns:a16="http://schemas.microsoft.com/office/drawing/2014/main" id="{032A8905-E0B6-4630-B53C-A1B6A538ABFA}"/>
              </a:ext>
            </a:extLst>
          </p:cNvPr>
          <p:cNvSpPr>
            <a:spLocks noGrp="1"/>
          </p:cNvSpPr>
          <p:nvPr>
            <p:ph idx="1"/>
          </p:nvPr>
        </p:nvSpPr>
        <p:spPr>
          <a:xfrm>
            <a:off x="838200" y="681036"/>
            <a:ext cx="10515600" cy="6024563"/>
          </a:xfrm>
        </p:spPr>
        <p:txBody>
          <a:bodyPr/>
          <a:lstStyle/>
          <a:p>
            <a:endParaRPr lang="en-GB" dirty="0"/>
          </a:p>
        </p:txBody>
      </p:sp>
    </p:spTree>
    <p:extLst>
      <p:ext uri="{BB962C8B-B14F-4D97-AF65-F5344CB8AC3E}">
        <p14:creationId xmlns:p14="http://schemas.microsoft.com/office/powerpoint/2010/main" val="185597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FA88-23BB-4A3C-9B45-DE045D1961A1}"/>
              </a:ext>
            </a:extLst>
          </p:cNvPr>
          <p:cNvSpPr>
            <a:spLocks noGrp="1"/>
          </p:cNvSpPr>
          <p:nvPr>
            <p:ph type="title"/>
          </p:nvPr>
        </p:nvSpPr>
        <p:spPr>
          <a:xfrm>
            <a:off x="838200" y="365125"/>
            <a:ext cx="10515600" cy="850933"/>
          </a:xfrm>
        </p:spPr>
        <p:txBody>
          <a:bodyPr/>
          <a:lstStyle/>
          <a:p>
            <a:pPr algn="ctr"/>
            <a:r>
              <a:rPr lang="en-GB" dirty="0"/>
              <a:t>Abstract</a:t>
            </a:r>
          </a:p>
        </p:txBody>
      </p:sp>
      <p:sp>
        <p:nvSpPr>
          <p:cNvPr id="3" name="Content Placeholder 2">
            <a:extLst>
              <a:ext uri="{FF2B5EF4-FFF2-40B4-BE49-F238E27FC236}">
                <a16:creationId xmlns:a16="http://schemas.microsoft.com/office/drawing/2014/main" id="{CBB6FCC3-C51B-4131-8FC7-9A59FF937095}"/>
              </a:ext>
            </a:extLst>
          </p:cNvPr>
          <p:cNvSpPr>
            <a:spLocks noGrp="1"/>
          </p:cNvSpPr>
          <p:nvPr>
            <p:ph idx="1"/>
          </p:nvPr>
        </p:nvSpPr>
        <p:spPr>
          <a:xfrm>
            <a:off x="838200" y="1216058"/>
            <a:ext cx="10515600" cy="4960905"/>
          </a:xfrm>
        </p:spPr>
        <p:txBody>
          <a:bodyPr>
            <a:normAutofit lnSpcReduction="10000"/>
          </a:bodyPr>
          <a:lstStyle/>
          <a:p>
            <a:r>
              <a:rPr lang="en-GB" sz="3200" dirty="0"/>
              <a:t>Dataset contains states wise and nationwide information.</a:t>
            </a:r>
          </a:p>
          <a:p>
            <a:r>
              <a:rPr lang="en-GB" sz="3200" dirty="0"/>
              <a:t>Before processing data, need to fix missing values from dataset.</a:t>
            </a:r>
          </a:p>
          <a:p>
            <a:r>
              <a:rPr lang="en-GB" sz="3200" dirty="0"/>
              <a:t>Numerical values such as infection trend or population can be shown on graphs.</a:t>
            </a:r>
          </a:p>
          <a:p>
            <a:r>
              <a:rPr lang="en-GB" sz="3200" dirty="0"/>
              <a:t>Categorical values such as persons details or testing lab address are need to be shown in table form.</a:t>
            </a:r>
          </a:p>
          <a:p>
            <a:r>
              <a:rPr lang="en-GB" sz="3200" dirty="0" err="1"/>
              <a:t>Priorized</a:t>
            </a:r>
            <a:r>
              <a:rPr lang="en-GB" sz="3200" dirty="0"/>
              <a:t> data like total number of items like total infections or hospital bed information can also be shown on table format.</a:t>
            </a:r>
          </a:p>
          <a:p>
            <a:endParaRPr lang="en-GB" dirty="0"/>
          </a:p>
          <a:p>
            <a:endParaRPr lang="en-GB" dirty="0"/>
          </a:p>
          <a:p>
            <a:endParaRPr lang="en-GB" dirty="0"/>
          </a:p>
        </p:txBody>
      </p:sp>
    </p:spTree>
    <p:extLst>
      <p:ext uri="{BB962C8B-B14F-4D97-AF65-F5344CB8AC3E}">
        <p14:creationId xmlns:p14="http://schemas.microsoft.com/office/powerpoint/2010/main" val="311567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FA88-23BB-4A3C-9B45-DE045D1961A1}"/>
              </a:ext>
            </a:extLst>
          </p:cNvPr>
          <p:cNvSpPr>
            <a:spLocks noGrp="1"/>
          </p:cNvSpPr>
          <p:nvPr>
            <p:ph type="title"/>
          </p:nvPr>
        </p:nvSpPr>
        <p:spPr>
          <a:xfrm>
            <a:off x="838200" y="365125"/>
            <a:ext cx="10515600" cy="850933"/>
          </a:xfrm>
        </p:spPr>
        <p:txBody>
          <a:bodyPr/>
          <a:lstStyle/>
          <a:p>
            <a:pPr algn="ctr"/>
            <a:r>
              <a:rPr lang="en-GB" dirty="0"/>
              <a:t>Data and Pre-processing</a:t>
            </a:r>
          </a:p>
        </p:txBody>
      </p:sp>
      <p:sp>
        <p:nvSpPr>
          <p:cNvPr id="3" name="Content Placeholder 2">
            <a:extLst>
              <a:ext uri="{FF2B5EF4-FFF2-40B4-BE49-F238E27FC236}">
                <a16:creationId xmlns:a16="http://schemas.microsoft.com/office/drawing/2014/main" id="{CBB6FCC3-C51B-4131-8FC7-9A59FF937095}"/>
              </a:ext>
            </a:extLst>
          </p:cNvPr>
          <p:cNvSpPr>
            <a:spLocks noGrp="1"/>
          </p:cNvSpPr>
          <p:nvPr>
            <p:ph idx="1"/>
          </p:nvPr>
        </p:nvSpPr>
        <p:spPr>
          <a:xfrm>
            <a:off x="838200" y="1216058"/>
            <a:ext cx="10515600" cy="4960905"/>
          </a:xfrm>
        </p:spPr>
        <p:txBody>
          <a:bodyPr>
            <a:normAutofit/>
          </a:bodyPr>
          <a:lstStyle/>
          <a:p>
            <a:r>
              <a:rPr lang="en-GB" sz="3200" dirty="0"/>
              <a:t>Data set contains overall and </a:t>
            </a:r>
            <a:r>
              <a:rPr lang="en-GB" sz="3200" dirty="0" err="1"/>
              <a:t>statewise</a:t>
            </a:r>
            <a:r>
              <a:rPr lang="en-GB" sz="3200" dirty="0"/>
              <a:t> information.</a:t>
            </a:r>
          </a:p>
          <a:p>
            <a:r>
              <a:rPr lang="en-GB" sz="3200" dirty="0"/>
              <a:t>Need to extract overall </a:t>
            </a:r>
            <a:r>
              <a:rPr lang="en-GB" sz="3200" dirty="0" err="1"/>
              <a:t>india</a:t>
            </a:r>
            <a:r>
              <a:rPr lang="en-GB" sz="3200" dirty="0"/>
              <a:t> information first.</a:t>
            </a:r>
          </a:p>
          <a:p>
            <a:r>
              <a:rPr lang="en-GB" sz="3200" dirty="0"/>
              <a:t>Fill missing information with previous dated information in that specific column of dataset.</a:t>
            </a:r>
          </a:p>
          <a:p>
            <a:r>
              <a:rPr lang="en-GB" sz="3200" dirty="0"/>
              <a:t>Continuous numerical data can be shown using graphical view.</a:t>
            </a:r>
          </a:p>
          <a:p>
            <a:r>
              <a:rPr lang="en-GB" sz="3200" dirty="0"/>
              <a:t> Categorical data can be shown using table format.</a:t>
            </a:r>
          </a:p>
          <a:p>
            <a:r>
              <a:rPr lang="en-GB" sz="3200" dirty="0"/>
              <a:t>Similar approach can be used for </a:t>
            </a:r>
            <a:r>
              <a:rPr lang="en-GB" sz="3200" dirty="0" err="1"/>
              <a:t>statewise</a:t>
            </a:r>
            <a:r>
              <a:rPr lang="en-GB" sz="3200" dirty="0"/>
              <a:t> data from dataset.</a:t>
            </a:r>
            <a:endParaRPr lang="en-GB" dirty="0"/>
          </a:p>
          <a:p>
            <a:endParaRPr lang="en-GB" dirty="0"/>
          </a:p>
          <a:p>
            <a:endParaRPr lang="en-GB" dirty="0"/>
          </a:p>
        </p:txBody>
      </p:sp>
    </p:spTree>
    <p:extLst>
      <p:ext uri="{BB962C8B-B14F-4D97-AF65-F5344CB8AC3E}">
        <p14:creationId xmlns:p14="http://schemas.microsoft.com/office/powerpoint/2010/main" val="413103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FA88-23BB-4A3C-9B45-DE045D1961A1}"/>
              </a:ext>
            </a:extLst>
          </p:cNvPr>
          <p:cNvSpPr>
            <a:spLocks noGrp="1"/>
          </p:cNvSpPr>
          <p:nvPr>
            <p:ph type="title"/>
          </p:nvPr>
        </p:nvSpPr>
        <p:spPr>
          <a:xfrm>
            <a:off x="838200" y="0"/>
            <a:ext cx="10515600" cy="700104"/>
          </a:xfrm>
        </p:spPr>
        <p:txBody>
          <a:bodyPr/>
          <a:lstStyle/>
          <a:p>
            <a:pPr algn="ctr"/>
            <a:r>
              <a:rPr lang="en-GB" dirty="0"/>
              <a:t>Data Story-1 (India Overall)</a:t>
            </a:r>
          </a:p>
        </p:txBody>
      </p:sp>
      <p:sp>
        <p:nvSpPr>
          <p:cNvPr id="3" name="Content Placeholder 2">
            <a:extLst>
              <a:ext uri="{FF2B5EF4-FFF2-40B4-BE49-F238E27FC236}">
                <a16:creationId xmlns:a16="http://schemas.microsoft.com/office/drawing/2014/main" id="{CBB6FCC3-C51B-4131-8FC7-9A59FF937095}"/>
              </a:ext>
            </a:extLst>
          </p:cNvPr>
          <p:cNvSpPr>
            <a:spLocks noGrp="1"/>
          </p:cNvSpPr>
          <p:nvPr>
            <p:ph idx="1"/>
          </p:nvPr>
        </p:nvSpPr>
        <p:spPr>
          <a:xfrm>
            <a:off x="838200" y="772998"/>
            <a:ext cx="10515600" cy="5872899"/>
          </a:xfrm>
        </p:spPr>
        <p:txBody>
          <a:bodyPr>
            <a:normAutofit/>
          </a:bodyPr>
          <a:lstStyle/>
          <a:p>
            <a:r>
              <a:rPr lang="en-GB" sz="2000" dirty="0"/>
              <a:t>“Overall” tab provides nationwide information. It default tab when opened main page.</a:t>
            </a:r>
            <a:r>
              <a:rPr lang="en-GB" sz="1800" dirty="0"/>
              <a:t> </a:t>
            </a:r>
          </a:p>
          <a:p>
            <a:r>
              <a:rPr lang="en-GB" sz="1800" dirty="0"/>
              <a:t>Overall </a:t>
            </a:r>
            <a:r>
              <a:rPr lang="en-GB" sz="1800" dirty="0" err="1"/>
              <a:t>india</a:t>
            </a:r>
            <a:r>
              <a:rPr lang="en-GB" sz="1800" dirty="0"/>
              <a:t> infection status information can be shown on table.</a:t>
            </a:r>
          </a:p>
          <a:p>
            <a:pPr marL="0" indent="0">
              <a:buNone/>
            </a:pPr>
            <a:endParaRPr lang="en-GB" sz="3200" dirty="0"/>
          </a:p>
          <a:p>
            <a:endParaRPr lang="en-GB" sz="3200" dirty="0"/>
          </a:p>
          <a:p>
            <a:r>
              <a:rPr lang="en-GB" sz="1800" dirty="0"/>
              <a:t>Overall hospital bed information are shown on table format as below:</a:t>
            </a:r>
          </a:p>
          <a:p>
            <a:endParaRPr lang="en-GB" sz="1800" dirty="0"/>
          </a:p>
          <a:p>
            <a:endParaRPr lang="en-GB" sz="1800" dirty="0"/>
          </a:p>
          <a:p>
            <a:endParaRPr lang="en-GB" sz="1800" dirty="0"/>
          </a:p>
          <a:p>
            <a:endParaRPr lang="en-GB" sz="1800" dirty="0"/>
          </a:p>
          <a:p>
            <a:r>
              <a:rPr lang="en-GB" sz="1800" dirty="0"/>
              <a:t>ICMR test information like total samples, positive/negative cases trend can be seen on individual interactive graphs.</a:t>
            </a:r>
          </a:p>
          <a:p>
            <a:pPr marL="0" indent="0">
              <a:buNone/>
            </a:pPr>
            <a:endParaRPr lang="en-GB" sz="3200" dirty="0"/>
          </a:p>
          <a:p>
            <a:endParaRPr lang="en-GB" sz="3200" dirty="0"/>
          </a:p>
          <a:p>
            <a:endParaRPr lang="en-GB" dirty="0"/>
          </a:p>
          <a:p>
            <a:endParaRPr lang="en-GB" dirty="0"/>
          </a:p>
        </p:txBody>
      </p:sp>
      <p:pic>
        <p:nvPicPr>
          <p:cNvPr id="4" name="Picture 3">
            <a:extLst>
              <a:ext uri="{FF2B5EF4-FFF2-40B4-BE49-F238E27FC236}">
                <a16:creationId xmlns:a16="http://schemas.microsoft.com/office/drawing/2014/main" id="{95D9F9EE-F180-44F9-B82F-2E1FFC4F1E5C}"/>
              </a:ext>
            </a:extLst>
          </p:cNvPr>
          <p:cNvPicPr>
            <a:picLocks noChangeAspect="1"/>
          </p:cNvPicPr>
          <p:nvPr/>
        </p:nvPicPr>
        <p:blipFill>
          <a:blip r:embed="rId2"/>
          <a:stretch>
            <a:fillRect/>
          </a:stretch>
        </p:blipFill>
        <p:spPr>
          <a:xfrm>
            <a:off x="1155962" y="1410737"/>
            <a:ext cx="8248650" cy="884144"/>
          </a:xfrm>
          <a:prstGeom prst="rect">
            <a:avLst/>
          </a:prstGeom>
        </p:spPr>
      </p:pic>
      <p:pic>
        <p:nvPicPr>
          <p:cNvPr id="5" name="Picture 4">
            <a:extLst>
              <a:ext uri="{FF2B5EF4-FFF2-40B4-BE49-F238E27FC236}">
                <a16:creationId xmlns:a16="http://schemas.microsoft.com/office/drawing/2014/main" id="{62FA9A4B-9220-488B-A133-6B27F9E81184}"/>
              </a:ext>
            </a:extLst>
          </p:cNvPr>
          <p:cNvPicPr>
            <a:picLocks noChangeAspect="1"/>
          </p:cNvPicPr>
          <p:nvPr/>
        </p:nvPicPr>
        <p:blipFill>
          <a:blip r:embed="rId3"/>
          <a:stretch>
            <a:fillRect/>
          </a:stretch>
        </p:blipFill>
        <p:spPr>
          <a:xfrm>
            <a:off x="1155962" y="4755281"/>
            <a:ext cx="9242714" cy="1823755"/>
          </a:xfrm>
          <a:prstGeom prst="rect">
            <a:avLst/>
          </a:prstGeom>
        </p:spPr>
      </p:pic>
      <p:pic>
        <p:nvPicPr>
          <p:cNvPr id="6" name="Picture 5">
            <a:extLst>
              <a:ext uri="{FF2B5EF4-FFF2-40B4-BE49-F238E27FC236}">
                <a16:creationId xmlns:a16="http://schemas.microsoft.com/office/drawing/2014/main" id="{242089E6-36E4-4B11-B4A7-66A5486FC140}"/>
              </a:ext>
            </a:extLst>
          </p:cNvPr>
          <p:cNvPicPr>
            <a:picLocks noChangeAspect="1"/>
          </p:cNvPicPr>
          <p:nvPr/>
        </p:nvPicPr>
        <p:blipFill>
          <a:blip r:embed="rId4"/>
          <a:stretch>
            <a:fillRect/>
          </a:stretch>
        </p:blipFill>
        <p:spPr>
          <a:xfrm>
            <a:off x="1155962" y="2932619"/>
            <a:ext cx="9880076" cy="992761"/>
          </a:xfrm>
          <a:prstGeom prst="rect">
            <a:avLst/>
          </a:prstGeom>
        </p:spPr>
      </p:pic>
    </p:spTree>
    <p:extLst>
      <p:ext uri="{BB962C8B-B14F-4D97-AF65-F5344CB8AC3E}">
        <p14:creationId xmlns:p14="http://schemas.microsoft.com/office/powerpoint/2010/main" val="209338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D5CF-48C0-4E0C-B04D-63B778BD774F}"/>
              </a:ext>
            </a:extLst>
          </p:cNvPr>
          <p:cNvSpPr>
            <a:spLocks noGrp="1"/>
          </p:cNvSpPr>
          <p:nvPr>
            <p:ph type="title"/>
          </p:nvPr>
        </p:nvSpPr>
        <p:spPr>
          <a:xfrm>
            <a:off x="838200" y="18256"/>
            <a:ext cx="10515600" cy="662782"/>
          </a:xfrm>
        </p:spPr>
        <p:txBody>
          <a:bodyPr>
            <a:normAutofit fontScale="90000"/>
          </a:bodyPr>
          <a:lstStyle/>
          <a:p>
            <a:pPr algn="ctr"/>
            <a:r>
              <a:rPr lang="en-GB" dirty="0"/>
              <a:t>Data </a:t>
            </a:r>
            <a:r>
              <a:rPr lang="en-GB" sz="4900" dirty="0"/>
              <a:t>Story-2</a:t>
            </a:r>
            <a:r>
              <a:rPr lang="en-GB" dirty="0"/>
              <a:t> (India Overall)</a:t>
            </a:r>
          </a:p>
        </p:txBody>
      </p:sp>
      <p:sp>
        <p:nvSpPr>
          <p:cNvPr id="3" name="Content Placeholder 2">
            <a:extLst>
              <a:ext uri="{FF2B5EF4-FFF2-40B4-BE49-F238E27FC236}">
                <a16:creationId xmlns:a16="http://schemas.microsoft.com/office/drawing/2014/main" id="{FE7B9277-368F-4FF6-9D1E-C0635C23F189}"/>
              </a:ext>
            </a:extLst>
          </p:cNvPr>
          <p:cNvSpPr>
            <a:spLocks noGrp="1"/>
          </p:cNvSpPr>
          <p:nvPr>
            <p:ph idx="1"/>
          </p:nvPr>
        </p:nvSpPr>
        <p:spPr>
          <a:xfrm>
            <a:off x="838200" y="953311"/>
            <a:ext cx="10515600" cy="5223652"/>
          </a:xfrm>
        </p:spPr>
        <p:txBody>
          <a:bodyPr>
            <a:normAutofit/>
          </a:bodyPr>
          <a:lstStyle/>
          <a:p>
            <a:pPr marL="0" indent="0">
              <a:buNone/>
            </a:pPr>
            <a:r>
              <a:rPr lang="en-GB" sz="1800" dirty="0"/>
              <a:t>Total population of each state vs infected people count are compared as below. Since infected people count is very less compared with overall population of the state, infection count bar is not visible in below graph.</a:t>
            </a:r>
          </a:p>
          <a:p>
            <a:endParaRPr lang="en-GB" sz="1800" dirty="0"/>
          </a:p>
        </p:txBody>
      </p:sp>
      <p:pic>
        <p:nvPicPr>
          <p:cNvPr id="4" name="Picture 3">
            <a:extLst>
              <a:ext uri="{FF2B5EF4-FFF2-40B4-BE49-F238E27FC236}">
                <a16:creationId xmlns:a16="http://schemas.microsoft.com/office/drawing/2014/main" id="{B0E6BE99-5F23-4490-8BBB-BDB476272C41}"/>
              </a:ext>
            </a:extLst>
          </p:cNvPr>
          <p:cNvPicPr>
            <a:picLocks noChangeAspect="1"/>
          </p:cNvPicPr>
          <p:nvPr/>
        </p:nvPicPr>
        <p:blipFill>
          <a:blip r:embed="rId2"/>
          <a:stretch>
            <a:fillRect/>
          </a:stretch>
        </p:blipFill>
        <p:spPr>
          <a:xfrm>
            <a:off x="1157593" y="1624519"/>
            <a:ext cx="10126493" cy="4066162"/>
          </a:xfrm>
          <a:prstGeom prst="rect">
            <a:avLst/>
          </a:prstGeom>
        </p:spPr>
      </p:pic>
    </p:spTree>
    <p:extLst>
      <p:ext uri="{BB962C8B-B14F-4D97-AF65-F5344CB8AC3E}">
        <p14:creationId xmlns:p14="http://schemas.microsoft.com/office/powerpoint/2010/main" val="9961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010D-1F0A-424D-9223-BD7EDECF51AA}"/>
              </a:ext>
            </a:extLst>
          </p:cNvPr>
          <p:cNvSpPr>
            <a:spLocks noGrp="1"/>
          </p:cNvSpPr>
          <p:nvPr>
            <p:ph type="title"/>
          </p:nvPr>
        </p:nvSpPr>
        <p:spPr>
          <a:xfrm>
            <a:off x="838200" y="0"/>
            <a:ext cx="10515600" cy="775518"/>
          </a:xfrm>
        </p:spPr>
        <p:txBody>
          <a:bodyPr/>
          <a:lstStyle/>
          <a:p>
            <a:pPr algn="ctr"/>
            <a:r>
              <a:rPr lang="en-GB" dirty="0"/>
              <a:t>Data Story-3 (State wise)</a:t>
            </a:r>
          </a:p>
        </p:txBody>
      </p:sp>
      <p:sp>
        <p:nvSpPr>
          <p:cNvPr id="3" name="Content Placeholder 2">
            <a:extLst>
              <a:ext uri="{FF2B5EF4-FFF2-40B4-BE49-F238E27FC236}">
                <a16:creationId xmlns:a16="http://schemas.microsoft.com/office/drawing/2014/main" id="{34D7360B-8949-4FA0-8CBE-BEF6436B7CD9}"/>
              </a:ext>
            </a:extLst>
          </p:cNvPr>
          <p:cNvSpPr>
            <a:spLocks noGrp="1"/>
          </p:cNvSpPr>
          <p:nvPr>
            <p:ph idx="1"/>
          </p:nvPr>
        </p:nvSpPr>
        <p:spPr>
          <a:xfrm>
            <a:off x="838200" y="775518"/>
            <a:ext cx="11156004" cy="5967978"/>
          </a:xfrm>
        </p:spPr>
        <p:txBody>
          <a:bodyPr/>
          <a:lstStyle/>
          <a:p>
            <a:r>
              <a:rPr lang="en-GB" sz="2000" dirty="0"/>
              <a:t>“</a:t>
            </a:r>
            <a:r>
              <a:rPr lang="en-GB" sz="2000" dirty="0" err="1"/>
              <a:t>Statewise</a:t>
            </a:r>
            <a:r>
              <a:rPr lang="en-GB" sz="2000" dirty="0"/>
              <a:t>” tab provides option to select state to get information.</a:t>
            </a:r>
            <a:r>
              <a:rPr lang="en-GB" sz="1800" dirty="0"/>
              <a:t> </a:t>
            </a:r>
          </a:p>
          <a:p>
            <a:r>
              <a:rPr lang="en-GB" sz="1800" dirty="0"/>
              <a:t>State selection and infection status table information is shown as below:</a:t>
            </a:r>
          </a:p>
          <a:p>
            <a:endParaRPr lang="en-GB" sz="1800" dirty="0"/>
          </a:p>
          <a:p>
            <a:endParaRPr lang="en-GB" sz="1800" dirty="0"/>
          </a:p>
          <a:p>
            <a:endParaRPr lang="en-GB" sz="1800" dirty="0"/>
          </a:p>
          <a:p>
            <a:r>
              <a:rPr lang="en-GB" sz="1800" dirty="0"/>
              <a:t>Hospital bed information is shown on table format:</a:t>
            </a:r>
          </a:p>
          <a:p>
            <a:endParaRPr lang="en-GB" sz="1800" dirty="0"/>
          </a:p>
          <a:p>
            <a:endParaRPr lang="en-GB" dirty="0"/>
          </a:p>
          <a:p>
            <a:endParaRPr lang="en-GB" dirty="0"/>
          </a:p>
          <a:p>
            <a:r>
              <a:rPr lang="en-GB" sz="1800" dirty="0"/>
              <a:t>Infection trend is shown in </a:t>
            </a:r>
          </a:p>
          <a:p>
            <a:pPr marL="0" indent="0">
              <a:buNone/>
            </a:pPr>
            <a:r>
              <a:rPr lang="en-GB" sz="1800" dirty="0"/>
              <a:t>     interactive graph:</a:t>
            </a:r>
          </a:p>
          <a:p>
            <a:endParaRPr lang="en-GB" dirty="0"/>
          </a:p>
        </p:txBody>
      </p:sp>
      <p:pic>
        <p:nvPicPr>
          <p:cNvPr id="4" name="Picture 3">
            <a:extLst>
              <a:ext uri="{FF2B5EF4-FFF2-40B4-BE49-F238E27FC236}">
                <a16:creationId xmlns:a16="http://schemas.microsoft.com/office/drawing/2014/main" id="{4F502707-A8CE-4734-B7A7-1A2CF6209790}"/>
              </a:ext>
            </a:extLst>
          </p:cNvPr>
          <p:cNvPicPr>
            <a:picLocks noChangeAspect="1"/>
          </p:cNvPicPr>
          <p:nvPr/>
        </p:nvPicPr>
        <p:blipFill>
          <a:blip r:embed="rId2"/>
          <a:stretch>
            <a:fillRect/>
          </a:stretch>
        </p:blipFill>
        <p:spPr>
          <a:xfrm>
            <a:off x="1138136" y="1463487"/>
            <a:ext cx="10778247" cy="1104615"/>
          </a:xfrm>
          <a:prstGeom prst="rect">
            <a:avLst/>
          </a:prstGeom>
        </p:spPr>
      </p:pic>
      <p:pic>
        <p:nvPicPr>
          <p:cNvPr id="5" name="Picture 4">
            <a:extLst>
              <a:ext uri="{FF2B5EF4-FFF2-40B4-BE49-F238E27FC236}">
                <a16:creationId xmlns:a16="http://schemas.microsoft.com/office/drawing/2014/main" id="{03EE4FE5-ECE7-4BD9-B5F1-57E40F55A12C}"/>
              </a:ext>
            </a:extLst>
          </p:cNvPr>
          <p:cNvPicPr>
            <a:picLocks noChangeAspect="1"/>
          </p:cNvPicPr>
          <p:nvPr/>
        </p:nvPicPr>
        <p:blipFill>
          <a:blip r:embed="rId3"/>
          <a:stretch>
            <a:fillRect/>
          </a:stretch>
        </p:blipFill>
        <p:spPr>
          <a:xfrm>
            <a:off x="1138135" y="3003151"/>
            <a:ext cx="10778247" cy="1204232"/>
          </a:xfrm>
          <a:prstGeom prst="rect">
            <a:avLst/>
          </a:prstGeom>
        </p:spPr>
      </p:pic>
      <p:pic>
        <p:nvPicPr>
          <p:cNvPr id="7" name="Picture 6">
            <a:extLst>
              <a:ext uri="{FF2B5EF4-FFF2-40B4-BE49-F238E27FC236}">
                <a16:creationId xmlns:a16="http://schemas.microsoft.com/office/drawing/2014/main" id="{A2A391A3-4031-4C79-A0C5-3DE8D544ADC1}"/>
              </a:ext>
            </a:extLst>
          </p:cNvPr>
          <p:cNvPicPr>
            <a:picLocks noChangeAspect="1"/>
          </p:cNvPicPr>
          <p:nvPr/>
        </p:nvPicPr>
        <p:blipFill>
          <a:blip r:embed="rId4"/>
          <a:stretch>
            <a:fillRect/>
          </a:stretch>
        </p:blipFill>
        <p:spPr>
          <a:xfrm>
            <a:off x="3880373" y="4402318"/>
            <a:ext cx="7379443" cy="2341179"/>
          </a:xfrm>
          <a:prstGeom prst="rect">
            <a:avLst/>
          </a:prstGeom>
        </p:spPr>
      </p:pic>
    </p:spTree>
    <p:extLst>
      <p:ext uri="{BB962C8B-B14F-4D97-AF65-F5344CB8AC3E}">
        <p14:creationId xmlns:p14="http://schemas.microsoft.com/office/powerpoint/2010/main" val="86698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4933-68D3-40BC-AB2E-DE9D7FE7C9DD}"/>
              </a:ext>
            </a:extLst>
          </p:cNvPr>
          <p:cNvSpPr>
            <a:spLocks noGrp="1"/>
          </p:cNvSpPr>
          <p:nvPr>
            <p:ph type="title"/>
          </p:nvPr>
        </p:nvSpPr>
        <p:spPr>
          <a:xfrm>
            <a:off x="823274" y="30588"/>
            <a:ext cx="10515600" cy="751837"/>
          </a:xfrm>
        </p:spPr>
        <p:txBody>
          <a:bodyPr/>
          <a:lstStyle/>
          <a:p>
            <a:pPr algn="ctr"/>
            <a:r>
              <a:rPr lang="en-GB" dirty="0"/>
              <a:t>Data Story-4 (State wise)</a:t>
            </a:r>
          </a:p>
        </p:txBody>
      </p:sp>
      <p:sp>
        <p:nvSpPr>
          <p:cNvPr id="3" name="Content Placeholder 2">
            <a:extLst>
              <a:ext uri="{FF2B5EF4-FFF2-40B4-BE49-F238E27FC236}">
                <a16:creationId xmlns:a16="http://schemas.microsoft.com/office/drawing/2014/main" id="{7AA37F44-5292-469E-9DF4-1723D51F1A98}"/>
              </a:ext>
            </a:extLst>
          </p:cNvPr>
          <p:cNvSpPr>
            <a:spLocks noGrp="1"/>
          </p:cNvSpPr>
          <p:nvPr>
            <p:ph idx="1"/>
          </p:nvPr>
        </p:nvSpPr>
        <p:spPr>
          <a:xfrm>
            <a:off x="838200" y="782425"/>
            <a:ext cx="10515600" cy="5948314"/>
          </a:xfrm>
        </p:spPr>
        <p:txBody>
          <a:bodyPr>
            <a:normAutofit/>
          </a:bodyPr>
          <a:lstStyle/>
          <a:p>
            <a:r>
              <a:rPr lang="en-GB" sz="1800" dirty="0"/>
              <a:t>Total sample tested trend is </a:t>
            </a:r>
          </a:p>
          <a:p>
            <a:pPr marL="0" indent="0">
              <a:buNone/>
            </a:pPr>
            <a:r>
              <a:rPr lang="en-GB" sz="1800" dirty="0"/>
              <a:t>     shown as below:</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r>
              <a:rPr lang="en-GB" sz="1800" dirty="0"/>
              <a:t>Total negative cases trend is </a:t>
            </a:r>
          </a:p>
          <a:p>
            <a:pPr marL="0" indent="0">
              <a:buNone/>
            </a:pPr>
            <a:r>
              <a:rPr lang="en-GB" sz="1800" dirty="0"/>
              <a:t>     shown as below: </a:t>
            </a:r>
          </a:p>
        </p:txBody>
      </p:sp>
      <p:pic>
        <p:nvPicPr>
          <p:cNvPr id="4" name="Picture 3">
            <a:extLst>
              <a:ext uri="{FF2B5EF4-FFF2-40B4-BE49-F238E27FC236}">
                <a16:creationId xmlns:a16="http://schemas.microsoft.com/office/drawing/2014/main" id="{0DC7E89A-1ABB-4FC4-8E2D-E4E363C167AB}"/>
              </a:ext>
            </a:extLst>
          </p:cNvPr>
          <p:cNvPicPr>
            <a:picLocks noChangeAspect="1"/>
          </p:cNvPicPr>
          <p:nvPr/>
        </p:nvPicPr>
        <p:blipFill>
          <a:blip r:embed="rId2"/>
          <a:stretch>
            <a:fillRect/>
          </a:stretch>
        </p:blipFill>
        <p:spPr>
          <a:xfrm>
            <a:off x="3958276" y="782425"/>
            <a:ext cx="7410450" cy="2646575"/>
          </a:xfrm>
          <a:prstGeom prst="rect">
            <a:avLst/>
          </a:prstGeom>
        </p:spPr>
      </p:pic>
      <p:pic>
        <p:nvPicPr>
          <p:cNvPr id="5" name="Picture 4">
            <a:extLst>
              <a:ext uri="{FF2B5EF4-FFF2-40B4-BE49-F238E27FC236}">
                <a16:creationId xmlns:a16="http://schemas.microsoft.com/office/drawing/2014/main" id="{5F7932C8-312F-47A7-AACB-7C193EF28487}"/>
              </a:ext>
            </a:extLst>
          </p:cNvPr>
          <p:cNvPicPr>
            <a:picLocks noChangeAspect="1"/>
          </p:cNvPicPr>
          <p:nvPr/>
        </p:nvPicPr>
        <p:blipFill>
          <a:blip r:embed="rId3"/>
          <a:stretch>
            <a:fillRect/>
          </a:stretch>
        </p:blipFill>
        <p:spPr>
          <a:xfrm>
            <a:off x="3958276" y="3835139"/>
            <a:ext cx="7439025" cy="2895600"/>
          </a:xfrm>
          <a:prstGeom prst="rect">
            <a:avLst/>
          </a:prstGeom>
        </p:spPr>
      </p:pic>
    </p:spTree>
    <p:extLst>
      <p:ext uri="{BB962C8B-B14F-4D97-AF65-F5344CB8AC3E}">
        <p14:creationId xmlns:p14="http://schemas.microsoft.com/office/powerpoint/2010/main" val="243032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23F3-291C-4B48-B78B-7E685786EAE0}"/>
              </a:ext>
            </a:extLst>
          </p:cNvPr>
          <p:cNvSpPr>
            <a:spLocks noGrp="1"/>
          </p:cNvSpPr>
          <p:nvPr>
            <p:ph type="title"/>
          </p:nvPr>
        </p:nvSpPr>
        <p:spPr>
          <a:xfrm>
            <a:off x="838200" y="1"/>
            <a:ext cx="10515600" cy="761999"/>
          </a:xfrm>
        </p:spPr>
        <p:txBody>
          <a:bodyPr/>
          <a:lstStyle/>
          <a:p>
            <a:pPr algn="ctr"/>
            <a:r>
              <a:rPr lang="en-GB" dirty="0"/>
              <a:t>Data Story-5 (State wise)</a:t>
            </a:r>
          </a:p>
        </p:txBody>
      </p:sp>
      <p:sp>
        <p:nvSpPr>
          <p:cNvPr id="3" name="Content Placeholder 2">
            <a:extLst>
              <a:ext uri="{FF2B5EF4-FFF2-40B4-BE49-F238E27FC236}">
                <a16:creationId xmlns:a16="http://schemas.microsoft.com/office/drawing/2014/main" id="{5D63996F-382C-4BC5-89F1-BAEDE0228ED0}"/>
              </a:ext>
            </a:extLst>
          </p:cNvPr>
          <p:cNvSpPr>
            <a:spLocks noGrp="1"/>
          </p:cNvSpPr>
          <p:nvPr>
            <p:ph idx="1"/>
          </p:nvPr>
        </p:nvSpPr>
        <p:spPr>
          <a:xfrm>
            <a:off x="838200" y="762000"/>
            <a:ext cx="10515600" cy="6010275"/>
          </a:xfrm>
        </p:spPr>
        <p:txBody>
          <a:bodyPr>
            <a:normAutofit/>
          </a:bodyPr>
          <a:lstStyle/>
          <a:p>
            <a:r>
              <a:rPr lang="en-GB" sz="1800" dirty="0"/>
              <a:t>Total Positive cases trend is </a:t>
            </a:r>
          </a:p>
          <a:p>
            <a:pPr marL="0" indent="0">
              <a:buNone/>
            </a:pPr>
            <a:r>
              <a:rPr lang="en-GB" sz="1800" dirty="0"/>
              <a:t>     shown as below: </a:t>
            </a:r>
          </a:p>
          <a:p>
            <a:pPr marL="0" indent="0">
              <a:buNone/>
            </a:pPr>
            <a:endParaRPr lang="en-GB" sz="1800" dirty="0"/>
          </a:p>
          <a:p>
            <a:pPr marL="0" indent="0">
              <a:buNone/>
            </a:pPr>
            <a:endParaRPr lang="en-GB" sz="1800" dirty="0"/>
          </a:p>
          <a:p>
            <a:pPr marL="0" indent="0">
              <a:buNone/>
            </a:pPr>
            <a:endParaRPr lang="en-GB" sz="1800" dirty="0"/>
          </a:p>
          <a:p>
            <a:pPr marL="0" indent="0">
              <a:buNone/>
            </a:pPr>
            <a:endParaRPr lang="en-GB" sz="1800" dirty="0"/>
          </a:p>
          <a:p>
            <a:endParaRPr lang="en-GB" sz="1800" dirty="0"/>
          </a:p>
          <a:p>
            <a:r>
              <a:rPr lang="en-GB" sz="1800" dirty="0"/>
              <a:t>Affected Individual details in the state is showed on table format:</a:t>
            </a:r>
          </a:p>
          <a:p>
            <a:endParaRPr lang="en-GB" sz="1800" dirty="0"/>
          </a:p>
          <a:p>
            <a:pPr marL="0" indent="0">
              <a:buNone/>
            </a:pPr>
            <a:endParaRPr lang="en-GB" sz="1800" dirty="0"/>
          </a:p>
        </p:txBody>
      </p:sp>
      <p:pic>
        <p:nvPicPr>
          <p:cNvPr id="4" name="Picture 3">
            <a:extLst>
              <a:ext uri="{FF2B5EF4-FFF2-40B4-BE49-F238E27FC236}">
                <a16:creationId xmlns:a16="http://schemas.microsoft.com/office/drawing/2014/main" id="{02697EE1-EC8B-48D6-867D-7925BCDF58DC}"/>
              </a:ext>
            </a:extLst>
          </p:cNvPr>
          <p:cNvPicPr>
            <a:picLocks noChangeAspect="1"/>
          </p:cNvPicPr>
          <p:nvPr/>
        </p:nvPicPr>
        <p:blipFill>
          <a:blip r:embed="rId2"/>
          <a:stretch>
            <a:fillRect/>
          </a:stretch>
        </p:blipFill>
        <p:spPr>
          <a:xfrm>
            <a:off x="4014787" y="762000"/>
            <a:ext cx="7419975" cy="2171700"/>
          </a:xfrm>
          <a:prstGeom prst="rect">
            <a:avLst/>
          </a:prstGeom>
        </p:spPr>
      </p:pic>
      <p:pic>
        <p:nvPicPr>
          <p:cNvPr id="5" name="Picture 4">
            <a:extLst>
              <a:ext uri="{FF2B5EF4-FFF2-40B4-BE49-F238E27FC236}">
                <a16:creationId xmlns:a16="http://schemas.microsoft.com/office/drawing/2014/main" id="{F865F525-EDDE-439F-9D0E-62194642FB45}"/>
              </a:ext>
            </a:extLst>
          </p:cNvPr>
          <p:cNvPicPr>
            <a:picLocks noChangeAspect="1"/>
          </p:cNvPicPr>
          <p:nvPr/>
        </p:nvPicPr>
        <p:blipFill>
          <a:blip r:embed="rId3"/>
          <a:stretch>
            <a:fillRect/>
          </a:stretch>
        </p:blipFill>
        <p:spPr>
          <a:xfrm>
            <a:off x="1152524" y="3695698"/>
            <a:ext cx="10696575" cy="2751973"/>
          </a:xfrm>
          <a:prstGeom prst="rect">
            <a:avLst/>
          </a:prstGeom>
        </p:spPr>
      </p:pic>
    </p:spTree>
    <p:extLst>
      <p:ext uri="{BB962C8B-B14F-4D97-AF65-F5344CB8AC3E}">
        <p14:creationId xmlns:p14="http://schemas.microsoft.com/office/powerpoint/2010/main" val="65395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3AD4-1A3C-4825-8872-76113F485971}"/>
              </a:ext>
            </a:extLst>
          </p:cNvPr>
          <p:cNvSpPr>
            <a:spLocks noGrp="1"/>
          </p:cNvSpPr>
          <p:nvPr>
            <p:ph type="title"/>
          </p:nvPr>
        </p:nvSpPr>
        <p:spPr>
          <a:xfrm>
            <a:off x="838200" y="18256"/>
            <a:ext cx="10515600" cy="662782"/>
          </a:xfrm>
        </p:spPr>
        <p:txBody>
          <a:bodyPr>
            <a:normAutofit fontScale="90000"/>
          </a:bodyPr>
          <a:lstStyle/>
          <a:p>
            <a:pPr algn="ctr"/>
            <a:r>
              <a:rPr lang="en-GB" dirty="0"/>
              <a:t>Data Story-6 (State wise)</a:t>
            </a:r>
          </a:p>
        </p:txBody>
      </p:sp>
      <p:sp>
        <p:nvSpPr>
          <p:cNvPr id="3" name="Content Placeholder 2">
            <a:extLst>
              <a:ext uri="{FF2B5EF4-FFF2-40B4-BE49-F238E27FC236}">
                <a16:creationId xmlns:a16="http://schemas.microsoft.com/office/drawing/2014/main" id="{326123E6-914F-4B62-B37F-1329CD83C72A}"/>
              </a:ext>
            </a:extLst>
          </p:cNvPr>
          <p:cNvSpPr>
            <a:spLocks noGrp="1"/>
          </p:cNvSpPr>
          <p:nvPr>
            <p:ph idx="1"/>
          </p:nvPr>
        </p:nvSpPr>
        <p:spPr>
          <a:xfrm>
            <a:off x="838200" y="952500"/>
            <a:ext cx="10515600" cy="5224463"/>
          </a:xfrm>
        </p:spPr>
        <p:txBody>
          <a:bodyPr/>
          <a:lstStyle/>
          <a:p>
            <a:r>
              <a:rPr lang="en-GB" sz="1800" dirty="0"/>
              <a:t>ICMR Testing lab information is shown as below:</a:t>
            </a:r>
          </a:p>
          <a:p>
            <a:pPr marL="0" indent="0">
              <a:buNone/>
            </a:pPr>
            <a:endParaRPr lang="en-GB" dirty="0"/>
          </a:p>
        </p:txBody>
      </p:sp>
      <p:pic>
        <p:nvPicPr>
          <p:cNvPr id="4" name="Picture 3">
            <a:extLst>
              <a:ext uri="{FF2B5EF4-FFF2-40B4-BE49-F238E27FC236}">
                <a16:creationId xmlns:a16="http://schemas.microsoft.com/office/drawing/2014/main" id="{EC20C07B-19D9-4B1F-AC90-1A283F631B5F}"/>
              </a:ext>
            </a:extLst>
          </p:cNvPr>
          <p:cNvPicPr>
            <a:picLocks noChangeAspect="1"/>
          </p:cNvPicPr>
          <p:nvPr/>
        </p:nvPicPr>
        <p:blipFill>
          <a:blip r:embed="rId2"/>
          <a:stretch>
            <a:fillRect/>
          </a:stretch>
        </p:blipFill>
        <p:spPr>
          <a:xfrm>
            <a:off x="1123950" y="1414698"/>
            <a:ext cx="10515600" cy="4028603"/>
          </a:xfrm>
          <a:prstGeom prst="rect">
            <a:avLst/>
          </a:prstGeom>
        </p:spPr>
      </p:pic>
    </p:spTree>
    <p:extLst>
      <p:ext uri="{BB962C8B-B14F-4D97-AF65-F5344CB8AC3E}">
        <p14:creationId xmlns:p14="http://schemas.microsoft.com/office/powerpoint/2010/main" val="19692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383</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Covid-19 India Data Visualization </vt:lpstr>
      <vt:lpstr>Abstract</vt:lpstr>
      <vt:lpstr>Data and Pre-processing</vt:lpstr>
      <vt:lpstr>Data Story-1 (India Overall)</vt:lpstr>
      <vt:lpstr>Data Story-2 (India Overall)</vt:lpstr>
      <vt:lpstr>Data Story-3 (State wise)</vt:lpstr>
      <vt:lpstr>Data Story-4 (State wise)</vt:lpstr>
      <vt:lpstr>Data Story-5 (State wise)</vt:lpstr>
      <vt:lpstr>Data Story-6 (State wise)</vt:lpstr>
      <vt:lpstr>Techniques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India Data Visualization </dc:title>
  <dc:creator>ganeshkumar patil</dc:creator>
  <cp:lastModifiedBy>ganeshkumar patil</cp:lastModifiedBy>
  <cp:revision>13</cp:revision>
  <dcterms:created xsi:type="dcterms:W3CDTF">2020-05-18T18:34:16Z</dcterms:created>
  <dcterms:modified xsi:type="dcterms:W3CDTF">2020-05-18T20:00:52Z</dcterms:modified>
</cp:coreProperties>
</file>