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7"/>
  </p:notesMasterIdLst>
  <p:sldIdLst>
    <p:sldId id="295" r:id="rId3"/>
    <p:sldId id="296" r:id="rId4"/>
    <p:sldId id="276" r:id="rId5"/>
    <p:sldId id="303" r:id="rId6"/>
    <p:sldId id="332" r:id="rId7"/>
    <p:sldId id="334" r:id="rId8"/>
    <p:sldId id="333" r:id="rId9"/>
    <p:sldId id="335" r:id="rId10"/>
    <p:sldId id="336" r:id="rId11"/>
    <p:sldId id="340" r:id="rId12"/>
    <p:sldId id="339" r:id="rId13"/>
    <p:sldId id="338" r:id="rId14"/>
    <p:sldId id="337" r:id="rId15"/>
    <p:sldId id="331" r:id="rId16"/>
  </p:sldIdLst>
  <p:sldSz cx="9144000" cy="5143500" type="screen16x9"/>
  <p:notesSz cx="6858000" cy="9144000"/>
  <p:embeddedFontLst>
    <p:embeddedFont>
      <p:font typeface="Dosis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/>
  <p:cmAuthor id="2" name="Ganesh Kulkarni" initials="GK" lastIdx="2" clrIdx="1">
    <p:extLst>
      <p:ext uri="{19B8F6BF-5375-455C-9EA6-DF929625EA0E}">
        <p15:presenceInfo xmlns:p15="http://schemas.microsoft.com/office/powerpoint/2012/main" userId="defef8e24b691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BDD71-6C32-4071-8061-4CF5C49804BF}">
  <a:tblStyle styleId="{E6BBDD71-6C32-4071-8061-4CF5C49804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2749" autoAdjust="0"/>
  </p:normalViewPr>
  <p:slideViewPr>
    <p:cSldViewPr snapToGrid="0">
      <p:cViewPr varScale="1">
        <p:scale>
          <a:sx n="135" d="100"/>
          <a:sy n="135" d="100"/>
        </p:scale>
        <p:origin x="9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9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845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43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7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99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546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4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33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41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90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24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3999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4400" b="1" i="0" u="sng" dirty="0"/>
              <a:t>Chest X-ray Abnormalities Detection</a:t>
            </a:r>
            <a:endParaRPr lang="en-IN" sz="1400" b="1" i="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87C50765-BE17-430A-B51B-AA5B5C1C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8DD0B0-163E-4096-BAA7-9DFF2DAF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8" y="4058866"/>
            <a:ext cx="1953244" cy="7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8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YOLO V5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YOLO Detection Stages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2050" name="Picture 2" descr="One-Stage Detector (Input, Backbone, Neck, Dense Prediction), Two-stage detector (One-stage plus Sparse Prediction)">
            <a:extLst>
              <a:ext uri="{FF2B5EF4-FFF2-40B4-BE49-F238E27FC236}">
                <a16:creationId xmlns:a16="http://schemas.microsoft.com/office/drawing/2014/main" id="{42254E96-2126-45B2-B4A4-67AB18A6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92" y="1969329"/>
            <a:ext cx="7408998" cy="21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9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YOLO V5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Model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1026" name="Picture 2" descr="EfficientNet Backbone dialog feeding into BiFPN Layer feeding class prediction conv net and box prediction net.">
            <a:extLst>
              <a:ext uri="{FF2B5EF4-FFF2-40B4-BE49-F238E27FC236}">
                <a16:creationId xmlns:a16="http://schemas.microsoft.com/office/drawing/2014/main" id="{A28987F6-3F95-4528-9D1F-43A24FAE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18" y="1715637"/>
            <a:ext cx="7042901" cy="277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4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Training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Input Dataset </a:t>
            </a:r>
            <a:r>
              <a:rPr lang="en-US" sz="1800" dirty="0" err="1"/>
              <a:t>yaml</a:t>
            </a:r>
            <a:r>
              <a:rPr lang="en-US" sz="1800" dirty="0"/>
              <a:t>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B7C3C-5C40-46DF-A917-014DA3529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"/>
          <a:stretch/>
        </p:blipFill>
        <p:spPr>
          <a:xfrm>
            <a:off x="1509588" y="2365993"/>
            <a:ext cx="66484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Training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Kept Default hyperparameters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Used pretrained yolov5x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C70D-08BC-4735-A049-021F1967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74" y="2167274"/>
            <a:ext cx="4977517" cy="23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6B-919C-47E9-83FA-069C3B0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9" y="2110269"/>
            <a:ext cx="3552600" cy="922961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69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2400" i="0" dirty="0"/>
              <a:t>Kulkarni Ganesh </a:t>
            </a:r>
            <a:r>
              <a:rPr lang="en-IN" sz="2400" i="0" dirty="0" err="1"/>
              <a:t>Shivajirao</a:t>
            </a:r>
            <a:r>
              <a:rPr lang="en-IN" sz="2400" i="0" dirty="0"/>
              <a:t>     </a:t>
            </a:r>
          </a:p>
          <a:p>
            <a:pPr marL="38100" indent="0">
              <a:buNone/>
            </a:pPr>
            <a:r>
              <a:rPr lang="en-IN" sz="2400" i="0" dirty="0"/>
              <a:t>ED16B016</a:t>
            </a:r>
          </a:p>
          <a:p>
            <a:pPr marL="38100" indent="0">
              <a:buNone/>
            </a:pPr>
            <a:endParaRPr lang="en-IN" sz="2400" i="0" dirty="0"/>
          </a:p>
          <a:p>
            <a:pPr marL="38100" indent="0">
              <a:buNone/>
            </a:pPr>
            <a:endParaRPr lang="en-IN" sz="2400" i="0" dirty="0"/>
          </a:p>
          <a:p>
            <a:pPr marL="38100" indent="0">
              <a:buNone/>
            </a:pPr>
            <a:r>
              <a:rPr lang="en-IN" sz="2400" i="0" dirty="0"/>
              <a:t>Guide : Ganapathy </a:t>
            </a:r>
            <a:r>
              <a:rPr lang="en-IN" sz="2400" i="0" dirty="0" err="1"/>
              <a:t>Krishnamurthi</a:t>
            </a:r>
            <a:endParaRPr lang="en-IN" sz="2400" i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 err="1"/>
              <a:t>VinBig</a:t>
            </a:r>
            <a:r>
              <a:rPr lang="en-IN" sz="4000" dirty="0"/>
              <a:t> Challenge </a:t>
            </a:r>
            <a:endParaRPr lang="en-IN" sz="2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Object Detection Task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/>
              <a:t>Classifying thoracic </a:t>
            </a:r>
            <a:r>
              <a:rPr lang="en-US" sz="1800" dirty="0"/>
              <a:t>lung diseases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Localizing critical findings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15000 total DICOM Images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14 classes with </a:t>
            </a:r>
            <a:r>
              <a:rPr lang="en-US" sz="1800" dirty="0" err="1"/>
              <a:t>BBox</a:t>
            </a:r>
            <a:r>
              <a:rPr lang="en-US" sz="1800" dirty="0"/>
              <a:t> </a:t>
            </a:r>
          </a:p>
          <a:p>
            <a:pPr lvl="0"/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Image Conversion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Converted DICOM Images to PNG Images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(1024, 1024) size of PNG image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54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Annotations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Given format of annotations : [</a:t>
            </a:r>
            <a:r>
              <a:rPr lang="en-US" sz="1800" dirty="0" err="1"/>
              <a:t>xmin</a:t>
            </a:r>
            <a:r>
              <a:rPr lang="en-US" sz="1800" dirty="0"/>
              <a:t> </a:t>
            </a:r>
            <a:r>
              <a:rPr lang="en-US" sz="1800" dirty="0" err="1"/>
              <a:t>ymin</a:t>
            </a:r>
            <a:r>
              <a:rPr lang="en-US" sz="1800" dirty="0"/>
              <a:t> </a:t>
            </a:r>
            <a:r>
              <a:rPr lang="en-US" sz="1800" dirty="0" err="1"/>
              <a:t>xmax</a:t>
            </a:r>
            <a:r>
              <a:rPr lang="en-US" sz="1800" dirty="0"/>
              <a:t> </a:t>
            </a:r>
            <a:r>
              <a:rPr lang="en-US" sz="1800" dirty="0" err="1"/>
              <a:t>ymax</a:t>
            </a:r>
            <a:r>
              <a:rPr lang="en-US" sz="1800" dirty="0"/>
              <a:t>] (pixels)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Yolo annotations format : [</a:t>
            </a:r>
            <a:r>
              <a:rPr lang="en-US" sz="1800" dirty="0" err="1"/>
              <a:t>xmid</a:t>
            </a:r>
            <a:r>
              <a:rPr lang="en-US" sz="1800" dirty="0"/>
              <a:t> </a:t>
            </a:r>
            <a:r>
              <a:rPr lang="en-US" sz="1800" dirty="0" err="1"/>
              <a:t>ymid</a:t>
            </a:r>
            <a:r>
              <a:rPr lang="en-US" sz="1800" dirty="0"/>
              <a:t> height weight] (values lies within 0 and 1)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Converted CSV files to yolo annotations format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Train </a:t>
            </a:r>
            <a:r>
              <a:rPr lang="en-US" sz="1800" dirty="0" err="1"/>
              <a:t>val</a:t>
            </a:r>
            <a:r>
              <a:rPr lang="en-US" sz="1800" dirty="0"/>
              <a:t> Split ratio 0.8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No ground label in yolo format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770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Annotations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4500 images have labels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Empty text file used for rest images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8E799-D7A0-4A9C-A0D3-E7F60182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08" y="2974698"/>
            <a:ext cx="51720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9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Annotations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Given format of annotations : [</a:t>
            </a:r>
            <a:r>
              <a:rPr lang="en-US" sz="1800" dirty="0" err="1"/>
              <a:t>xmin</a:t>
            </a:r>
            <a:r>
              <a:rPr lang="en-US" sz="1800" dirty="0"/>
              <a:t> </a:t>
            </a:r>
            <a:r>
              <a:rPr lang="en-US" sz="1800" dirty="0" err="1"/>
              <a:t>ymin</a:t>
            </a:r>
            <a:r>
              <a:rPr lang="en-US" sz="1800" dirty="0"/>
              <a:t> </a:t>
            </a:r>
            <a:r>
              <a:rPr lang="en-US" sz="1800" dirty="0" err="1"/>
              <a:t>xmax</a:t>
            </a:r>
            <a:r>
              <a:rPr lang="en-US" sz="1800" dirty="0"/>
              <a:t> </a:t>
            </a:r>
            <a:r>
              <a:rPr lang="en-US" sz="1800" dirty="0" err="1"/>
              <a:t>ymax</a:t>
            </a:r>
            <a:r>
              <a:rPr lang="en-US" sz="1800" dirty="0"/>
              <a:t>] (pixels)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Yolo annotations format : [</a:t>
            </a:r>
            <a:r>
              <a:rPr lang="en-US" sz="1800" dirty="0" err="1"/>
              <a:t>xmid</a:t>
            </a:r>
            <a:r>
              <a:rPr lang="en-US" sz="1800" dirty="0"/>
              <a:t> </a:t>
            </a:r>
            <a:r>
              <a:rPr lang="en-US" sz="1800" dirty="0" err="1"/>
              <a:t>ymid</a:t>
            </a:r>
            <a:r>
              <a:rPr lang="en-US" sz="1800" dirty="0"/>
              <a:t> height weight] (values lies within 0 and 1)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Converted CSV files to yolo annotations format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Train </a:t>
            </a:r>
            <a:r>
              <a:rPr lang="en-US" sz="1800" dirty="0" err="1"/>
              <a:t>val</a:t>
            </a:r>
            <a:r>
              <a:rPr lang="en-US" sz="1800" dirty="0"/>
              <a:t> Split ratio 0.8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2196C-C432-4828-AFA2-F5F57543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74" y="1267611"/>
            <a:ext cx="65817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1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YOLO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YOLO: You Only Look Once :Real-Time Object Detection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YOLOV5 :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8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YOLO V5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Auto Learning Bounding Box Anchors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16 Bit Floating Point Precision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New Model Configuration Files : yolov5 series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CSP Backbone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Very fast, performant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02327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On-screen Show (16:9)</PresentationFormat>
  <Paragraphs>69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Dosis</vt:lpstr>
      <vt:lpstr>Arial</vt:lpstr>
      <vt:lpstr>Source Sans Pro</vt:lpstr>
      <vt:lpstr>Wingdings</vt:lpstr>
      <vt:lpstr>Simple Dark</vt:lpstr>
      <vt:lpstr>Cerimon template</vt:lpstr>
      <vt:lpstr>PowerPoint Presentation</vt:lpstr>
      <vt:lpstr>PowerPoint Presentation</vt:lpstr>
      <vt:lpstr>VinBig Challenge </vt:lpstr>
      <vt:lpstr>Image Conversion</vt:lpstr>
      <vt:lpstr>Annotations </vt:lpstr>
      <vt:lpstr>Annotations </vt:lpstr>
      <vt:lpstr>Annotations </vt:lpstr>
      <vt:lpstr>YOLO </vt:lpstr>
      <vt:lpstr>YOLO V5 </vt:lpstr>
      <vt:lpstr>YOLO V5 </vt:lpstr>
      <vt:lpstr>YOLO V5 </vt:lpstr>
      <vt:lpstr>Training</vt:lpstr>
      <vt:lpstr>Training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StrideX Ergonomic  Crutch Design</dc:title>
  <dc:creator>Ganesh Kulkarni</dc:creator>
  <cp:lastModifiedBy>Ganesh Kulkarni</cp:lastModifiedBy>
  <cp:revision>142</cp:revision>
  <dcterms:modified xsi:type="dcterms:W3CDTF">2021-04-19T05:12:38Z</dcterms:modified>
</cp:coreProperties>
</file>