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9"/>
  </p:notesMasterIdLst>
  <p:sldIdLst>
    <p:sldId id="295" r:id="rId3"/>
    <p:sldId id="343" r:id="rId4"/>
    <p:sldId id="341" r:id="rId5"/>
    <p:sldId id="342" r:id="rId6"/>
    <p:sldId id="351" r:id="rId7"/>
    <p:sldId id="331" r:id="rId8"/>
  </p:sldIdLst>
  <p:sldSz cx="9144000" cy="5143500" type="screen16x9"/>
  <p:notesSz cx="6858000" cy="9144000"/>
  <p:embeddedFontLst>
    <p:embeddedFont>
      <p:font typeface="Dosis" panose="020B0604020202020204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" clrIdx="0"/>
  <p:cmAuthor id="2" name="Ganesh Kulkarni" initials="GK" lastIdx="2" clrIdx="1">
    <p:extLst>
      <p:ext uri="{19B8F6BF-5375-455C-9EA6-DF929625EA0E}">
        <p15:presenceInfo xmlns:p15="http://schemas.microsoft.com/office/powerpoint/2012/main" userId="defef8e24b691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BDD71-6C32-4071-8061-4CF5C49804BF}">
  <a:tblStyle styleId="{E6BBDD71-6C32-4071-8061-4CF5C49804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2749" autoAdjust="0"/>
  </p:normalViewPr>
  <p:slideViewPr>
    <p:cSldViewPr snapToGrid="0">
      <p:cViewPr varScale="1">
        <p:scale>
          <a:sx n="135" d="100"/>
          <a:sy n="135" d="100"/>
        </p:scale>
        <p:origin x="9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13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64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81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 b="1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vinbigdata-chest-xray-abnormalities-detection/discussion/229724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c/vinbigdata-chest-xray-abnormalities-detection/discussion/229637" TargetMode="External"/><Relationship Id="rId5" Type="http://schemas.openxmlformats.org/officeDocument/2006/relationships/hyperlink" Target="https://etrain.xyz/en/posts/vinbigdata-chest-x-ray-abnormalities-detection" TargetMode="External"/><Relationship Id="rId4" Type="http://schemas.openxmlformats.org/officeDocument/2006/relationships/hyperlink" Target="https://www.kaggle.com/c/vinbigdata-chest-xray-abnormalities-detection/discussion/23151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3999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4800" b="1" i="0" u="sng" dirty="0"/>
              <a:t>Chest X-ray Abnormalities Detection</a:t>
            </a:r>
            <a:endParaRPr lang="en-IN" sz="1600" b="1" i="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87C50765-BE17-430A-B51B-AA5B5C1C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77D0B-333A-4E36-A6D6-F7BBBCB40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7" y="4047214"/>
            <a:ext cx="1982425" cy="79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80187"/>
      </p:ext>
    </p:extLst>
  </p:cSld>
  <p:clrMapOvr>
    <a:masterClrMapping/>
  </p:clrMapOvr>
  <p:transition advTm="14339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2400" i="0" dirty="0"/>
              <a:t>Kulkarni Ganesh </a:t>
            </a:r>
            <a:r>
              <a:rPr lang="en-IN" sz="2400" i="0" dirty="0" err="1"/>
              <a:t>Shivajirao</a:t>
            </a:r>
            <a:r>
              <a:rPr lang="en-IN" sz="2400" i="0" dirty="0"/>
              <a:t>     </a:t>
            </a:r>
          </a:p>
          <a:p>
            <a:pPr marL="38100" indent="0">
              <a:buNone/>
            </a:pPr>
            <a:r>
              <a:rPr lang="en-IN" sz="2400" i="0" dirty="0"/>
              <a:t>ED16B016</a:t>
            </a:r>
          </a:p>
          <a:p>
            <a:endParaRPr lang="en-IN" sz="2400" i="0" dirty="0"/>
          </a:p>
          <a:p>
            <a:pPr marL="38100" indent="0">
              <a:buNone/>
            </a:pPr>
            <a:r>
              <a:rPr lang="en-IN" sz="2400" i="0" dirty="0" err="1"/>
              <a:t>InuAid</a:t>
            </a:r>
            <a:r>
              <a:rPr lang="en-IN" sz="2400" i="0" dirty="0"/>
              <a:t> Solutions </a:t>
            </a:r>
            <a:r>
              <a:rPr lang="en-IN" sz="2400" i="0" dirty="0" err="1"/>
              <a:t>Pvt.Ltd</a:t>
            </a:r>
            <a:endParaRPr lang="en-IN" sz="2400" i="0" dirty="0"/>
          </a:p>
          <a:p>
            <a:endParaRPr lang="en-IN" sz="2400" i="0" dirty="0"/>
          </a:p>
          <a:p>
            <a:pPr marL="38100" indent="0">
              <a:buNone/>
            </a:pPr>
            <a:r>
              <a:rPr lang="en-IN" sz="2400" i="0" dirty="0"/>
              <a:t>Guide : Ganapathy </a:t>
            </a:r>
            <a:r>
              <a:rPr lang="en-IN" sz="2400" i="0" dirty="0" err="1"/>
              <a:t>Krishnamurthi</a:t>
            </a:r>
            <a:endParaRPr lang="en-IN" sz="2400" i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D838B7F-7E79-47BA-80B0-B1F8A4C4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7" y="4047214"/>
            <a:ext cx="1982425" cy="79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B18751A1-1FD1-4FE4-B973-516EC3F0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33032"/>
      </p:ext>
    </p:extLst>
  </p:cSld>
  <p:clrMapOvr>
    <a:masterClrMapping/>
  </p:clrMapOvr>
  <p:transition advTm="10464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Difference </a:t>
            </a:r>
            <a:endParaRPr lang="en-IN" sz="20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lvl="0"/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IN" sz="1800" dirty="0"/>
          </a:p>
          <a:p>
            <a:endParaRPr lang="en-IN" sz="1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79FA67-2E79-4D8F-B784-50183CE8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95165"/>
              </p:ext>
            </p:extLst>
          </p:nvPr>
        </p:nvGraphicFramePr>
        <p:xfrm>
          <a:off x="955158" y="1197880"/>
          <a:ext cx="7233684" cy="34237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616842">
                  <a:extLst>
                    <a:ext uri="{9D8B030D-6E8A-4147-A177-3AD203B41FA5}">
                      <a16:colId xmlns:a16="http://schemas.microsoft.com/office/drawing/2014/main" val="1296581419"/>
                    </a:ext>
                  </a:extLst>
                </a:gridCol>
                <a:gridCol w="3616842">
                  <a:extLst>
                    <a:ext uri="{9D8B030D-6E8A-4147-A177-3AD203B41FA5}">
                      <a16:colId xmlns:a16="http://schemas.microsoft.com/office/drawing/2014/main" val="4122556398"/>
                    </a:ext>
                  </a:extLst>
                </a:gridCol>
              </a:tblGrid>
              <a:tr h="4511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Rank 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604517"/>
                  </a:ext>
                </a:extLst>
              </a:tr>
              <a:tr h="630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Full image size as true box for negative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Empty boxes as true for negative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267746"/>
                  </a:ext>
                </a:extLst>
              </a:tr>
              <a:tr h="630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Used Weighted Boxes Fusion (WBF)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Used Non Max Suppression (NMS) method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678568"/>
                  </a:ext>
                </a:extLst>
              </a:tr>
              <a:tr h="630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Ensemble YOLOv5 and Detectrone2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YOLOv5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738658"/>
                  </a:ext>
                </a:extLst>
              </a:tr>
              <a:tr h="630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Applied NMS on top of WBF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Only NMS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861100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Used PNG images for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Used PNG images for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08444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F344C5B1-AB1D-4DCE-B2A8-E712D5AA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2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Difference </a:t>
            </a:r>
            <a:endParaRPr lang="en-IN" sz="20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lvl="0"/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IN" sz="1800" dirty="0"/>
          </a:p>
          <a:p>
            <a:endParaRPr lang="en-IN" sz="1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79FA67-2E79-4D8F-B784-50183CE8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2264"/>
              </p:ext>
            </p:extLst>
          </p:nvPr>
        </p:nvGraphicFramePr>
        <p:xfrm>
          <a:off x="960475" y="1268764"/>
          <a:ext cx="7223050" cy="279996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611525">
                  <a:extLst>
                    <a:ext uri="{9D8B030D-6E8A-4147-A177-3AD203B41FA5}">
                      <a16:colId xmlns:a16="http://schemas.microsoft.com/office/drawing/2014/main" val="1296581419"/>
                    </a:ext>
                  </a:extLst>
                </a:gridCol>
                <a:gridCol w="3611525">
                  <a:extLst>
                    <a:ext uri="{9D8B030D-6E8A-4147-A177-3AD203B41FA5}">
                      <a16:colId xmlns:a16="http://schemas.microsoft.com/office/drawing/2014/main" val="4122556398"/>
                    </a:ext>
                  </a:extLst>
                </a:gridCol>
              </a:tblGrid>
              <a:tr h="5000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Rank 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604517"/>
                  </a:ext>
                </a:extLst>
              </a:tr>
              <a:tr h="69873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Used class based fusing; Played with the Class distributions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Equally consider all classes for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267746"/>
                  </a:ext>
                </a:extLst>
              </a:tr>
              <a:tr h="902412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Instead of augmenting the classes, removed some classes and trained another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 not removed any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678568"/>
                  </a:ext>
                </a:extLst>
              </a:tr>
              <a:tr h="69873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Added more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BBox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with low confidence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 not added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738658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0DA72F0E-1670-408A-9831-3B21474E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64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71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n-IN" sz="4000" dirty="0"/>
              <a:t>References</a:t>
            </a:r>
            <a:endParaRPr sz="2000" dirty="0"/>
          </a:p>
        </p:txBody>
      </p:sp>
      <p:sp>
        <p:nvSpPr>
          <p:cNvPr id="102" name="Google Shape;102;p15"/>
          <p:cNvSpPr txBox="1"/>
          <p:nvPr/>
        </p:nvSpPr>
        <p:spPr>
          <a:xfrm>
            <a:off x="1485900" y="1206388"/>
            <a:ext cx="7260535" cy="334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hlinkClick r:id="rId3"/>
              </a:rPr>
              <a:t>https://www.kaggle.com/c/vinbigdata-chest-xray-abnormalities-detection/discussion/229724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hlinkClick r:id="rId4"/>
              </a:rPr>
              <a:t>https://www.kaggle.com/c/vinbigdata-chest-xray-abnormalities-detection/discussion/231511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hlinkClick r:id="rId5"/>
              </a:rPr>
              <a:t>https://etrain.xyz/en/posts/vinbigdata-chest-x-ray-abnormalities-detection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hlinkClick r:id="rId6"/>
              </a:rPr>
              <a:t>https://www.kaggle.com/c/vinbigdata-chest-xray-abnormalities-detection/discussion/229637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B36CC9-771B-4ABF-86C3-528D0723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6B-919C-47E9-83FA-069C3B0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9" y="2110269"/>
            <a:ext cx="3552600" cy="922961"/>
          </a:xfrm>
        </p:spPr>
        <p:txBody>
          <a:bodyPr/>
          <a:lstStyle/>
          <a:p>
            <a:pPr algn="ctr"/>
            <a:r>
              <a:rPr lang="en-IN" sz="54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4F25A-601E-4342-A6CA-3AE24E7C8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810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On-screen Show (16:9)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Source Sans Pro</vt:lpstr>
      <vt:lpstr>Arial</vt:lpstr>
      <vt:lpstr>Dosis</vt:lpstr>
      <vt:lpstr>Wingdings</vt:lpstr>
      <vt:lpstr>Simple Dark</vt:lpstr>
      <vt:lpstr>Cerimon template</vt:lpstr>
      <vt:lpstr>PowerPoint Presentation</vt:lpstr>
      <vt:lpstr>PowerPoint Presentation</vt:lpstr>
      <vt:lpstr>Difference </vt:lpstr>
      <vt:lpstr>Difference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StrideX Ergonomic  Crutch Design</dc:title>
  <dc:creator>Ganesh Kulkarni</dc:creator>
  <cp:lastModifiedBy>Ganesh Kulkarni</cp:lastModifiedBy>
  <cp:revision>144</cp:revision>
  <dcterms:modified xsi:type="dcterms:W3CDTF">2021-04-19T05:20:37Z</dcterms:modified>
</cp:coreProperties>
</file>