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2"/>
  </p:notesMasterIdLst>
  <p:sldIdLst>
    <p:sldId id="295" r:id="rId3"/>
    <p:sldId id="345" r:id="rId4"/>
    <p:sldId id="357" r:id="rId5"/>
    <p:sldId id="276" r:id="rId6"/>
    <p:sldId id="338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9" r:id="rId19"/>
    <p:sldId id="360" r:id="rId20"/>
    <p:sldId id="331" r:id="rId21"/>
  </p:sldIdLst>
  <p:sldSz cx="9144000" cy="5143500" type="screen16x9"/>
  <p:notesSz cx="6858000" cy="9144000"/>
  <p:embeddedFontLst>
    <p:embeddedFont>
      <p:font typeface="Dosis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/>
  <p:cmAuthor id="2" name="Ganesh Kulkarni" initials="GK" lastIdx="2" clrIdx="1">
    <p:extLst>
      <p:ext uri="{19B8F6BF-5375-455C-9EA6-DF929625EA0E}">
        <p15:presenceInfo xmlns:p15="http://schemas.microsoft.com/office/powerpoint/2012/main" userId="defef8e24b691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BDD71-6C32-4071-8061-4CF5C49804BF}">
  <a:tblStyle styleId="{E6BBDD71-6C32-4071-8061-4CF5C4980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2749" autoAdjust="0"/>
  </p:normalViewPr>
  <p:slideViewPr>
    <p:cSldViewPr snapToGrid="0">
      <p:cViewPr varScale="1">
        <p:scale>
          <a:sx n="135" d="100"/>
          <a:sy n="135" d="100"/>
        </p:scale>
        <p:origin x="9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9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84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08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99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324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39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330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772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21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9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43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54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41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65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38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20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3999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4400" b="1" i="0" u="sng" dirty="0"/>
              <a:t>Chest X-ray Abnormalities Detection</a:t>
            </a:r>
            <a:endParaRPr lang="en-IN" sz="1400" b="1" i="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87C50765-BE17-430A-B51B-AA5B5C1C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8DD0B0-163E-4096-BAA7-9DFF2DAF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8" y="4058866"/>
            <a:ext cx="1953244" cy="7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8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2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66D37-A757-40A4-9B77-737BA07E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8" y="964018"/>
            <a:ext cx="7787462" cy="3893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99307-A02B-497F-80A5-85606D74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62" y="964018"/>
            <a:ext cx="8059479" cy="40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3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All Negative Images are removed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Partially classes: 1, 2, 4, 5, 6, 7, 8, 9, 10,12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Batch Size 64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Image Size 512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Train Images 2279; Validation Images 570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C6AC9-7004-4A23-9256-36F7780BC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2" b="25420"/>
          <a:stretch/>
        </p:blipFill>
        <p:spPr>
          <a:xfrm>
            <a:off x="1485900" y="4058978"/>
            <a:ext cx="5524500" cy="76554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1A1AD71-B801-4811-87FB-06F4B16B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9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3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8A3742-829D-4909-B8CD-94138D91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47555-387C-4A77-8531-DE0AF2088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257" y="866525"/>
            <a:ext cx="5831958" cy="4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3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3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66D37-A757-40A4-9B77-737BA07E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8" y="964018"/>
            <a:ext cx="7787462" cy="3893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99307-A02B-497F-80A5-85606D74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21" y="828009"/>
            <a:ext cx="8059479" cy="402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D4D03-14FB-4BE9-B051-1A4B45D2D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20" y="828010"/>
            <a:ext cx="8059480" cy="40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4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All Negative Images are removed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Partially classes 0, 3,11, 13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Batch Size 64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Image Size 512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Train Images 3334; Validation Images 833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147E6-5F08-41F8-B741-716ECAF17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25" b="30632"/>
          <a:stretch/>
        </p:blipFill>
        <p:spPr>
          <a:xfrm>
            <a:off x="1485900" y="3966830"/>
            <a:ext cx="5610225" cy="85769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34311D-7179-45A8-AC6D-91BDD79E1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7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4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22554-A9A4-4C56-81AA-03E35FBD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19" y="863152"/>
            <a:ext cx="5707130" cy="428034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EDF14A2-C5E4-4391-892D-A51F7B0D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61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4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F8302-8230-413F-B322-EC93CF21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9" y="957400"/>
            <a:ext cx="7960242" cy="39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Tested model with hidden data from Kaggle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Generated results from four yolo models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Used Weighted Boxes fusion to merge all generated results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Found </a:t>
            </a:r>
            <a:r>
              <a:rPr lang="en-US" sz="1800" dirty="0" err="1"/>
              <a:t>mAP</a:t>
            </a:r>
            <a:r>
              <a:rPr lang="en-US" sz="1800" dirty="0"/>
              <a:t> on hidden test dataset of VinBig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34311D-7179-45A8-AC6D-91BDD79E1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6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Mean Average Precision (</a:t>
            </a:r>
            <a:r>
              <a:rPr lang="en-US" sz="1800" dirty="0" err="1"/>
              <a:t>mAP</a:t>
            </a:r>
            <a:r>
              <a:rPr lang="en-US" sz="1800" dirty="0"/>
              <a:t>) on test dataset given here</a:t>
            </a:r>
          </a:p>
          <a:p>
            <a:pPr lvl="1"/>
            <a:endParaRPr lang="en-IN" sz="1800" dirty="0"/>
          </a:p>
          <a:p>
            <a:pPr marL="788988" lvl="1" indent="-342900">
              <a:buAutoNum type="alphaLcParenR"/>
            </a:pPr>
            <a:endParaRPr lang="en-IN" sz="1800" dirty="0"/>
          </a:p>
          <a:p>
            <a:pPr marL="788988" lvl="1" indent="-342900">
              <a:buAutoNum type="alphaLcParenR"/>
            </a:pPr>
            <a:r>
              <a:rPr lang="en-IN" sz="1800" dirty="0"/>
              <a:t>Model 1: </a:t>
            </a:r>
            <a:r>
              <a:rPr lang="en-IN" sz="1800" dirty="0" err="1"/>
              <a:t>mAP</a:t>
            </a:r>
            <a:r>
              <a:rPr lang="en-IN" sz="1800" dirty="0"/>
              <a:t> 0.129</a:t>
            </a:r>
          </a:p>
          <a:p>
            <a:pPr marL="788988" lvl="1" indent="-342900">
              <a:buAutoNum type="alphaLcParenR"/>
            </a:pPr>
            <a:endParaRPr lang="en-IN" sz="1800" dirty="0"/>
          </a:p>
          <a:p>
            <a:pPr marL="788988" lvl="1" indent="-342900">
              <a:buAutoNum type="alphaLcParenR"/>
            </a:pPr>
            <a:r>
              <a:rPr lang="en-IN" sz="1800" dirty="0"/>
              <a:t>Model 2: </a:t>
            </a:r>
            <a:r>
              <a:rPr lang="en-IN" sz="1800" dirty="0" err="1"/>
              <a:t>mAP</a:t>
            </a:r>
            <a:r>
              <a:rPr lang="en-IN" sz="1800" dirty="0"/>
              <a:t> 0.117</a:t>
            </a:r>
          </a:p>
          <a:p>
            <a:pPr marL="788988" lvl="1" indent="-342900">
              <a:buAutoNum type="alphaLcParenR"/>
            </a:pPr>
            <a:endParaRPr lang="en-IN" sz="1800" dirty="0"/>
          </a:p>
          <a:p>
            <a:pPr marL="446088" lvl="1"/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Merge all results using WBF </a:t>
            </a:r>
            <a:r>
              <a:rPr lang="en-US" sz="1800" dirty="0" err="1"/>
              <a:t>mAP</a:t>
            </a:r>
            <a:r>
              <a:rPr lang="en-US" sz="1800" dirty="0"/>
              <a:t> : 0.192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34311D-7179-45A8-AC6D-91BDD79E1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8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6B-919C-47E9-83FA-069C3B0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9" y="2110269"/>
            <a:ext cx="3552600" cy="922961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C36DA-5306-4B0C-999B-8F90EDCBB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2400" i="0" dirty="0"/>
              <a:t>Kulkarni Ganesh </a:t>
            </a:r>
            <a:r>
              <a:rPr lang="en-IN" sz="2400" i="0" dirty="0" err="1"/>
              <a:t>Shivajirao</a:t>
            </a:r>
            <a:r>
              <a:rPr lang="en-IN" sz="2400" i="0" dirty="0"/>
              <a:t>     </a:t>
            </a:r>
          </a:p>
          <a:p>
            <a:pPr marL="38100" indent="0">
              <a:buNone/>
            </a:pPr>
            <a:r>
              <a:rPr lang="en-IN" sz="2400" i="0" dirty="0"/>
              <a:t>ED16B016</a:t>
            </a:r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 err="1"/>
              <a:t>InuAid</a:t>
            </a:r>
            <a:r>
              <a:rPr lang="en-IN" sz="2400" i="0" dirty="0"/>
              <a:t> Solutions </a:t>
            </a:r>
            <a:r>
              <a:rPr lang="en-IN" sz="2400" i="0" dirty="0" err="1"/>
              <a:t>Pvt.Ltd</a:t>
            </a:r>
            <a:endParaRPr lang="en-IN" sz="2400" i="0" dirty="0"/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/>
              <a:t>Guide : Ganapathy </a:t>
            </a:r>
            <a:r>
              <a:rPr lang="en-IN" sz="2400" i="0" dirty="0" err="1"/>
              <a:t>Krishnamurthi</a:t>
            </a:r>
            <a:endParaRPr lang="en-IN" sz="24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D838B7F-7E79-47BA-80B0-B1F8A4C4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7" y="4047214"/>
            <a:ext cx="1982425" cy="7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B18751A1-1FD1-4FE4-B973-516EC3F0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33032"/>
      </p:ext>
    </p:extLst>
  </p:cSld>
  <p:clrMapOvr>
    <a:masterClrMapping/>
  </p:clrMapOvr>
  <p:transition advTm="10464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Findings 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Imbalance dataset resulting model to train for some categories only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Tried to train model with negative images as full boxes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Tried to train yolo model with different selection of dataset</a:t>
            </a:r>
          </a:p>
          <a:p>
            <a:pPr lvl="1"/>
            <a:endParaRPr lang="en-IN" sz="1800" dirty="0"/>
          </a:p>
          <a:p>
            <a:pPr marL="788988" lvl="1" indent="-342900">
              <a:buAutoNum type="alphaLcParenR"/>
            </a:pPr>
            <a:r>
              <a:rPr lang="en-IN" sz="1800" dirty="0"/>
              <a:t>Partial Dataset</a:t>
            </a:r>
          </a:p>
          <a:p>
            <a:pPr marL="788988" lvl="1" indent="-342900">
              <a:buAutoNum type="alphaLcParenR"/>
            </a:pPr>
            <a:r>
              <a:rPr lang="en-IN" sz="1800" dirty="0"/>
              <a:t>Removing negative images</a:t>
            </a:r>
            <a:endParaRPr lang="en-US" sz="1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FCE037-4D66-4764-AE15-DE7EBC30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38699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Dataset 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15000 total DICOM Images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14 classes with </a:t>
            </a:r>
            <a:r>
              <a:rPr lang="en-US" sz="1800" dirty="0" err="1"/>
              <a:t>Bbox</a:t>
            </a: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Number of instances are given here:</a:t>
            </a:r>
          </a:p>
          <a:p>
            <a:pPr lvl="0"/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8283B-FCF0-48B7-A67A-2016ED39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978805"/>
            <a:ext cx="7543800" cy="1524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3FCE037-4D66-4764-AE15-DE7EBC30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38699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1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All Negative Images with full </a:t>
            </a:r>
            <a:r>
              <a:rPr lang="en-US" sz="1800" dirty="0" err="1"/>
              <a:t>boundry</a:t>
            </a:r>
            <a:r>
              <a:rPr lang="en-US" sz="1800" dirty="0"/>
              <a:t> boxes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Batch Size 64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Image Size 512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Training Images 12000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Validation Images 3000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BB0DC-FA4A-4C38-BE7C-E47FAC6C1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80" b="13522"/>
          <a:stretch/>
        </p:blipFill>
        <p:spPr>
          <a:xfrm>
            <a:off x="1752460" y="3959742"/>
            <a:ext cx="6992125" cy="86478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C81ED47-A7CB-4602-8B81-94264584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9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1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lvl="1"/>
            <a:r>
              <a:rPr lang="en-US" sz="1800" dirty="0"/>
              <a:t>Confusion</a:t>
            </a:r>
          </a:p>
          <a:p>
            <a:pPr lvl="1"/>
            <a:r>
              <a:rPr lang="en-US" sz="1800" dirty="0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5D2C5-494A-49E3-AB83-7EE80110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65" y="1035345"/>
            <a:ext cx="5477540" cy="410815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E589380-2F70-44D2-936D-A1F3F360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1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66D37-A757-40A4-9B77-737BA07E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8" y="964018"/>
            <a:ext cx="7787462" cy="38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2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All Negative Images are removed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classes from 0 to 13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Batch Size 64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Image Size 512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Train Images 3515; Validation Images 879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EC883-1355-4C43-866E-DA55DEE3A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96" b="18605"/>
          <a:stretch/>
        </p:blipFill>
        <p:spPr>
          <a:xfrm>
            <a:off x="1485900" y="4008474"/>
            <a:ext cx="5486400" cy="97553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A66F1BE-B733-44C0-921E-E427080C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Model 2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F1F59-7B2E-43ED-B042-84E6DA87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67" y="1035345"/>
            <a:ext cx="6559402" cy="410815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3B53D25-E53C-4D8C-B52C-16B709D3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71" y="4824523"/>
            <a:ext cx="798829" cy="31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7809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92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Source Sans Pro</vt:lpstr>
      <vt:lpstr>Arial</vt:lpstr>
      <vt:lpstr>Dosis</vt:lpstr>
      <vt:lpstr>Simple Dark</vt:lpstr>
      <vt:lpstr>Cerimon template</vt:lpstr>
      <vt:lpstr>PowerPoint Presentation</vt:lpstr>
      <vt:lpstr>PowerPoint Presentation</vt:lpstr>
      <vt:lpstr>Findings </vt:lpstr>
      <vt:lpstr>Dataset </vt:lpstr>
      <vt:lpstr>Model 1</vt:lpstr>
      <vt:lpstr>Model 1</vt:lpstr>
      <vt:lpstr>Model 1</vt:lpstr>
      <vt:lpstr>Model 2</vt:lpstr>
      <vt:lpstr>Model 2</vt:lpstr>
      <vt:lpstr>Model 2</vt:lpstr>
      <vt:lpstr>Model 3</vt:lpstr>
      <vt:lpstr>Model 3</vt:lpstr>
      <vt:lpstr>Model 3</vt:lpstr>
      <vt:lpstr>Model 4</vt:lpstr>
      <vt:lpstr>Model 4</vt:lpstr>
      <vt:lpstr>Model 4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StrideX Ergonomic  Crutch Design</dc:title>
  <dc:creator>Ganesh Kulkarni</dc:creator>
  <cp:lastModifiedBy>Ganesh Kulkarni</cp:lastModifiedBy>
  <cp:revision>202</cp:revision>
  <dcterms:modified xsi:type="dcterms:W3CDTF">2021-05-26T00:39:50Z</dcterms:modified>
</cp:coreProperties>
</file>