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15"/>
  </p:notesMasterIdLst>
  <p:sldIdLst>
    <p:sldId id="295" r:id="rId3"/>
    <p:sldId id="345" r:id="rId4"/>
    <p:sldId id="357" r:id="rId5"/>
    <p:sldId id="360" r:id="rId6"/>
    <p:sldId id="338" r:id="rId7"/>
    <p:sldId id="379" r:id="rId8"/>
    <p:sldId id="332" r:id="rId9"/>
    <p:sldId id="380" r:id="rId10"/>
    <p:sldId id="340" r:id="rId11"/>
    <p:sldId id="381" r:id="rId12"/>
    <p:sldId id="382" r:id="rId13"/>
    <p:sldId id="331" r:id="rId14"/>
  </p:sldIdLst>
  <p:sldSz cx="9144000" cy="5143500" type="screen16x9"/>
  <p:notesSz cx="6858000" cy="9144000"/>
  <p:embeddedFontLst>
    <p:embeddedFont>
      <p:font typeface="Dosis" panose="020B0604020202020204" charset="0"/>
      <p:regular r:id="rId16"/>
      <p:bold r:id="rId17"/>
    </p:embeddedFont>
    <p:embeddedFont>
      <p:font typeface="Source Sans Pro" panose="020B0503030403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" initials="" lastIdx="1" clrIdx="0"/>
  <p:cmAuthor id="2" name="Ganesh Kulkarni" initials="GK" lastIdx="2" clrIdx="1">
    <p:extLst>
      <p:ext uri="{19B8F6BF-5375-455C-9EA6-DF929625EA0E}">
        <p15:presenceInfo xmlns:p15="http://schemas.microsoft.com/office/powerpoint/2012/main" userId="defef8e24b6913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BBDD71-6C32-4071-8061-4CF5C49804BF}">
  <a:tblStyle styleId="{E6BBDD71-6C32-4071-8061-4CF5C49804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1111" autoAdjust="0"/>
  </p:normalViewPr>
  <p:slideViewPr>
    <p:cSldViewPr snapToGrid="0">
      <p:cViewPr varScale="1">
        <p:scale>
          <a:sx n="133" d="100"/>
          <a:sy n="133" d="100"/>
        </p:scale>
        <p:origin x="10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95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743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936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6004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443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743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8546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4434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0798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IN" sz="1100"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7052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3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7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1" i="0" u="none" strike="noStrike" cap="none">
                <a:solidFill>
                  <a:srgbClr val="0DB7C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7200" b="1" i="0" u="none" strike="noStrike" cap="none">
              <a:solidFill>
                <a:srgbClr val="0DB7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0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1"/>
          </p:nvPr>
        </p:nvSpPr>
        <p:spPr>
          <a:xfrm>
            <a:off x="844425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2"/>
          </p:nvPr>
        </p:nvSpPr>
        <p:spPr>
          <a:xfrm>
            <a:off x="2861613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3"/>
          </p:nvPr>
        </p:nvSpPr>
        <p:spPr>
          <a:xfrm>
            <a:off x="4878801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background">
  <p:cSld name="TITLE_ONLY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1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3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2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2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00000">
              <a:alpha val="3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3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223150" y="1284100"/>
            <a:ext cx="1393200" cy="19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15665"/>
              </a:buClr>
              <a:buSzPts val="1200"/>
              <a:buNone/>
              <a:defRPr sz="12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sz="3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7" r:id="rId4"/>
    <p:sldLayoutId id="2147483668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E99E93-5090-4871-8F74-9FC54CEDA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9143999" cy="3769800"/>
          </a:xfrm>
        </p:spPr>
        <p:txBody>
          <a:bodyPr/>
          <a:lstStyle/>
          <a:p>
            <a:pPr marL="38100" indent="0">
              <a:buNone/>
            </a:pPr>
            <a:r>
              <a:rPr lang="en-IN" sz="4400" b="1" i="0" u="sng" dirty="0"/>
              <a:t>Chest X-ray Abnormalities Detection</a:t>
            </a:r>
            <a:endParaRPr lang="en-IN" sz="1400" b="1" i="0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EEC0E1-283E-4402-B602-33B9DF6E6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971" y="3906960"/>
            <a:ext cx="661908" cy="514817"/>
          </a:xfrm>
          <a:prstGeom prst="rect">
            <a:avLst/>
          </a:prstGeom>
        </p:spPr>
      </p:pic>
      <p:pic>
        <p:nvPicPr>
          <p:cNvPr id="5" name="Picture 4" descr="Image result for transparent iit madras logo">
            <a:extLst>
              <a:ext uri="{FF2B5EF4-FFF2-40B4-BE49-F238E27FC236}">
                <a16:creationId xmlns:a16="http://schemas.microsoft.com/office/drawing/2014/main" id="{87C50765-BE17-430A-B51B-AA5B5C1C3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230" y="3906960"/>
            <a:ext cx="1096092" cy="1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D9C387-E22C-40CA-8D34-1F5BF642E4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69800"/>
            <a:ext cx="1343620" cy="13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80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Results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2798100" cy="1865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sz="1800" dirty="0"/>
              <a:t>Generated results of Faster RCNN</a:t>
            </a:r>
          </a:p>
          <a:p>
            <a:pPr lvl="1"/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sz="1800" dirty="0"/>
              <a:t>Ensemble using WBF method</a:t>
            </a:r>
          </a:p>
          <a:p>
            <a:pPr marL="285750" lvl="1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57AD2-0E7D-4244-87C5-DB65F0B80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200" y="4466700"/>
            <a:ext cx="676800" cy="6768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A58436-5884-49E2-A064-35A812898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646987"/>
              </p:ext>
            </p:extLst>
          </p:nvPr>
        </p:nvGraphicFramePr>
        <p:xfrm>
          <a:off x="1708550" y="3244725"/>
          <a:ext cx="6688800" cy="1143449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672200">
                  <a:extLst>
                    <a:ext uri="{9D8B030D-6E8A-4147-A177-3AD203B41FA5}">
                      <a16:colId xmlns:a16="http://schemas.microsoft.com/office/drawing/2014/main" val="3783530414"/>
                    </a:ext>
                  </a:extLst>
                </a:gridCol>
                <a:gridCol w="1983363">
                  <a:extLst>
                    <a:ext uri="{9D8B030D-6E8A-4147-A177-3AD203B41FA5}">
                      <a16:colId xmlns:a16="http://schemas.microsoft.com/office/drawing/2014/main" val="1855197421"/>
                    </a:ext>
                  </a:extLst>
                </a:gridCol>
                <a:gridCol w="1361037">
                  <a:extLst>
                    <a:ext uri="{9D8B030D-6E8A-4147-A177-3AD203B41FA5}">
                      <a16:colId xmlns:a16="http://schemas.microsoft.com/office/drawing/2014/main" val="3129483597"/>
                    </a:ext>
                  </a:extLst>
                </a:gridCol>
                <a:gridCol w="1672200">
                  <a:extLst>
                    <a:ext uri="{9D8B030D-6E8A-4147-A177-3AD203B41FA5}">
                      <a16:colId xmlns:a16="http://schemas.microsoft.com/office/drawing/2014/main" val="406757591"/>
                    </a:ext>
                  </a:extLst>
                </a:gridCol>
              </a:tblGrid>
              <a:tr h="2277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Validation </a:t>
                      </a:r>
                      <a:r>
                        <a:rPr lang="en-IN" dirty="0" err="1"/>
                        <a:t>mAP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Kaggle Test</a:t>
                      </a:r>
                    </a:p>
                    <a:p>
                      <a:pPr algn="ctr"/>
                      <a:r>
                        <a:rPr lang="en-IN" dirty="0"/>
                        <a:t> </a:t>
                      </a:r>
                      <a:r>
                        <a:rPr lang="en-IN" dirty="0" err="1"/>
                        <a:t>mAP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032966"/>
                  </a:ext>
                </a:extLst>
              </a:tr>
              <a:tr h="62528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Faster RCNN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Single based trained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0.275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41192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442120B-58A6-48CD-9B64-703E34058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31562"/>
            <a:ext cx="3483149" cy="162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81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Final Results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672138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sz="1800" dirty="0"/>
              <a:t>Ensembled results of YoloV5 and Faster RCNN with class based fusing</a:t>
            </a:r>
          </a:p>
          <a:p>
            <a:pPr marL="285750" lvl="1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sz="1800" dirty="0"/>
              <a:t>Got Rank </a:t>
            </a:r>
            <a:r>
              <a:rPr lang="en-US" sz="1800" b="1" dirty="0"/>
              <a:t>24</a:t>
            </a:r>
            <a:r>
              <a:rPr lang="en-US" sz="1800" dirty="0"/>
              <a:t> out of 1300 teams (top </a:t>
            </a:r>
            <a:r>
              <a:rPr lang="en-US" sz="1800" b="1" dirty="0"/>
              <a:t>2%</a:t>
            </a:r>
            <a:r>
              <a:rPr lang="en-US" sz="1800" dirty="0"/>
              <a:t>) on in the VinBig Kaggle competition</a:t>
            </a:r>
          </a:p>
          <a:p>
            <a:pPr marL="285750" lvl="1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57AD2-0E7D-4244-87C5-DB65F0B80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200" y="4466700"/>
            <a:ext cx="676800" cy="6768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2F4268A-C637-402C-B8DE-BCA30A601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594307"/>
              </p:ext>
            </p:extLst>
          </p:nvPr>
        </p:nvGraphicFramePr>
        <p:xfrm>
          <a:off x="1485900" y="2888883"/>
          <a:ext cx="6753600" cy="2028388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688400">
                  <a:extLst>
                    <a:ext uri="{9D8B030D-6E8A-4147-A177-3AD203B41FA5}">
                      <a16:colId xmlns:a16="http://schemas.microsoft.com/office/drawing/2014/main" val="2668183025"/>
                    </a:ext>
                  </a:extLst>
                </a:gridCol>
                <a:gridCol w="1979005">
                  <a:extLst>
                    <a:ext uri="{9D8B030D-6E8A-4147-A177-3AD203B41FA5}">
                      <a16:colId xmlns:a16="http://schemas.microsoft.com/office/drawing/2014/main" val="1302747702"/>
                    </a:ext>
                  </a:extLst>
                </a:gridCol>
                <a:gridCol w="1397795">
                  <a:extLst>
                    <a:ext uri="{9D8B030D-6E8A-4147-A177-3AD203B41FA5}">
                      <a16:colId xmlns:a16="http://schemas.microsoft.com/office/drawing/2014/main" val="22138703"/>
                    </a:ext>
                  </a:extLst>
                </a:gridCol>
                <a:gridCol w="1688400">
                  <a:extLst>
                    <a:ext uri="{9D8B030D-6E8A-4147-A177-3AD203B41FA5}">
                      <a16:colId xmlns:a16="http://schemas.microsoft.com/office/drawing/2014/main" val="1974973407"/>
                    </a:ext>
                  </a:extLst>
                </a:gridCol>
              </a:tblGrid>
              <a:tr h="43962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Kaggle Test</a:t>
                      </a:r>
                    </a:p>
                    <a:p>
                      <a:pPr algn="ctr"/>
                      <a:r>
                        <a:rPr lang="en-IN" dirty="0"/>
                        <a:t> </a:t>
                      </a:r>
                      <a:r>
                        <a:rPr lang="en-IN" dirty="0" err="1"/>
                        <a:t>mAP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mAP</a:t>
                      </a:r>
                      <a:r>
                        <a:rPr lang="en-IN" dirty="0"/>
                        <a:t> after Ensemble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443901"/>
                  </a:ext>
                </a:extLst>
              </a:tr>
              <a:tr h="37755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YoloV5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Partial classes 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0.192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0.279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976892"/>
                  </a:ext>
                </a:extLst>
              </a:tr>
              <a:tr h="37755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YoloV5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 fold 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0.21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369884"/>
                  </a:ext>
                </a:extLst>
              </a:tr>
              <a:tr h="37755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YoloV5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Stage 2 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0.212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651407"/>
                  </a:ext>
                </a:extLst>
              </a:tr>
              <a:tr h="37755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Faster RCNN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Single model 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0.185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962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95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E86B-919C-47E9-83FA-069C3B02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59" y="2110269"/>
            <a:ext cx="3552600" cy="922961"/>
          </a:xfrm>
        </p:spPr>
        <p:txBody>
          <a:bodyPr/>
          <a:lstStyle/>
          <a:p>
            <a:pPr algn="ctr"/>
            <a:r>
              <a:rPr lang="en-IN" sz="5400" dirty="0"/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21408-FE9A-4858-9F9C-86DCCCE15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200" y="4466700"/>
            <a:ext cx="676800" cy="6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8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E99E93-5090-4871-8F74-9FC54CEDA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3769800"/>
          </a:xfrm>
        </p:spPr>
        <p:txBody>
          <a:bodyPr/>
          <a:lstStyle/>
          <a:p>
            <a:pPr marL="38100" indent="0">
              <a:buNone/>
            </a:pPr>
            <a:r>
              <a:rPr lang="en-IN" sz="2400" i="0" dirty="0"/>
              <a:t>Kulkarni Ganesh </a:t>
            </a:r>
            <a:r>
              <a:rPr lang="en-IN" sz="2400" i="0" dirty="0" err="1"/>
              <a:t>Shivajirao</a:t>
            </a:r>
            <a:r>
              <a:rPr lang="en-IN" sz="2400" i="0" dirty="0"/>
              <a:t>     </a:t>
            </a:r>
          </a:p>
          <a:p>
            <a:pPr marL="38100" indent="0">
              <a:buNone/>
            </a:pPr>
            <a:r>
              <a:rPr lang="en-IN" sz="2400" i="0" dirty="0"/>
              <a:t>ED16B016</a:t>
            </a:r>
          </a:p>
          <a:p>
            <a:endParaRPr lang="en-IN" sz="2400" i="0" dirty="0"/>
          </a:p>
          <a:p>
            <a:pPr marL="38100" indent="0">
              <a:buNone/>
            </a:pPr>
            <a:r>
              <a:rPr lang="en-IN" sz="2400" i="0" dirty="0" err="1"/>
              <a:t>InuAid</a:t>
            </a:r>
            <a:r>
              <a:rPr lang="en-IN" sz="2400" i="0" dirty="0"/>
              <a:t> Solutions </a:t>
            </a:r>
            <a:r>
              <a:rPr lang="en-IN" sz="2400" i="0" dirty="0" err="1"/>
              <a:t>Pvt.Ltd</a:t>
            </a:r>
            <a:endParaRPr lang="en-IN" sz="2400" i="0" dirty="0"/>
          </a:p>
          <a:p>
            <a:endParaRPr lang="en-IN" sz="2400" i="0" dirty="0"/>
          </a:p>
          <a:p>
            <a:pPr marL="38100" indent="0">
              <a:buNone/>
            </a:pPr>
            <a:r>
              <a:rPr lang="en-IN" sz="2400" i="0" dirty="0"/>
              <a:t>Guide : Ganapathy </a:t>
            </a:r>
            <a:r>
              <a:rPr lang="en-IN" sz="2400" i="0" dirty="0" err="1"/>
              <a:t>Krishnamurthi</a:t>
            </a:r>
            <a:endParaRPr lang="en-IN" sz="2400" i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EEC0E1-283E-4402-B602-33B9DF6E6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971" y="3906960"/>
            <a:ext cx="661908" cy="514817"/>
          </a:xfrm>
          <a:prstGeom prst="rect">
            <a:avLst/>
          </a:prstGeom>
        </p:spPr>
      </p:pic>
      <p:pic>
        <p:nvPicPr>
          <p:cNvPr id="5" name="Picture 4" descr="Image result for transparent iit madras logo">
            <a:extLst>
              <a:ext uri="{FF2B5EF4-FFF2-40B4-BE49-F238E27FC236}">
                <a16:creationId xmlns:a16="http://schemas.microsoft.com/office/drawing/2014/main" id="{B18751A1-1FD1-4FE4-B973-516EC3F01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230" y="3906960"/>
            <a:ext cx="1096092" cy="10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B27BA8-79F9-4B8B-8E15-63A5B8071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69800"/>
            <a:ext cx="1343620" cy="13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33032"/>
      </p:ext>
    </p:extLst>
  </p:cSld>
  <p:clrMapOvr>
    <a:masterClrMapping/>
  </p:clrMapOvr>
  <p:transition advTm="10464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YoloV5 Findings </a:t>
            </a:r>
            <a:endParaRPr lang="en-IN" sz="20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172200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Used partial classes dataset, trained 4 Yolov5 models</a:t>
            </a:r>
          </a:p>
          <a:p>
            <a:pPr lvl="0"/>
            <a:endParaRPr lang="en-US" sz="1800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800" dirty="0"/>
              <a:t>Used K Fold method and trained 5 Yolov5 models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Used Weighted box fusion to ensemble the results 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73E04A-A7B8-43E3-A195-59227779F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200" y="4466700"/>
            <a:ext cx="676800" cy="676800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1D4EC00-0966-44B1-BE19-A190DD23C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386677"/>
              </p:ext>
            </p:extLst>
          </p:nvPr>
        </p:nvGraphicFramePr>
        <p:xfrm>
          <a:off x="1620000" y="2956321"/>
          <a:ext cx="6688800" cy="198120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672200">
                  <a:extLst>
                    <a:ext uri="{9D8B030D-6E8A-4147-A177-3AD203B41FA5}">
                      <a16:colId xmlns:a16="http://schemas.microsoft.com/office/drawing/2014/main" val="3115829756"/>
                    </a:ext>
                  </a:extLst>
                </a:gridCol>
                <a:gridCol w="1983363">
                  <a:extLst>
                    <a:ext uri="{9D8B030D-6E8A-4147-A177-3AD203B41FA5}">
                      <a16:colId xmlns:a16="http://schemas.microsoft.com/office/drawing/2014/main" val="399738058"/>
                    </a:ext>
                  </a:extLst>
                </a:gridCol>
                <a:gridCol w="1361037">
                  <a:extLst>
                    <a:ext uri="{9D8B030D-6E8A-4147-A177-3AD203B41FA5}">
                      <a16:colId xmlns:a16="http://schemas.microsoft.com/office/drawing/2014/main" val="1788614153"/>
                    </a:ext>
                  </a:extLst>
                </a:gridCol>
                <a:gridCol w="1672200">
                  <a:extLst>
                    <a:ext uri="{9D8B030D-6E8A-4147-A177-3AD203B41FA5}">
                      <a16:colId xmlns:a16="http://schemas.microsoft.com/office/drawing/2014/main" val="2815823353"/>
                    </a:ext>
                  </a:extLst>
                </a:gridCol>
              </a:tblGrid>
              <a:tr h="35987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Validation </a:t>
                      </a:r>
                      <a:r>
                        <a:rPr lang="en-IN" dirty="0" err="1"/>
                        <a:t>mAP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Kaggle Test</a:t>
                      </a:r>
                    </a:p>
                    <a:p>
                      <a:pPr algn="ctr"/>
                      <a:r>
                        <a:rPr lang="en-IN" dirty="0"/>
                        <a:t> </a:t>
                      </a:r>
                      <a:r>
                        <a:rPr lang="en-IN" dirty="0" err="1"/>
                        <a:t>mAP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539960"/>
                  </a:ext>
                </a:extLst>
              </a:tr>
              <a:tr h="62528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Partial classes 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Each trained model</a:t>
                      </a:r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Ensemble of 4 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0.32 ~ 0.35</a:t>
                      </a:r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 ~ 0.13</a:t>
                      </a:r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0.192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9555151"/>
                  </a:ext>
                </a:extLst>
              </a:tr>
              <a:tr h="62528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 fold 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Each trained model</a:t>
                      </a:r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Ensemble of 5 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 38 ~ 0.4</a:t>
                      </a:r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0.13~ 0.16</a:t>
                      </a:r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0.21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3337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98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Stage 2 YoloV5</a:t>
            </a:r>
            <a:endParaRPr lang="en-IN" sz="20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4454100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800" dirty="0"/>
              <a:t>Images from R8’, ‘R9’ and ‘R10’ radiologists are removed from previous K fold dataset</a:t>
            </a:r>
          </a:p>
          <a:p>
            <a:pPr lvl="0"/>
            <a:endParaRPr lang="en-US" sz="1800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800" dirty="0"/>
              <a:t>Boxes was tripled using 3 variants of boxes for remaining annotations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800" dirty="0"/>
              <a:t>Again trained 5 yolov5 models updated dataset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US" sz="1800" dirty="0"/>
              <a:t>Used corresponding pretrained model as input to stage 2</a:t>
            </a:r>
          </a:p>
          <a:p>
            <a:pPr lvl="0"/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09CA84-0A9C-4B11-8B2B-7C7E88779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200" y="4466700"/>
            <a:ext cx="676800" cy="67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FDF8AB-3551-4BC7-822D-87A097CDF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275" y="1502331"/>
            <a:ext cx="2647950" cy="25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6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YoloV5 Model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6672138" cy="3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Batch Size 40</a:t>
            </a:r>
          </a:p>
          <a:p>
            <a:pPr marL="2857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Image Size 640</a:t>
            </a:r>
          </a:p>
          <a:p>
            <a:pPr marL="2857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Optimizer SGD</a:t>
            </a:r>
          </a:p>
          <a:p>
            <a:pPr marL="2857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False Images included</a:t>
            </a:r>
          </a:p>
          <a:p>
            <a:pPr marL="2857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No. of Classes 14 (no finding excluded)</a:t>
            </a:r>
          </a:p>
          <a:p>
            <a:pPr marL="2857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Learning rate  0.0005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DBCE7-F277-43FE-8367-D02D3BCD0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200" y="4466700"/>
            <a:ext cx="676800" cy="6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9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Results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2798100" cy="1865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sz="1800" dirty="0"/>
              <a:t>Generated results using each model</a:t>
            </a:r>
          </a:p>
          <a:p>
            <a:pPr marL="285750" lvl="1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sz="1800" dirty="0"/>
              <a:t>Ensemble 5 results using WBF method</a:t>
            </a:r>
          </a:p>
          <a:p>
            <a:pPr marL="285750" lvl="1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57AD2-0E7D-4244-87C5-DB65F0B80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200" y="4466700"/>
            <a:ext cx="676800" cy="676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8F6077-EA86-4F64-B2CE-D1AB5798D3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4536"/>
          <a:stretch/>
        </p:blipFill>
        <p:spPr>
          <a:xfrm>
            <a:off x="4572001" y="1331562"/>
            <a:ext cx="1900800" cy="169329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A58436-5884-49E2-A064-35A812898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520981"/>
              </p:ext>
            </p:extLst>
          </p:nvPr>
        </p:nvGraphicFramePr>
        <p:xfrm>
          <a:off x="1708550" y="3244725"/>
          <a:ext cx="6688800" cy="124968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672200">
                  <a:extLst>
                    <a:ext uri="{9D8B030D-6E8A-4147-A177-3AD203B41FA5}">
                      <a16:colId xmlns:a16="http://schemas.microsoft.com/office/drawing/2014/main" val="3783530414"/>
                    </a:ext>
                  </a:extLst>
                </a:gridCol>
                <a:gridCol w="1983363">
                  <a:extLst>
                    <a:ext uri="{9D8B030D-6E8A-4147-A177-3AD203B41FA5}">
                      <a16:colId xmlns:a16="http://schemas.microsoft.com/office/drawing/2014/main" val="1855197421"/>
                    </a:ext>
                  </a:extLst>
                </a:gridCol>
                <a:gridCol w="1361037">
                  <a:extLst>
                    <a:ext uri="{9D8B030D-6E8A-4147-A177-3AD203B41FA5}">
                      <a16:colId xmlns:a16="http://schemas.microsoft.com/office/drawing/2014/main" val="3129483597"/>
                    </a:ext>
                  </a:extLst>
                </a:gridCol>
                <a:gridCol w="1672200">
                  <a:extLst>
                    <a:ext uri="{9D8B030D-6E8A-4147-A177-3AD203B41FA5}">
                      <a16:colId xmlns:a16="http://schemas.microsoft.com/office/drawing/2014/main" val="406757591"/>
                    </a:ext>
                  </a:extLst>
                </a:gridCol>
              </a:tblGrid>
              <a:tr h="2277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Validation </a:t>
                      </a:r>
                      <a:r>
                        <a:rPr lang="en-IN" dirty="0" err="1"/>
                        <a:t>mAP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Kaggle Test</a:t>
                      </a:r>
                    </a:p>
                    <a:p>
                      <a:pPr algn="ctr"/>
                      <a:r>
                        <a:rPr lang="en-IN" dirty="0"/>
                        <a:t> </a:t>
                      </a:r>
                      <a:r>
                        <a:rPr lang="en-IN" dirty="0" err="1"/>
                        <a:t>mAP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032966"/>
                  </a:ext>
                </a:extLst>
              </a:tr>
              <a:tr h="62528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Stage 2 Yolov5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Each trained model</a:t>
                      </a:r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Ensemble of 5 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0.30 ~ 0.33</a:t>
                      </a:r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0.405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0.17 ~ 0.18</a:t>
                      </a:r>
                    </a:p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0.212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41192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3944AC4-1318-4A33-975F-918413D7F3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712"/>
          <a:stretch/>
        </p:blipFill>
        <p:spPr>
          <a:xfrm>
            <a:off x="6415200" y="1331562"/>
            <a:ext cx="1057273" cy="169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2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Faster RCNN 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4821300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Used DICOM Images for training Faster RCNN model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Converted annotations into standard COCO format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Used Healthy images as background class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Given full boxes to negative images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172A5-47C2-4ADE-9DE3-CFBA1A598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200" y="4466700"/>
            <a:ext cx="676800" cy="67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FBE13B-F45C-4188-B5CF-50D0F68360C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200" y="1331562"/>
            <a:ext cx="2635200" cy="294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770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Faster RCNN Training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485900" y="1331562"/>
            <a:ext cx="3806100" cy="381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sz="1800" dirty="0"/>
              <a:t>Used 12000 DICOM Images for training and 3000 for Validation</a:t>
            </a:r>
          </a:p>
          <a:p>
            <a:pPr marL="285750" lvl="1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sz="1800" dirty="0"/>
              <a:t>Provide annotation in COCO format with json file</a:t>
            </a:r>
          </a:p>
          <a:p>
            <a:pPr marL="285750" lvl="1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sz="1800" dirty="0"/>
              <a:t>Used Resnet101 backbone, pretrained on ImageNet</a:t>
            </a:r>
          </a:p>
          <a:p>
            <a:pPr marL="285750" lvl="1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sz="1800" dirty="0"/>
              <a:t>Learning rate : 0.001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5ABC43-C8D2-4A30-A7DE-B82E8EECC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200" y="4466700"/>
            <a:ext cx="676800" cy="67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16963F-997F-488C-94D1-514E8FDF9204}"/>
              </a:ext>
            </a:extLst>
          </p:cNvPr>
          <p:cNvSpPr txBox="1"/>
          <p:nvPr/>
        </p:nvSpPr>
        <p:spPr>
          <a:xfrm>
            <a:off x="5518800" y="1331124"/>
            <a:ext cx="2948400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Number of classes : 15 (including background)</a:t>
            </a:r>
          </a:p>
          <a:p>
            <a:pPr marL="285750" lvl="1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sz="1800" dirty="0"/>
              <a:t>Batch size : 64</a:t>
            </a:r>
          </a:p>
          <a:p>
            <a:pPr marL="285750" lvl="1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sz="1800" dirty="0"/>
              <a:t>Images size : 512</a:t>
            </a:r>
          </a:p>
          <a:p>
            <a:pPr marL="285750" lvl="1" indent="-285750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v"/>
            </a:pPr>
            <a:r>
              <a:rPr lang="en-US" sz="1800" dirty="0"/>
              <a:t>Kept other hyperparameters as default</a:t>
            </a:r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4231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1485900" y="205979"/>
            <a:ext cx="61722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>
              <a:buSzPts val="4400"/>
            </a:pPr>
            <a:r>
              <a:rPr lang="en-IN" sz="4000" dirty="0"/>
              <a:t>Results</a:t>
            </a:r>
            <a:endParaRPr lang="en-IN" sz="11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1524896" y="1331561"/>
            <a:ext cx="6633141" cy="4250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lvl="1" indent="-285750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F752268-33BA-474D-AA4E-8BBB69F75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948101"/>
            <a:ext cx="2952002" cy="209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3B2701-BE36-411C-A0FD-5B3BD2315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7200" y="4466700"/>
            <a:ext cx="676800" cy="6768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4BFCC73-B1C4-4092-A852-D50AA35A7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897" y="3043069"/>
            <a:ext cx="2913006" cy="199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BCB674F-74BC-4A26-9EE7-B9ABCDA28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69" y="948101"/>
            <a:ext cx="2443800" cy="409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4855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</Words>
  <Application>Microsoft Office PowerPoint</Application>
  <PresentationFormat>On-screen Show (16:9)</PresentationFormat>
  <Paragraphs>138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Wingdings</vt:lpstr>
      <vt:lpstr>Source Sans Pro</vt:lpstr>
      <vt:lpstr>Dosis</vt:lpstr>
      <vt:lpstr>Simple Dark</vt:lpstr>
      <vt:lpstr>Cerimon template</vt:lpstr>
      <vt:lpstr>PowerPoint Presentation</vt:lpstr>
      <vt:lpstr>PowerPoint Presentation</vt:lpstr>
      <vt:lpstr>YoloV5 Findings </vt:lpstr>
      <vt:lpstr>Stage 2 YoloV5</vt:lpstr>
      <vt:lpstr>YoloV5 Model</vt:lpstr>
      <vt:lpstr>Results</vt:lpstr>
      <vt:lpstr>Faster RCNN </vt:lpstr>
      <vt:lpstr>Faster RCNN Training</vt:lpstr>
      <vt:lpstr>Results</vt:lpstr>
      <vt:lpstr>Results</vt:lpstr>
      <vt:lpstr>Final 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StrideX Ergonomic  Crutch Design</dc:title>
  <dc:creator>Ganesh Kulkarni</dc:creator>
  <cp:lastModifiedBy>Ganesh Kulkarni</cp:lastModifiedBy>
  <cp:revision>304</cp:revision>
  <dcterms:modified xsi:type="dcterms:W3CDTF">2021-06-15T05:05:12Z</dcterms:modified>
</cp:coreProperties>
</file>